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8" r:id="rId2"/>
    <p:sldId id="2134806528" r:id="rId3"/>
    <p:sldId id="377" r:id="rId4"/>
    <p:sldId id="2134806529" r:id="rId5"/>
    <p:sldId id="261" r:id="rId6"/>
    <p:sldId id="2134806530" r:id="rId7"/>
    <p:sldId id="2134806526" r:id="rId8"/>
    <p:sldId id="2134806537" r:id="rId9"/>
    <p:sldId id="2134806532" r:id="rId10"/>
    <p:sldId id="2134806544" r:id="rId11"/>
    <p:sldId id="585" r:id="rId12"/>
    <p:sldId id="586" r:id="rId13"/>
    <p:sldId id="587" r:id="rId14"/>
    <p:sldId id="588" r:id="rId15"/>
    <p:sldId id="596" r:id="rId16"/>
    <p:sldId id="599" r:id="rId17"/>
    <p:sldId id="363" r:id="rId18"/>
    <p:sldId id="2134806545" r:id="rId19"/>
    <p:sldId id="291" r:id="rId20"/>
    <p:sldId id="2134806534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3971"/>
    <a:srgbClr val="126FAE"/>
    <a:srgbClr val="00B050"/>
    <a:srgbClr val="FFFFFF"/>
    <a:srgbClr val="A2A2A2"/>
    <a:srgbClr val="398DCB"/>
    <a:srgbClr val="3A8ECB"/>
    <a:srgbClr val="3B8ECC"/>
    <a:srgbClr val="3A8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4" y="56"/>
      </p:cViewPr>
      <p:guideLst>
        <p:guide orient="horz" pos="3113"/>
        <p:guide pos="18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560C4-D463-48BC-8FC9-7D118E4A9D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B7B01D-9CDA-45DE-926D-F7E9E063E387}">
      <dgm:prSet phldrT="[Testo]" custT="1"/>
      <dgm:spPr/>
      <dgm:t>
        <a:bodyPr/>
        <a:lstStyle/>
        <a:p>
          <a:r>
            <a:rPr lang="it-IT" sz="1400" b="1" dirty="0" err="1">
              <a:solidFill>
                <a:schemeClr val="bg1"/>
              </a:solidFill>
            </a:rPr>
            <a:t>Aeronautic</a:t>
          </a:r>
          <a:r>
            <a:rPr lang="it-IT" sz="1400" b="1" dirty="0">
              <a:solidFill>
                <a:schemeClr val="bg1"/>
              </a:solidFill>
            </a:rPr>
            <a:t> </a:t>
          </a:r>
          <a:r>
            <a:rPr lang="it-IT" sz="1400" b="1" dirty="0" err="1">
              <a:solidFill>
                <a:schemeClr val="bg1"/>
              </a:solidFill>
            </a:rPr>
            <a:t>manufaturing</a:t>
          </a:r>
          <a:r>
            <a:rPr lang="it-IT" sz="1400" b="1" dirty="0">
              <a:solidFill>
                <a:schemeClr val="bg1"/>
              </a:solidFill>
            </a:rPr>
            <a:t> </a:t>
          </a:r>
          <a:r>
            <a:rPr lang="it-IT" sz="1400" b="1" dirty="0" err="1">
              <a:solidFill>
                <a:schemeClr val="bg1"/>
              </a:solidFill>
            </a:rPr>
            <a:t>technologies</a:t>
          </a:r>
          <a:endParaRPr lang="en-US" sz="1400" dirty="0">
            <a:solidFill>
              <a:schemeClr val="bg1"/>
            </a:solidFill>
          </a:endParaRPr>
        </a:p>
      </dgm:t>
    </dgm:pt>
    <dgm:pt modelId="{C6624A66-0ECB-4D92-B592-A37AD8374B8B}" type="parTrans" cxnId="{5F41A6EE-F26B-44C6-85BB-4DBDF1789C71}">
      <dgm:prSet/>
      <dgm:spPr/>
      <dgm:t>
        <a:bodyPr/>
        <a:lstStyle/>
        <a:p>
          <a:endParaRPr lang="en-US"/>
        </a:p>
      </dgm:t>
    </dgm:pt>
    <dgm:pt modelId="{CFF745B9-8431-41C1-A506-80A76E6EFF40}" type="sibTrans" cxnId="{5F41A6EE-F26B-44C6-85BB-4DBDF1789C71}">
      <dgm:prSet/>
      <dgm:spPr/>
      <dgm:t>
        <a:bodyPr/>
        <a:lstStyle/>
        <a:p>
          <a:endParaRPr lang="en-US"/>
        </a:p>
      </dgm:t>
    </dgm:pt>
    <dgm:pt modelId="{1EA3879D-81B3-4967-8601-C178C7CD26CD}">
      <dgm:prSet phldrT="[Testo]"/>
      <dgm:spPr>
        <a:noFill/>
      </dgm:spPr>
      <dgm:t>
        <a:bodyPr/>
        <a:lstStyle/>
        <a:p>
          <a:pPr algn="l"/>
          <a:r>
            <a:rPr lang="it-IT" sz="1600" i="0" dirty="0">
              <a:solidFill>
                <a:srgbClr val="126FAE"/>
              </a:solidFill>
            </a:rPr>
            <a:t>Industry4.0 </a:t>
          </a:r>
          <a:r>
            <a:rPr lang="it-IT" sz="1600" i="0" dirty="0" err="1">
              <a:solidFill>
                <a:srgbClr val="126FAE"/>
              </a:solidFill>
            </a:rPr>
            <a:t>technologies</a:t>
          </a:r>
          <a:endParaRPr lang="en-US" sz="1600" i="0" dirty="0"/>
        </a:p>
      </dgm:t>
    </dgm:pt>
    <dgm:pt modelId="{D3633BD9-5C32-4D40-9A57-1EEF939F581A}" type="parTrans" cxnId="{9258A1BE-F9E9-433C-94B7-40C29DC732BB}">
      <dgm:prSet/>
      <dgm:spPr/>
      <dgm:t>
        <a:bodyPr/>
        <a:lstStyle/>
        <a:p>
          <a:endParaRPr lang="en-US"/>
        </a:p>
      </dgm:t>
    </dgm:pt>
    <dgm:pt modelId="{2E58B792-AD0E-46E3-AF65-6764E00865CF}" type="sibTrans" cxnId="{9258A1BE-F9E9-433C-94B7-40C29DC732BB}">
      <dgm:prSet/>
      <dgm:spPr/>
      <dgm:t>
        <a:bodyPr/>
        <a:lstStyle/>
        <a:p>
          <a:endParaRPr lang="en-US"/>
        </a:p>
      </dgm:t>
    </dgm:pt>
    <dgm:pt modelId="{0B78AF82-DE7E-479D-9FA8-819D4BC14595}">
      <dgm:prSet phldrT="[Testo]"/>
      <dgm:spPr>
        <a:noFill/>
      </dgm:spPr>
      <dgm:t>
        <a:bodyPr/>
        <a:lstStyle/>
        <a:p>
          <a:pPr algn="l"/>
          <a:r>
            <a:rPr lang="it-IT" sz="1600" i="0" dirty="0">
              <a:solidFill>
                <a:srgbClr val="126FAE"/>
              </a:solidFill>
            </a:rPr>
            <a:t>Advanced </a:t>
          </a:r>
          <a:r>
            <a:rPr lang="it-IT" sz="1600" i="0" dirty="0" err="1">
              <a:solidFill>
                <a:srgbClr val="126FAE"/>
              </a:solidFill>
            </a:rPr>
            <a:t>materials</a:t>
          </a:r>
          <a:endParaRPr lang="en-US" sz="1600" i="0" dirty="0"/>
        </a:p>
      </dgm:t>
    </dgm:pt>
    <dgm:pt modelId="{D9245444-0F73-4482-8F36-696A62AFC2BB}" type="parTrans" cxnId="{61C5ADDB-0AE2-4BFB-9015-E2C23344E650}">
      <dgm:prSet/>
      <dgm:spPr/>
      <dgm:t>
        <a:bodyPr/>
        <a:lstStyle/>
        <a:p>
          <a:endParaRPr lang="en-US"/>
        </a:p>
      </dgm:t>
    </dgm:pt>
    <dgm:pt modelId="{52512044-925F-4426-93DE-B91480835ADD}" type="sibTrans" cxnId="{61C5ADDB-0AE2-4BFB-9015-E2C23344E650}">
      <dgm:prSet/>
      <dgm:spPr/>
      <dgm:t>
        <a:bodyPr/>
        <a:lstStyle/>
        <a:p>
          <a:endParaRPr lang="en-US"/>
        </a:p>
      </dgm:t>
    </dgm:pt>
    <dgm:pt modelId="{E1BB6740-B43D-4D90-A327-4A30FEBBA1FF}">
      <dgm:prSet phldrT="[Testo]" custT="1"/>
      <dgm:spPr/>
      <dgm:t>
        <a:bodyPr/>
        <a:lstStyle/>
        <a:p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UAS</a:t>
          </a:r>
          <a:endParaRPr lang="en-US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0A39B7E-8E0F-4F07-932A-1CAD3C6C1349}" type="parTrans" cxnId="{F59897BD-40C1-48B2-A20A-B3F85D265B9A}">
      <dgm:prSet/>
      <dgm:spPr/>
      <dgm:t>
        <a:bodyPr/>
        <a:lstStyle/>
        <a:p>
          <a:endParaRPr lang="en-US"/>
        </a:p>
      </dgm:t>
    </dgm:pt>
    <dgm:pt modelId="{697E7FAD-A0C3-4FF8-9EA5-A9DE7F78B90E}" type="sibTrans" cxnId="{F59897BD-40C1-48B2-A20A-B3F85D265B9A}">
      <dgm:prSet/>
      <dgm:spPr/>
      <dgm:t>
        <a:bodyPr/>
        <a:lstStyle/>
        <a:p>
          <a:endParaRPr lang="en-US"/>
        </a:p>
      </dgm:t>
    </dgm:pt>
    <dgm:pt modelId="{A055EEDB-ADDA-4CFF-9952-10A8491B2FE6}">
      <dgm:prSet phldrT="[Testo]"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Aerial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platform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development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gm:t>
    </dgm:pt>
    <dgm:pt modelId="{9B01F8A9-18E4-4F6E-9449-4958BA92AFE9}" type="parTrans" cxnId="{39973787-4A92-4807-A97B-1C2BF464C39B}">
      <dgm:prSet/>
      <dgm:spPr/>
      <dgm:t>
        <a:bodyPr/>
        <a:lstStyle/>
        <a:p>
          <a:endParaRPr lang="en-US"/>
        </a:p>
      </dgm:t>
    </dgm:pt>
    <dgm:pt modelId="{95EE0091-315B-4C45-BF20-531D1C422A84}" type="sibTrans" cxnId="{39973787-4A92-4807-A97B-1C2BF464C39B}">
      <dgm:prSet/>
      <dgm:spPr/>
      <dgm:t>
        <a:bodyPr/>
        <a:lstStyle/>
        <a:p>
          <a:endParaRPr lang="en-US"/>
        </a:p>
      </dgm:t>
    </dgm:pt>
    <dgm:pt modelId="{407E0B88-BB3C-4D1F-BB5A-82CD4DA334C4}">
      <dgm:prSet phldrT="[Testo]"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CyberSecurity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gm:t>
    </dgm:pt>
    <dgm:pt modelId="{05705D21-8445-4581-B6D4-2FF848B73EF3}" type="parTrans" cxnId="{5E803E11-7BC5-4193-9CF9-4DEF32F8237B}">
      <dgm:prSet/>
      <dgm:spPr/>
      <dgm:t>
        <a:bodyPr/>
        <a:lstStyle/>
        <a:p>
          <a:endParaRPr lang="en-US"/>
        </a:p>
      </dgm:t>
    </dgm:pt>
    <dgm:pt modelId="{3B099C3D-6BD5-4DD3-A712-1DC7C868F752}" type="sibTrans" cxnId="{5E803E11-7BC5-4193-9CF9-4DEF32F8237B}">
      <dgm:prSet/>
      <dgm:spPr/>
      <dgm:t>
        <a:bodyPr/>
        <a:lstStyle/>
        <a:p>
          <a:endParaRPr lang="en-US"/>
        </a:p>
      </dgm:t>
    </dgm:pt>
    <dgm:pt modelId="{5489E143-56CD-417D-803F-0373DEB5FCE3}">
      <dgm:prSet phldrT="[Testo]"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ATM/ATC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gm:t>
    </dgm:pt>
    <dgm:pt modelId="{2A4CFBBA-5B01-4BA7-807A-0EEA4DB7EAB1}" type="parTrans" cxnId="{3E1054A7-26BB-41C4-B7BD-2E9694497FC1}">
      <dgm:prSet/>
      <dgm:spPr/>
      <dgm:t>
        <a:bodyPr/>
        <a:lstStyle/>
        <a:p>
          <a:endParaRPr lang="en-US"/>
        </a:p>
      </dgm:t>
    </dgm:pt>
    <dgm:pt modelId="{E7E801FA-B82E-44B5-8268-3EF5D9F51B8D}" type="sibTrans" cxnId="{3E1054A7-26BB-41C4-B7BD-2E9694497FC1}">
      <dgm:prSet/>
      <dgm:spPr/>
      <dgm:t>
        <a:bodyPr/>
        <a:lstStyle/>
        <a:p>
          <a:endParaRPr lang="en-US"/>
        </a:p>
      </dgm:t>
    </dgm:pt>
    <dgm:pt modelId="{02213294-4BA5-48EA-B926-A6C35984D158}">
      <dgm:prSet phldrT="[Testo]"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UTM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gm:t>
    </dgm:pt>
    <dgm:pt modelId="{DE6D2786-FDAD-4EA7-96AF-B162117E8831}" type="parTrans" cxnId="{6F31ED45-0F30-43CC-BFC2-5F69F5A29F2E}">
      <dgm:prSet/>
      <dgm:spPr/>
      <dgm:t>
        <a:bodyPr/>
        <a:lstStyle/>
        <a:p>
          <a:endParaRPr lang="en-US"/>
        </a:p>
      </dgm:t>
    </dgm:pt>
    <dgm:pt modelId="{11435E7A-2EAE-4D08-9BD7-D178C5F02B0E}" type="sibTrans" cxnId="{6F31ED45-0F30-43CC-BFC2-5F69F5A29F2E}">
      <dgm:prSet/>
      <dgm:spPr/>
      <dgm:t>
        <a:bodyPr/>
        <a:lstStyle/>
        <a:p>
          <a:endParaRPr lang="en-US"/>
        </a:p>
      </dgm:t>
    </dgm:pt>
    <dgm:pt modelId="{13ACDC47-4CFB-4049-9647-9CAC82D32784}">
      <dgm:prSet phldrT="[Testo]" custT="1"/>
      <dgm:spPr/>
      <dgm:t>
        <a:bodyPr/>
        <a:lstStyle/>
        <a:p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UAS services</a:t>
          </a:r>
          <a:endParaRPr lang="en-US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5526241-D450-4200-A065-602A9E5AB97E}" type="parTrans" cxnId="{9BD9C522-4E63-4F42-9C6A-3B44756E1FF4}">
      <dgm:prSet/>
      <dgm:spPr/>
      <dgm:t>
        <a:bodyPr/>
        <a:lstStyle/>
        <a:p>
          <a:endParaRPr lang="en-US"/>
        </a:p>
      </dgm:t>
    </dgm:pt>
    <dgm:pt modelId="{DAFD475D-4342-4EB2-BEC7-7116BDD0BC33}" type="sibTrans" cxnId="{9BD9C522-4E63-4F42-9C6A-3B44756E1FF4}">
      <dgm:prSet/>
      <dgm:spPr/>
      <dgm:t>
        <a:bodyPr/>
        <a:lstStyle/>
        <a:p>
          <a:endParaRPr lang="en-US"/>
        </a:p>
      </dgm:t>
    </dgm:pt>
    <dgm:pt modelId="{810BCABD-1DF2-4617-80DC-FE5B5F523B3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Space services</a:t>
          </a:r>
        </a:p>
      </dgm:t>
    </dgm:pt>
    <dgm:pt modelId="{71E3289F-C07A-4053-8762-4F726B274687}" type="parTrans" cxnId="{EC49A2E7-4D56-449A-A863-3E7E6E8D94EF}">
      <dgm:prSet/>
      <dgm:spPr/>
      <dgm:t>
        <a:bodyPr/>
        <a:lstStyle/>
        <a:p>
          <a:endParaRPr lang="en-US"/>
        </a:p>
      </dgm:t>
    </dgm:pt>
    <dgm:pt modelId="{6411F9C9-F108-464C-8182-A802002B2A6E}" type="sibTrans" cxnId="{EC49A2E7-4D56-449A-A863-3E7E6E8D94EF}">
      <dgm:prSet/>
      <dgm:spPr/>
      <dgm:t>
        <a:bodyPr/>
        <a:lstStyle/>
        <a:p>
          <a:endParaRPr lang="en-US"/>
        </a:p>
      </dgm:t>
    </dgm:pt>
    <dgm:pt modelId="{4FE329D6-E32F-442A-A058-92B1A9773488}">
      <dgm:prSet phldrT="[Testo]"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Precision farming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gm:t>
    </dgm:pt>
    <dgm:pt modelId="{FD01CAB5-AD65-4D43-95D9-FE7950D3B8B2}" type="parTrans" cxnId="{CC1BD9FB-E1AB-4AD8-8C8E-6D7F0C5568B1}">
      <dgm:prSet/>
      <dgm:spPr/>
      <dgm:t>
        <a:bodyPr/>
        <a:lstStyle/>
        <a:p>
          <a:endParaRPr lang="en-US"/>
        </a:p>
      </dgm:t>
    </dgm:pt>
    <dgm:pt modelId="{23B7D750-D26D-42B2-B5D9-184933F58C05}" type="sibTrans" cxnId="{CC1BD9FB-E1AB-4AD8-8C8E-6D7F0C5568B1}">
      <dgm:prSet/>
      <dgm:spPr/>
      <dgm:t>
        <a:bodyPr/>
        <a:lstStyle/>
        <a:p>
          <a:endParaRPr lang="en-US"/>
        </a:p>
      </dgm:t>
    </dgm:pt>
    <dgm:pt modelId="{36CC0C33-E29C-4924-9731-D19EBBA2EEDE}">
      <dgm:prSet phldrT="[Testo]"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Emergency management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gm:t>
    </dgm:pt>
    <dgm:pt modelId="{0F04B431-5354-41D5-B556-AD6A0A5130F4}" type="parTrans" cxnId="{6689A745-5DA9-4008-B29E-A6F46D3951A5}">
      <dgm:prSet/>
      <dgm:spPr/>
      <dgm:t>
        <a:bodyPr/>
        <a:lstStyle/>
        <a:p>
          <a:endParaRPr lang="en-US"/>
        </a:p>
      </dgm:t>
    </dgm:pt>
    <dgm:pt modelId="{4A049B6A-8D7F-4F05-BFED-E4FA9E94CFED}" type="sibTrans" cxnId="{6689A745-5DA9-4008-B29E-A6F46D3951A5}">
      <dgm:prSet/>
      <dgm:spPr/>
      <dgm:t>
        <a:bodyPr/>
        <a:lstStyle/>
        <a:p>
          <a:endParaRPr lang="en-US"/>
        </a:p>
      </dgm:t>
    </dgm:pt>
    <dgm:pt modelId="{95FBFD47-09B0-43B0-BF3A-D4C8B3FF224F}">
      <dgm:prSet phldrT="[Testo]"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Urban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aerial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observation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gm:t>
    </dgm:pt>
    <dgm:pt modelId="{F5011792-216E-4994-9E2B-EE67D2C3D23E}" type="parTrans" cxnId="{814458D3-851D-4DB3-B504-335423CB0A30}">
      <dgm:prSet/>
      <dgm:spPr/>
      <dgm:t>
        <a:bodyPr/>
        <a:lstStyle/>
        <a:p>
          <a:endParaRPr lang="en-US"/>
        </a:p>
      </dgm:t>
    </dgm:pt>
    <dgm:pt modelId="{1F9F9D59-517D-4B1D-8657-E941AD76D867}" type="sibTrans" cxnId="{814458D3-851D-4DB3-B504-335423CB0A30}">
      <dgm:prSet/>
      <dgm:spPr/>
      <dgm:t>
        <a:bodyPr/>
        <a:lstStyle/>
        <a:p>
          <a:endParaRPr lang="en-US"/>
        </a:p>
      </dgm:t>
    </dgm:pt>
    <dgm:pt modelId="{7099ED09-30AB-4A6C-A4F2-29BF84B44B28}">
      <dgm:prSet phldrT="[Testo]"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Urban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Airmobility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gm:t>
    </dgm:pt>
    <dgm:pt modelId="{22837E55-D53C-41F9-99EB-FA6E397862C5}" type="parTrans" cxnId="{5DEA7762-E653-488D-94BD-302049C67F7A}">
      <dgm:prSet/>
      <dgm:spPr/>
      <dgm:t>
        <a:bodyPr/>
        <a:lstStyle/>
        <a:p>
          <a:endParaRPr lang="en-US"/>
        </a:p>
      </dgm:t>
    </dgm:pt>
    <dgm:pt modelId="{1A375FF9-17A4-46D0-A006-2C62B78654BA}" type="sibTrans" cxnId="{5DEA7762-E653-488D-94BD-302049C67F7A}">
      <dgm:prSet/>
      <dgm:spPr/>
      <dgm:t>
        <a:bodyPr/>
        <a:lstStyle/>
        <a:p>
          <a:endParaRPr lang="en-US"/>
        </a:p>
      </dgm:t>
    </dgm:pt>
    <dgm:pt modelId="{51BB173D-5BC0-4971-ACF4-2AAF366083C5}">
      <dgm:prSet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EO services for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territory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monitoring and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precision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farming  services,</a:t>
          </a:r>
        </a:p>
      </dgm:t>
    </dgm:pt>
    <dgm:pt modelId="{397396F9-06A1-415D-A6B1-8C6A47C64A88}" type="parTrans" cxnId="{0E576EA4-9E3C-4CC7-9D73-A0DD624A0389}">
      <dgm:prSet/>
      <dgm:spPr/>
      <dgm:t>
        <a:bodyPr/>
        <a:lstStyle/>
        <a:p>
          <a:endParaRPr lang="en-US"/>
        </a:p>
      </dgm:t>
    </dgm:pt>
    <dgm:pt modelId="{ACC942D8-0821-4F78-84A9-AC438806E8DE}" type="sibTrans" cxnId="{0E576EA4-9E3C-4CC7-9D73-A0DD624A0389}">
      <dgm:prSet/>
      <dgm:spPr/>
      <dgm:t>
        <a:bodyPr/>
        <a:lstStyle/>
        <a:p>
          <a:endParaRPr lang="en-US"/>
        </a:p>
      </dgm:t>
    </dgm:pt>
    <dgm:pt modelId="{4841EB16-1EBD-4F1D-ADF8-E6A5074E3D97}">
      <dgm:prSet phldrT="[Testo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Microsatellite and LEO </a:t>
          </a:r>
          <a:r>
            <a:rPr lang="it-IT" sz="14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propulsion</a:t>
          </a:r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system</a:t>
          </a:r>
          <a:endParaRPr lang="en-US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02C6B02-D175-434E-A263-A38FD7A4E33C}" type="parTrans" cxnId="{FC895E3F-4ADB-463B-A556-2D523173DC6F}">
      <dgm:prSet/>
      <dgm:spPr/>
      <dgm:t>
        <a:bodyPr/>
        <a:lstStyle/>
        <a:p>
          <a:endParaRPr lang="en-US"/>
        </a:p>
      </dgm:t>
    </dgm:pt>
    <dgm:pt modelId="{D531EA5A-1858-4C0C-96DE-DF9B388FC022}" type="sibTrans" cxnId="{FC895E3F-4ADB-463B-A556-2D523173DC6F}">
      <dgm:prSet/>
      <dgm:spPr/>
      <dgm:t>
        <a:bodyPr/>
        <a:lstStyle/>
        <a:p>
          <a:endParaRPr lang="en-US"/>
        </a:p>
      </dgm:t>
    </dgm:pt>
    <dgm:pt modelId="{C93CDD47-2274-4320-809F-EA9FAA6A3ADC}">
      <dgm:prSet phldrT="[Testo]"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Satellite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platform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avionic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modules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gm:t>
    </dgm:pt>
    <dgm:pt modelId="{9DAD5307-4FFF-4FE8-BC89-2183BEAFCA22}" type="parTrans" cxnId="{50DDDD9F-B6B1-431C-AF7A-C0CC46C2935D}">
      <dgm:prSet/>
      <dgm:spPr/>
      <dgm:t>
        <a:bodyPr/>
        <a:lstStyle/>
        <a:p>
          <a:endParaRPr lang="en-US"/>
        </a:p>
      </dgm:t>
    </dgm:pt>
    <dgm:pt modelId="{BC4E319C-4836-48BD-A0E2-0D826996F523}" type="sibTrans" cxnId="{50DDDD9F-B6B1-431C-AF7A-C0CC46C2935D}">
      <dgm:prSet/>
      <dgm:spPr/>
      <dgm:t>
        <a:bodyPr/>
        <a:lstStyle/>
        <a:p>
          <a:endParaRPr lang="en-US"/>
        </a:p>
      </dgm:t>
    </dgm:pt>
    <dgm:pt modelId="{AF69C326-E71A-472C-8BC7-AD4EEEC53E0A}">
      <dgm:prSet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Propulsion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system (Hall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effect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AFDC5DBC-5D3C-41F4-9836-9A095331E228}" type="parTrans" cxnId="{427A33C0-A5AD-4CF0-A3A1-9183F42959F7}">
      <dgm:prSet/>
      <dgm:spPr/>
      <dgm:t>
        <a:bodyPr/>
        <a:lstStyle/>
        <a:p>
          <a:endParaRPr lang="en-US"/>
        </a:p>
      </dgm:t>
    </dgm:pt>
    <dgm:pt modelId="{9A42ECC6-46AC-43CD-8424-4136338F6933}" type="sibTrans" cxnId="{427A33C0-A5AD-4CF0-A3A1-9183F42959F7}">
      <dgm:prSet/>
      <dgm:spPr/>
      <dgm:t>
        <a:bodyPr/>
        <a:lstStyle/>
        <a:p>
          <a:endParaRPr lang="en-US"/>
        </a:p>
      </dgm:t>
    </dgm:pt>
    <dgm:pt modelId="{DD407775-F7E6-4818-B4B7-D445B4F3AA16}">
      <dgm:prSet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Innnovative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EO services</a:t>
          </a:r>
        </a:p>
      </dgm:t>
    </dgm:pt>
    <dgm:pt modelId="{6775CE1B-CF1D-403E-B738-DF100A6E4B0C}" type="parTrans" cxnId="{CD7CDBB1-D4D9-4FD1-B756-18876231493A}">
      <dgm:prSet/>
      <dgm:spPr/>
      <dgm:t>
        <a:bodyPr/>
        <a:lstStyle/>
        <a:p>
          <a:endParaRPr lang="en-US"/>
        </a:p>
      </dgm:t>
    </dgm:pt>
    <dgm:pt modelId="{3B467B9A-D0CD-40DA-921F-C66E6221DDE6}" type="sibTrans" cxnId="{CD7CDBB1-D4D9-4FD1-B756-18876231493A}">
      <dgm:prSet/>
      <dgm:spPr/>
      <dgm:t>
        <a:bodyPr/>
        <a:lstStyle/>
        <a:p>
          <a:endParaRPr lang="en-US"/>
        </a:p>
      </dgm:t>
    </dgm:pt>
    <dgm:pt modelId="{29FE440E-7A9D-4820-8EBC-BC1E8D783274}">
      <dgm:prSet custT="1"/>
      <dgm:spPr>
        <a:noFill/>
      </dgm:spPr>
      <dgm:t>
        <a:bodyPr/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400" b="1" i="1" kern="1200" dirty="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gm:t>
    </dgm:pt>
    <dgm:pt modelId="{DA51DF31-3B1C-4876-9CA6-D04F65EFFAA0}" type="parTrans" cxnId="{2013061A-AD84-4A00-8E67-E1D09A83DA4E}">
      <dgm:prSet/>
      <dgm:spPr/>
      <dgm:t>
        <a:bodyPr/>
        <a:lstStyle/>
        <a:p>
          <a:endParaRPr lang="en-US"/>
        </a:p>
      </dgm:t>
    </dgm:pt>
    <dgm:pt modelId="{2E93F2A0-BE72-422B-80A6-3343F8554E7F}" type="sibTrans" cxnId="{2013061A-AD84-4A00-8E67-E1D09A83DA4E}">
      <dgm:prSet/>
      <dgm:spPr/>
      <dgm:t>
        <a:bodyPr/>
        <a:lstStyle/>
        <a:p>
          <a:endParaRPr lang="en-US"/>
        </a:p>
      </dgm:t>
    </dgm:pt>
    <dgm:pt modelId="{AC05B6C4-42D0-4760-AD68-4FD99B01B732}">
      <dgm:prSet phldrT="[Testo]"/>
      <dgm:spPr>
        <a:noFill/>
      </dgm:spPr>
      <dgm:t>
        <a:bodyPr/>
        <a:lstStyle/>
        <a:p>
          <a:pPr algn="l"/>
          <a:r>
            <a:rPr lang="it-IT" sz="1600" i="0" dirty="0">
              <a:solidFill>
                <a:srgbClr val="126FAE"/>
              </a:solidFill>
            </a:rPr>
            <a:t>additive manufacturing</a:t>
          </a:r>
          <a:endParaRPr lang="en-US" sz="1600" i="0" dirty="0"/>
        </a:p>
      </dgm:t>
    </dgm:pt>
    <dgm:pt modelId="{E6CC5214-D2E6-4C48-9347-03F1D62D0E6F}" type="parTrans" cxnId="{725FD70D-F47B-4D88-A2A0-64F0486FA0C0}">
      <dgm:prSet/>
      <dgm:spPr/>
      <dgm:t>
        <a:bodyPr/>
        <a:lstStyle/>
        <a:p>
          <a:endParaRPr lang="en-US"/>
        </a:p>
      </dgm:t>
    </dgm:pt>
    <dgm:pt modelId="{7AA1A1E0-D4C5-4143-84B1-B1C1839A2874}" type="sibTrans" cxnId="{725FD70D-F47B-4D88-A2A0-64F0486FA0C0}">
      <dgm:prSet/>
      <dgm:spPr/>
      <dgm:t>
        <a:bodyPr/>
        <a:lstStyle/>
        <a:p>
          <a:endParaRPr lang="en-US"/>
        </a:p>
      </dgm:t>
    </dgm:pt>
    <dgm:pt modelId="{09289A80-0C28-4112-9CA7-524CB5E99855}">
      <dgm:prSet phldrT="[Testo]"/>
      <dgm:spPr>
        <a:noFill/>
      </dgm:spPr>
      <dgm:t>
        <a:bodyPr/>
        <a:lstStyle/>
        <a:p>
          <a:pPr algn="l"/>
          <a:r>
            <a:rPr lang="it-IT" sz="1600" i="0" dirty="0" err="1">
              <a:solidFill>
                <a:srgbClr val="126FAE"/>
              </a:solidFill>
            </a:rPr>
            <a:t>simulation</a:t>
          </a:r>
          <a:r>
            <a:rPr lang="it-IT" sz="1600" i="0" dirty="0">
              <a:solidFill>
                <a:srgbClr val="126FAE"/>
              </a:solidFill>
            </a:rPr>
            <a:t>, </a:t>
          </a:r>
          <a:r>
            <a:rPr lang="it-IT" sz="1600" i="0" dirty="0" err="1">
              <a:solidFill>
                <a:srgbClr val="126FAE"/>
              </a:solidFill>
            </a:rPr>
            <a:t>horizontal</a:t>
          </a:r>
          <a:r>
            <a:rPr lang="it-IT" sz="1600" i="0" dirty="0">
              <a:solidFill>
                <a:srgbClr val="126FAE"/>
              </a:solidFill>
            </a:rPr>
            <a:t>/</a:t>
          </a:r>
          <a:r>
            <a:rPr lang="it-IT" sz="1600" i="0" dirty="0" err="1">
              <a:solidFill>
                <a:srgbClr val="126FAE"/>
              </a:solidFill>
            </a:rPr>
            <a:t>vertical</a:t>
          </a:r>
          <a:r>
            <a:rPr lang="it-IT" sz="1600" i="0" dirty="0">
              <a:solidFill>
                <a:srgbClr val="126FAE"/>
              </a:solidFill>
            </a:rPr>
            <a:t> </a:t>
          </a:r>
          <a:r>
            <a:rPr lang="it-IT" sz="1600" i="0" dirty="0" err="1">
              <a:solidFill>
                <a:srgbClr val="126FAE"/>
              </a:solidFill>
            </a:rPr>
            <a:t>integration</a:t>
          </a:r>
          <a:endParaRPr lang="en-US" sz="1600" i="0" dirty="0"/>
        </a:p>
      </dgm:t>
    </dgm:pt>
    <dgm:pt modelId="{FDCEF3AA-D7D2-4D80-A1E6-B29DC7837965}" type="parTrans" cxnId="{3319B9C7-30D9-43DF-A492-2E8121ABC9CC}">
      <dgm:prSet/>
      <dgm:spPr/>
      <dgm:t>
        <a:bodyPr/>
        <a:lstStyle/>
        <a:p>
          <a:endParaRPr lang="en-US"/>
        </a:p>
      </dgm:t>
    </dgm:pt>
    <dgm:pt modelId="{03DAE727-4C61-4F41-AAA0-BF6278F13AF6}" type="sibTrans" cxnId="{3319B9C7-30D9-43DF-A492-2E8121ABC9CC}">
      <dgm:prSet/>
      <dgm:spPr/>
      <dgm:t>
        <a:bodyPr/>
        <a:lstStyle/>
        <a:p>
          <a:endParaRPr lang="en-US"/>
        </a:p>
      </dgm:t>
    </dgm:pt>
    <dgm:pt modelId="{BBD27436-2680-4444-BD2E-DF2E6F87BAF1}">
      <dgm:prSet phldrT="[Testo]"/>
      <dgm:spPr>
        <a:noFill/>
      </dgm:spPr>
      <dgm:t>
        <a:bodyPr/>
        <a:lstStyle/>
        <a:p>
          <a:pPr algn="l"/>
          <a:r>
            <a:rPr lang="it-IT" sz="1600" i="0" dirty="0">
              <a:solidFill>
                <a:srgbClr val="126FAE"/>
              </a:solidFill>
            </a:rPr>
            <a:t>Big Data </a:t>
          </a:r>
          <a:r>
            <a:rPr lang="it-IT" sz="1600" i="0" dirty="0" err="1">
              <a:solidFill>
                <a:srgbClr val="126FAE"/>
              </a:solidFill>
            </a:rPr>
            <a:t>analytics</a:t>
          </a:r>
          <a:endParaRPr lang="en-US" sz="1600" i="0" dirty="0"/>
        </a:p>
      </dgm:t>
    </dgm:pt>
    <dgm:pt modelId="{EE72721A-6CF5-4BBA-999D-701BD79ED8AF}" type="parTrans" cxnId="{8A95D55C-7491-40AF-9476-CFE4B3045013}">
      <dgm:prSet/>
      <dgm:spPr/>
      <dgm:t>
        <a:bodyPr/>
        <a:lstStyle/>
        <a:p>
          <a:endParaRPr lang="en-US"/>
        </a:p>
      </dgm:t>
    </dgm:pt>
    <dgm:pt modelId="{451ECF97-FCB2-41AA-AFB6-09291366B543}" type="sibTrans" cxnId="{8A95D55C-7491-40AF-9476-CFE4B3045013}">
      <dgm:prSet/>
      <dgm:spPr/>
      <dgm:t>
        <a:bodyPr/>
        <a:lstStyle/>
        <a:p>
          <a:endParaRPr lang="en-US"/>
        </a:p>
      </dgm:t>
    </dgm:pt>
    <dgm:pt modelId="{70D89DBB-83CA-4ED9-8A4B-21E1525ABBA4}">
      <dgm:prSet custT="1"/>
      <dgm:spPr>
        <a:noFill/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GNSS and SATCOM for UAS</a:t>
          </a:r>
        </a:p>
      </dgm:t>
    </dgm:pt>
    <dgm:pt modelId="{27924781-5709-4B5C-A526-01EE98FC6F44}" type="parTrans" cxnId="{E09E48CE-00BB-408C-BDDB-FC604452F3DA}">
      <dgm:prSet/>
      <dgm:spPr/>
      <dgm:t>
        <a:bodyPr/>
        <a:lstStyle/>
        <a:p>
          <a:endParaRPr lang="en-US"/>
        </a:p>
      </dgm:t>
    </dgm:pt>
    <dgm:pt modelId="{ED193CDF-2F00-4A08-8F59-B03026FD5987}" type="sibTrans" cxnId="{E09E48CE-00BB-408C-BDDB-FC604452F3DA}">
      <dgm:prSet/>
      <dgm:spPr/>
      <dgm:t>
        <a:bodyPr/>
        <a:lstStyle/>
        <a:p>
          <a:endParaRPr lang="en-US"/>
        </a:p>
      </dgm:t>
    </dgm:pt>
    <dgm:pt modelId="{F3BBE248-3A2E-4AC5-A64F-E049BF4D1F24}" type="pres">
      <dgm:prSet presAssocID="{ED5560C4-D463-48BC-8FC9-7D118E4A9D92}" presName="Name0" presStyleCnt="0">
        <dgm:presLayoutVars>
          <dgm:dir/>
          <dgm:animLvl val="lvl"/>
          <dgm:resizeHandles val="exact"/>
        </dgm:presLayoutVars>
      </dgm:prSet>
      <dgm:spPr/>
    </dgm:pt>
    <dgm:pt modelId="{BA824E5B-362D-42D8-82BC-1B08F0B14BDC}" type="pres">
      <dgm:prSet presAssocID="{DAB7B01D-9CDA-45DE-926D-F7E9E063E387}" presName="composite" presStyleCnt="0"/>
      <dgm:spPr/>
    </dgm:pt>
    <dgm:pt modelId="{921F46CF-0FF2-40A1-9F38-A06EF89609BD}" type="pres">
      <dgm:prSet presAssocID="{DAB7B01D-9CDA-45DE-926D-F7E9E063E387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73587F3-560A-4F1E-8C7C-0953FF81E4F3}" type="pres">
      <dgm:prSet presAssocID="{DAB7B01D-9CDA-45DE-926D-F7E9E063E387}" presName="desTx" presStyleLbl="alignAccFollowNode1" presStyleIdx="0" presStyleCnt="5">
        <dgm:presLayoutVars>
          <dgm:bulletEnabled val="1"/>
        </dgm:presLayoutVars>
      </dgm:prSet>
      <dgm:spPr/>
    </dgm:pt>
    <dgm:pt modelId="{05BDCC99-EB81-45A2-A9E0-77544C010AD1}" type="pres">
      <dgm:prSet presAssocID="{CFF745B9-8431-41C1-A506-80A76E6EFF40}" presName="space" presStyleCnt="0"/>
      <dgm:spPr/>
    </dgm:pt>
    <dgm:pt modelId="{4E04F2F7-6C7C-40FD-AAB9-026F3CA9BF58}" type="pres">
      <dgm:prSet presAssocID="{4841EB16-1EBD-4F1D-ADF8-E6A5074E3D97}" presName="composite" presStyleCnt="0"/>
      <dgm:spPr/>
    </dgm:pt>
    <dgm:pt modelId="{201EF68D-4587-4DC7-9DA3-A732E71EC88A}" type="pres">
      <dgm:prSet presAssocID="{4841EB16-1EBD-4F1D-ADF8-E6A5074E3D9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4B7EA16-15E9-4CDF-9181-6C81DBA1E666}" type="pres">
      <dgm:prSet presAssocID="{4841EB16-1EBD-4F1D-ADF8-E6A5074E3D97}" presName="desTx" presStyleLbl="alignAccFollowNode1" presStyleIdx="1" presStyleCnt="5" custScaleY="99010" custLinFactNeighborY="330">
        <dgm:presLayoutVars>
          <dgm:bulletEnabled val="1"/>
        </dgm:presLayoutVars>
      </dgm:prSet>
      <dgm:spPr/>
    </dgm:pt>
    <dgm:pt modelId="{9816CE7F-BA11-4B9D-875D-19410D359D10}" type="pres">
      <dgm:prSet presAssocID="{D531EA5A-1858-4C0C-96DE-DF9B388FC022}" presName="space" presStyleCnt="0"/>
      <dgm:spPr/>
    </dgm:pt>
    <dgm:pt modelId="{07ACF48C-5B09-4ED5-93B5-BB9B230C7F67}" type="pres">
      <dgm:prSet presAssocID="{E1BB6740-B43D-4D90-A327-4A30FEBBA1FF}" presName="composite" presStyleCnt="0"/>
      <dgm:spPr/>
    </dgm:pt>
    <dgm:pt modelId="{7A1D8598-220E-45F1-9206-AFEDB2213421}" type="pres">
      <dgm:prSet presAssocID="{E1BB6740-B43D-4D90-A327-4A30FEBBA1F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1098E70-5E3C-494B-916A-A64C57F11349}" type="pres">
      <dgm:prSet presAssocID="{E1BB6740-B43D-4D90-A327-4A30FEBBA1FF}" presName="desTx" presStyleLbl="alignAccFollowNode1" presStyleIdx="2" presStyleCnt="5">
        <dgm:presLayoutVars>
          <dgm:bulletEnabled val="1"/>
        </dgm:presLayoutVars>
      </dgm:prSet>
      <dgm:spPr/>
    </dgm:pt>
    <dgm:pt modelId="{35128CBC-CB73-43A3-9A76-7DE57A5D4030}" type="pres">
      <dgm:prSet presAssocID="{697E7FAD-A0C3-4FF8-9EA5-A9DE7F78B90E}" presName="space" presStyleCnt="0"/>
      <dgm:spPr/>
    </dgm:pt>
    <dgm:pt modelId="{607FC4A6-BECD-46C0-8AE9-EE255C538A9C}" type="pres">
      <dgm:prSet presAssocID="{13ACDC47-4CFB-4049-9647-9CAC82D32784}" presName="composite" presStyleCnt="0"/>
      <dgm:spPr/>
    </dgm:pt>
    <dgm:pt modelId="{04124E11-083F-47F4-9756-5FFD053EC445}" type="pres">
      <dgm:prSet presAssocID="{13ACDC47-4CFB-4049-9647-9CAC82D3278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6907F7A-707F-488A-9EDD-7F880FA62844}" type="pres">
      <dgm:prSet presAssocID="{13ACDC47-4CFB-4049-9647-9CAC82D32784}" presName="desTx" presStyleLbl="alignAccFollowNode1" presStyleIdx="3" presStyleCnt="5">
        <dgm:presLayoutVars>
          <dgm:bulletEnabled val="1"/>
        </dgm:presLayoutVars>
      </dgm:prSet>
      <dgm:spPr/>
    </dgm:pt>
    <dgm:pt modelId="{0EE32F83-E6E0-4C3F-812F-CAD8A91D00A9}" type="pres">
      <dgm:prSet presAssocID="{DAFD475D-4342-4EB2-BEC7-7116BDD0BC33}" presName="space" presStyleCnt="0"/>
      <dgm:spPr/>
    </dgm:pt>
    <dgm:pt modelId="{9FDAFDE3-D326-4CB2-9452-2CA7D4720F79}" type="pres">
      <dgm:prSet presAssocID="{810BCABD-1DF2-4617-80DC-FE5B5F523B3E}" presName="composite" presStyleCnt="0"/>
      <dgm:spPr/>
    </dgm:pt>
    <dgm:pt modelId="{8CD1E1DF-3013-49EF-8C60-06C78E7515ED}" type="pres">
      <dgm:prSet presAssocID="{810BCABD-1DF2-4617-80DC-FE5B5F523B3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1CCB8AC-A4E7-46C7-A484-3F130028AB4A}" type="pres">
      <dgm:prSet presAssocID="{810BCABD-1DF2-4617-80DC-FE5B5F523B3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1C9E8601-626E-49DB-985F-C8F2BC52CE66}" type="presOf" srcId="{29FE440E-7A9D-4820-8EBC-BC1E8D783274}" destId="{E4B7EA16-15E9-4CDF-9181-6C81DBA1E666}" srcOrd="0" destOrd="3" presId="urn:microsoft.com/office/officeart/2005/8/layout/hList1"/>
    <dgm:cxn modelId="{725FD70D-F47B-4D88-A2A0-64F0486FA0C0}" srcId="{DAB7B01D-9CDA-45DE-926D-F7E9E063E387}" destId="{AC05B6C4-42D0-4760-AD68-4FD99B01B732}" srcOrd="2" destOrd="0" parTransId="{E6CC5214-D2E6-4C48-9347-03F1D62D0E6F}" sibTransId="{7AA1A1E0-D4C5-4143-84B1-B1C1839A2874}"/>
    <dgm:cxn modelId="{DBFDF80D-5DB4-4790-A2CA-36D5E5145B73}" type="presOf" srcId="{95FBFD47-09B0-43B0-BF3A-D4C8B3FF224F}" destId="{16907F7A-707F-488A-9EDD-7F880FA62844}" srcOrd="0" destOrd="2" presId="urn:microsoft.com/office/officeart/2005/8/layout/hList1"/>
    <dgm:cxn modelId="{5E803E11-7BC5-4193-9CF9-4DEF32F8237B}" srcId="{E1BB6740-B43D-4D90-A327-4A30FEBBA1FF}" destId="{407E0B88-BB3C-4D1F-BB5A-82CD4DA334C4}" srcOrd="1" destOrd="0" parTransId="{05705D21-8445-4581-B6D4-2FF848B73EF3}" sibTransId="{3B099C3D-6BD5-4DD3-A712-1DC7C868F752}"/>
    <dgm:cxn modelId="{8B440818-B4DF-4DD4-9974-6BBF22C89A0A}" type="presOf" srcId="{407E0B88-BB3C-4D1F-BB5A-82CD4DA334C4}" destId="{F1098E70-5E3C-494B-916A-A64C57F11349}" srcOrd="0" destOrd="1" presId="urn:microsoft.com/office/officeart/2005/8/layout/hList1"/>
    <dgm:cxn modelId="{2013061A-AD84-4A00-8E67-E1D09A83DA4E}" srcId="{4841EB16-1EBD-4F1D-ADF8-E6A5074E3D97}" destId="{29FE440E-7A9D-4820-8EBC-BC1E8D783274}" srcOrd="3" destOrd="0" parTransId="{DA51DF31-3B1C-4876-9CA6-D04F65EFFAA0}" sibTransId="{2E93F2A0-BE72-422B-80A6-3343F8554E7F}"/>
    <dgm:cxn modelId="{06414D22-6D7F-4805-BA31-E7FC6498A720}" type="presOf" srcId="{810BCABD-1DF2-4617-80DC-FE5B5F523B3E}" destId="{8CD1E1DF-3013-49EF-8C60-06C78E7515ED}" srcOrd="0" destOrd="0" presId="urn:microsoft.com/office/officeart/2005/8/layout/hList1"/>
    <dgm:cxn modelId="{9BD9C522-4E63-4F42-9C6A-3B44756E1FF4}" srcId="{ED5560C4-D463-48BC-8FC9-7D118E4A9D92}" destId="{13ACDC47-4CFB-4049-9647-9CAC82D32784}" srcOrd="3" destOrd="0" parTransId="{45526241-D450-4200-A065-602A9E5AB97E}" sibTransId="{DAFD475D-4342-4EB2-BEC7-7116BDD0BC33}"/>
    <dgm:cxn modelId="{8CB00323-2250-4240-B981-C71666AC1324}" type="presOf" srcId="{C93CDD47-2274-4320-809F-EA9FAA6A3ADC}" destId="{E4B7EA16-15E9-4CDF-9181-6C81DBA1E666}" srcOrd="0" destOrd="0" presId="urn:microsoft.com/office/officeart/2005/8/layout/hList1"/>
    <dgm:cxn modelId="{BC1BB52A-2346-4F1B-BBC7-551130536E84}" type="presOf" srcId="{70D89DBB-83CA-4ED9-8A4B-21E1525ABBA4}" destId="{E1CCB8AC-A4E7-46C7-A484-3F130028AB4A}" srcOrd="0" destOrd="1" presId="urn:microsoft.com/office/officeart/2005/8/layout/hList1"/>
    <dgm:cxn modelId="{E24CD037-8EF5-47FE-9390-BEEF9A2DD3A8}" type="presOf" srcId="{0B78AF82-DE7E-479D-9FA8-819D4BC14595}" destId="{273587F3-560A-4F1E-8C7C-0953FF81E4F3}" srcOrd="0" destOrd="1" presId="urn:microsoft.com/office/officeart/2005/8/layout/hList1"/>
    <dgm:cxn modelId="{FC895E3F-4ADB-463B-A556-2D523173DC6F}" srcId="{ED5560C4-D463-48BC-8FC9-7D118E4A9D92}" destId="{4841EB16-1EBD-4F1D-ADF8-E6A5074E3D97}" srcOrd="1" destOrd="0" parTransId="{C02C6B02-D175-434E-A263-A38FD7A4E33C}" sibTransId="{D531EA5A-1858-4C0C-96DE-DF9B388FC022}"/>
    <dgm:cxn modelId="{8A95D55C-7491-40AF-9476-CFE4B3045013}" srcId="{DAB7B01D-9CDA-45DE-926D-F7E9E063E387}" destId="{BBD27436-2680-4444-BD2E-DF2E6F87BAF1}" srcOrd="4" destOrd="0" parTransId="{EE72721A-6CF5-4BBA-999D-701BD79ED8AF}" sibTransId="{451ECF97-FCB2-41AA-AFB6-09291366B543}"/>
    <dgm:cxn modelId="{5DEA7762-E653-488D-94BD-302049C67F7A}" srcId="{13ACDC47-4CFB-4049-9647-9CAC82D32784}" destId="{7099ED09-30AB-4A6C-A4F2-29BF84B44B28}" srcOrd="3" destOrd="0" parTransId="{22837E55-D53C-41F9-99EB-FA6E397862C5}" sibTransId="{1A375FF9-17A4-46D0-A006-2C62B78654BA}"/>
    <dgm:cxn modelId="{6689A745-5DA9-4008-B29E-A6F46D3951A5}" srcId="{13ACDC47-4CFB-4049-9647-9CAC82D32784}" destId="{36CC0C33-E29C-4924-9731-D19EBBA2EEDE}" srcOrd="1" destOrd="0" parTransId="{0F04B431-5354-41D5-B556-AD6A0A5130F4}" sibTransId="{4A049B6A-8D7F-4F05-BFED-E4FA9E94CFED}"/>
    <dgm:cxn modelId="{6F31ED45-0F30-43CC-BFC2-5F69F5A29F2E}" srcId="{E1BB6740-B43D-4D90-A327-4A30FEBBA1FF}" destId="{02213294-4BA5-48EA-B926-A6C35984D158}" srcOrd="3" destOrd="0" parTransId="{DE6D2786-FDAD-4EA7-96AF-B162117E8831}" sibTransId="{11435E7A-2EAE-4D08-9BD7-D178C5F02B0E}"/>
    <dgm:cxn modelId="{4315A352-2A02-4C22-88E3-0B9A738934E7}" type="presOf" srcId="{13ACDC47-4CFB-4049-9647-9CAC82D32784}" destId="{04124E11-083F-47F4-9756-5FFD053EC445}" srcOrd="0" destOrd="0" presId="urn:microsoft.com/office/officeart/2005/8/layout/hList1"/>
    <dgm:cxn modelId="{2039A855-F956-4BFC-A7EB-745127D8F173}" type="presOf" srcId="{36CC0C33-E29C-4924-9731-D19EBBA2EEDE}" destId="{16907F7A-707F-488A-9EDD-7F880FA62844}" srcOrd="0" destOrd="1" presId="urn:microsoft.com/office/officeart/2005/8/layout/hList1"/>
    <dgm:cxn modelId="{16AC0B77-2443-427B-BE42-1C0CBEC053B4}" type="presOf" srcId="{E1BB6740-B43D-4D90-A327-4A30FEBBA1FF}" destId="{7A1D8598-220E-45F1-9206-AFEDB2213421}" srcOrd="0" destOrd="0" presId="urn:microsoft.com/office/officeart/2005/8/layout/hList1"/>
    <dgm:cxn modelId="{FD02B97B-8735-4337-AB45-B733F3F4ECA6}" type="presOf" srcId="{BBD27436-2680-4444-BD2E-DF2E6F87BAF1}" destId="{273587F3-560A-4F1E-8C7C-0953FF81E4F3}" srcOrd="0" destOrd="4" presId="urn:microsoft.com/office/officeart/2005/8/layout/hList1"/>
    <dgm:cxn modelId="{0460B685-3FD2-4C36-90E6-664CA3CE8AF0}" type="presOf" srcId="{02213294-4BA5-48EA-B926-A6C35984D158}" destId="{F1098E70-5E3C-494B-916A-A64C57F11349}" srcOrd="0" destOrd="3" presId="urn:microsoft.com/office/officeart/2005/8/layout/hList1"/>
    <dgm:cxn modelId="{39973787-4A92-4807-A97B-1C2BF464C39B}" srcId="{E1BB6740-B43D-4D90-A327-4A30FEBBA1FF}" destId="{A055EEDB-ADDA-4CFF-9952-10A8491B2FE6}" srcOrd="0" destOrd="0" parTransId="{9B01F8A9-18E4-4F6E-9449-4958BA92AFE9}" sibTransId="{95EE0091-315B-4C45-BF20-531D1C422A84}"/>
    <dgm:cxn modelId="{FD89888F-324B-404F-9BB6-A47D53FFBF3A}" type="presOf" srcId="{4FE329D6-E32F-442A-A058-92B1A9773488}" destId="{16907F7A-707F-488A-9EDD-7F880FA62844}" srcOrd="0" destOrd="0" presId="urn:microsoft.com/office/officeart/2005/8/layout/hList1"/>
    <dgm:cxn modelId="{C7986A94-5B76-4049-8CA2-FCBD321AACE4}" type="presOf" srcId="{DD407775-F7E6-4818-B4B7-D445B4F3AA16}" destId="{E4B7EA16-15E9-4CDF-9181-6C81DBA1E666}" srcOrd="0" destOrd="2" presId="urn:microsoft.com/office/officeart/2005/8/layout/hList1"/>
    <dgm:cxn modelId="{50DDDD9F-B6B1-431C-AF7A-C0CC46C2935D}" srcId="{4841EB16-1EBD-4F1D-ADF8-E6A5074E3D97}" destId="{C93CDD47-2274-4320-809F-EA9FAA6A3ADC}" srcOrd="0" destOrd="0" parTransId="{9DAD5307-4FFF-4FE8-BC89-2183BEAFCA22}" sibTransId="{BC4E319C-4836-48BD-A0E2-0D826996F523}"/>
    <dgm:cxn modelId="{419A70A3-359D-4D69-8C0E-8048A9CD277E}" type="presOf" srcId="{7099ED09-30AB-4A6C-A4F2-29BF84B44B28}" destId="{16907F7A-707F-488A-9EDD-7F880FA62844}" srcOrd="0" destOrd="3" presId="urn:microsoft.com/office/officeart/2005/8/layout/hList1"/>
    <dgm:cxn modelId="{0E576EA4-9E3C-4CC7-9D73-A0DD624A0389}" srcId="{810BCABD-1DF2-4617-80DC-FE5B5F523B3E}" destId="{51BB173D-5BC0-4971-ACF4-2AAF366083C5}" srcOrd="0" destOrd="0" parTransId="{397396F9-06A1-415D-A6B1-8C6A47C64A88}" sibTransId="{ACC942D8-0821-4F78-84A9-AC438806E8DE}"/>
    <dgm:cxn modelId="{3E1054A7-26BB-41C4-B7BD-2E9694497FC1}" srcId="{E1BB6740-B43D-4D90-A327-4A30FEBBA1FF}" destId="{5489E143-56CD-417D-803F-0373DEB5FCE3}" srcOrd="2" destOrd="0" parTransId="{2A4CFBBA-5B01-4BA7-807A-0EEA4DB7EAB1}" sibTransId="{E7E801FA-B82E-44B5-8268-3EF5D9F51B8D}"/>
    <dgm:cxn modelId="{1DC735A8-7743-4DA7-A270-7BC65625711F}" type="presOf" srcId="{DAB7B01D-9CDA-45DE-926D-F7E9E063E387}" destId="{921F46CF-0FF2-40A1-9F38-A06EF89609BD}" srcOrd="0" destOrd="0" presId="urn:microsoft.com/office/officeart/2005/8/layout/hList1"/>
    <dgm:cxn modelId="{F098EBAB-DB09-409C-8654-D11AC7E3FED2}" type="presOf" srcId="{5489E143-56CD-417D-803F-0373DEB5FCE3}" destId="{F1098E70-5E3C-494B-916A-A64C57F11349}" srcOrd="0" destOrd="2" presId="urn:microsoft.com/office/officeart/2005/8/layout/hList1"/>
    <dgm:cxn modelId="{CD7CDBB1-D4D9-4FD1-B756-18876231493A}" srcId="{4841EB16-1EBD-4F1D-ADF8-E6A5074E3D97}" destId="{DD407775-F7E6-4818-B4B7-D445B4F3AA16}" srcOrd="2" destOrd="0" parTransId="{6775CE1B-CF1D-403E-B738-DF100A6E4B0C}" sibTransId="{3B467B9A-D0CD-40DA-921F-C66E6221DDE6}"/>
    <dgm:cxn modelId="{37323CB5-43FE-4E29-BFAA-4128ED7CA206}" type="presOf" srcId="{ED5560C4-D463-48BC-8FC9-7D118E4A9D92}" destId="{F3BBE248-3A2E-4AC5-A64F-E049BF4D1F24}" srcOrd="0" destOrd="0" presId="urn:microsoft.com/office/officeart/2005/8/layout/hList1"/>
    <dgm:cxn modelId="{F59897BD-40C1-48B2-A20A-B3F85D265B9A}" srcId="{ED5560C4-D463-48BC-8FC9-7D118E4A9D92}" destId="{E1BB6740-B43D-4D90-A327-4A30FEBBA1FF}" srcOrd="2" destOrd="0" parTransId="{10A39B7E-8E0F-4F07-932A-1CAD3C6C1349}" sibTransId="{697E7FAD-A0C3-4FF8-9EA5-A9DE7F78B90E}"/>
    <dgm:cxn modelId="{9258A1BE-F9E9-433C-94B7-40C29DC732BB}" srcId="{DAB7B01D-9CDA-45DE-926D-F7E9E063E387}" destId="{1EA3879D-81B3-4967-8601-C178C7CD26CD}" srcOrd="0" destOrd="0" parTransId="{D3633BD9-5C32-4D40-9A57-1EEF939F581A}" sibTransId="{2E58B792-AD0E-46E3-AF65-6764E00865CF}"/>
    <dgm:cxn modelId="{427A33C0-A5AD-4CF0-A3A1-9183F42959F7}" srcId="{4841EB16-1EBD-4F1D-ADF8-E6A5074E3D97}" destId="{AF69C326-E71A-472C-8BC7-AD4EEEC53E0A}" srcOrd="1" destOrd="0" parTransId="{AFDC5DBC-5D3C-41F4-9836-9A095331E228}" sibTransId="{9A42ECC6-46AC-43CD-8424-4136338F6933}"/>
    <dgm:cxn modelId="{3319B9C7-30D9-43DF-A492-2E8121ABC9CC}" srcId="{DAB7B01D-9CDA-45DE-926D-F7E9E063E387}" destId="{09289A80-0C28-4112-9CA7-524CB5E99855}" srcOrd="3" destOrd="0" parTransId="{FDCEF3AA-D7D2-4D80-A1E6-B29DC7837965}" sibTransId="{03DAE727-4C61-4F41-AAA0-BF6278F13AF6}"/>
    <dgm:cxn modelId="{E09E48CE-00BB-408C-BDDB-FC604452F3DA}" srcId="{810BCABD-1DF2-4617-80DC-FE5B5F523B3E}" destId="{70D89DBB-83CA-4ED9-8A4B-21E1525ABBA4}" srcOrd="1" destOrd="0" parTransId="{27924781-5709-4B5C-A526-01EE98FC6F44}" sibTransId="{ED193CDF-2F00-4A08-8F59-B03026FD5987}"/>
    <dgm:cxn modelId="{814458D3-851D-4DB3-B504-335423CB0A30}" srcId="{13ACDC47-4CFB-4049-9647-9CAC82D32784}" destId="{95FBFD47-09B0-43B0-BF3A-D4C8B3FF224F}" srcOrd="2" destOrd="0" parTransId="{F5011792-216E-4994-9E2B-EE67D2C3D23E}" sibTransId="{1F9F9D59-517D-4B1D-8657-E941AD76D867}"/>
    <dgm:cxn modelId="{61C5ADDB-0AE2-4BFB-9015-E2C23344E650}" srcId="{DAB7B01D-9CDA-45DE-926D-F7E9E063E387}" destId="{0B78AF82-DE7E-479D-9FA8-819D4BC14595}" srcOrd="1" destOrd="0" parTransId="{D9245444-0F73-4482-8F36-696A62AFC2BB}" sibTransId="{52512044-925F-4426-93DE-B91480835ADD}"/>
    <dgm:cxn modelId="{37AD2DDD-6F41-4046-B980-092F0DABAEAE}" type="presOf" srcId="{AC05B6C4-42D0-4760-AD68-4FD99B01B732}" destId="{273587F3-560A-4F1E-8C7C-0953FF81E4F3}" srcOrd="0" destOrd="2" presId="urn:microsoft.com/office/officeart/2005/8/layout/hList1"/>
    <dgm:cxn modelId="{933C12DE-434E-4529-8BED-ED1C9017C1E3}" type="presOf" srcId="{09289A80-0C28-4112-9CA7-524CB5E99855}" destId="{273587F3-560A-4F1E-8C7C-0953FF81E4F3}" srcOrd="0" destOrd="3" presId="urn:microsoft.com/office/officeart/2005/8/layout/hList1"/>
    <dgm:cxn modelId="{C2F8D5DE-B4EB-4B60-BC28-1770566D4B2B}" type="presOf" srcId="{A055EEDB-ADDA-4CFF-9952-10A8491B2FE6}" destId="{F1098E70-5E3C-494B-916A-A64C57F11349}" srcOrd="0" destOrd="0" presId="urn:microsoft.com/office/officeart/2005/8/layout/hList1"/>
    <dgm:cxn modelId="{D2600DE2-237B-4FAD-A2CC-A4B34CBB3FF6}" type="presOf" srcId="{AF69C326-E71A-472C-8BC7-AD4EEEC53E0A}" destId="{E4B7EA16-15E9-4CDF-9181-6C81DBA1E666}" srcOrd="0" destOrd="1" presId="urn:microsoft.com/office/officeart/2005/8/layout/hList1"/>
    <dgm:cxn modelId="{93EC9CE2-9A66-4F24-BD9E-1302E37B8A76}" type="presOf" srcId="{4841EB16-1EBD-4F1D-ADF8-E6A5074E3D97}" destId="{201EF68D-4587-4DC7-9DA3-A732E71EC88A}" srcOrd="0" destOrd="0" presId="urn:microsoft.com/office/officeart/2005/8/layout/hList1"/>
    <dgm:cxn modelId="{693573E4-4C2C-4977-A1DE-396AF8EF2B51}" type="presOf" srcId="{51BB173D-5BC0-4971-ACF4-2AAF366083C5}" destId="{E1CCB8AC-A4E7-46C7-A484-3F130028AB4A}" srcOrd="0" destOrd="0" presId="urn:microsoft.com/office/officeart/2005/8/layout/hList1"/>
    <dgm:cxn modelId="{EC49A2E7-4D56-449A-A863-3E7E6E8D94EF}" srcId="{ED5560C4-D463-48BC-8FC9-7D118E4A9D92}" destId="{810BCABD-1DF2-4617-80DC-FE5B5F523B3E}" srcOrd="4" destOrd="0" parTransId="{71E3289F-C07A-4053-8762-4F726B274687}" sibTransId="{6411F9C9-F108-464C-8182-A802002B2A6E}"/>
    <dgm:cxn modelId="{5F41A6EE-F26B-44C6-85BB-4DBDF1789C71}" srcId="{ED5560C4-D463-48BC-8FC9-7D118E4A9D92}" destId="{DAB7B01D-9CDA-45DE-926D-F7E9E063E387}" srcOrd="0" destOrd="0" parTransId="{C6624A66-0ECB-4D92-B592-A37AD8374B8B}" sibTransId="{CFF745B9-8431-41C1-A506-80A76E6EFF40}"/>
    <dgm:cxn modelId="{CC1BD9FB-E1AB-4AD8-8C8E-6D7F0C5568B1}" srcId="{13ACDC47-4CFB-4049-9647-9CAC82D32784}" destId="{4FE329D6-E32F-442A-A058-92B1A9773488}" srcOrd="0" destOrd="0" parTransId="{FD01CAB5-AD65-4D43-95D9-FE7950D3B8B2}" sibTransId="{23B7D750-D26D-42B2-B5D9-184933F58C05}"/>
    <dgm:cxn modelId="{55FBFDFC-6CD4-43E0-BF96-7C45C8B943B8}" type="presOf" srcId="{1EA3879D-81B3-4967-8601-C178C7CD26CD}" destId="{273587F3-560A-4F1E-8C7C-0953FF81E4F3}" srcOrd="0" destOrd="0" presId="urn:microsoft.com/office/officeart/2005/8/layout/hList1"/>
    <dgm:cxn modelId="{A31B0E1F-B5F5-4FE4-B4FE-70B303C1DA60}" type="presParOf" srcId="{F3BBE248-3A2E-4AC5-A64F-E049BF4D1F24}" destId="{BA824E5B-362D-42D8-82BC-1B08F0B14BDC}" srcOrd="0" destOrd="0" presId="urn:microsoft.com/office/officeart/2005/8/layout/hList1"/>
    <dgm:cxn modelId="{6D815E91-6440-4A54-85D1-6175F21CA32D}" type="presParOf" srcId="{BA824E5B-362D-42D8-82BC-1B08F0B14BDC}" destId="{921F46CF-0FF2-40A1-9F38-A06EF89609BD}" srcOrd="0" destOrd="0" presId="urn:microsoft.com/office/officeart/2005/8/layout/hList1"/>
    <dgm:cxn modelId="{9C99D811-864D-4B19-9C6C-0702ED4C33F9}" type="presParOf" srcId="{BA824E5B-362D-42D8-82BC-1B08F0B14BDC}" destId="{273587F3-560A-4F1E-8C7C-0953FF81E4F3}" srcOrd="1" destOrd="0" presId="urn:microsoft.com/office/officeart/2005/8/layout/hList1"/>
    <dgm:cxn modelId="{A2746EB9-3491-4598-B8CA-FE7B0A0837D8}" type="presParOf" srcId="{F3BBE248-3A2E-4AC5-A64F-E049BF4D1F24}" destId="{05BDCC99-EB81-45A2-A9E0-77544C010AD1}" srcOrd="1" destOrd="0" presId="urn:microsoft.com/office/officeart/2005/8/layout/hList1"/>
    <dgm:cxn modelId="{943E7025-BDBC-4100-ADB6-592A588B6A08}" type="presParOf" srcId="{F3BBE248-3A2E-4AC5-A64F-E049BF4D1F24}" destId="{4E04F2F7-6C7C-40FD-AAB9-026F3CA9BF58}" srcOrd="2" destOrd="0" presId="urn:microsoft.com/office/officeart/2005/8/layout/hList1"/>
    <dgm:cxn modelId="{C2FAC6E3-4090-4529-9E7B-9E87F15FADA7}" type="presParOf" srcId="{4E04F2F7-6C7C-40FD-AAB9-026F3CA9BF58}" destId="{201EF68D-4587-4DC7-9DA3-A732E71EC88A}" srcOrd="0" destOrd="0" presId="urn:microsoft.com/office/officeart/2005/8/layout/hList1"/>
    <dgm:cxn modelId="{91944F46-7457-4CAB-A536-CCE2CBB27732}" type="presParOf" srcId="{4E04F2F7-6C7C-40FD-AAB9-026F3CA9BF58}" destId="{E4B7EA16-15E9-4CDF-9181-6C81DBA1E666}" srcOrd="1" destOrd="0" presId="urn:microsoft.com/office/officeart/2005/8/layout/hList1"/>
    <dgm:cxn modelId="{3B6FA6DF-8851-4FE2-BA59-C958D845AA0C}" type="presParOf" srcId="{F3BBE248-3A2E-4AC5-A64F-E049BF4D1F24}" destId="{9816CE7F-BA11-4B9D-875D-19410D359D10}" srcOrd="3" destOrd="0" presId="urn:microsoft.com/office/officeart/2005/8/layout/hList1"/>
    <dgm:cxn modelId="{484D27AC-162F-44DC-B949-65C2508F0399}" type="presParOf" srcId="{F3BBE248-3A2E-4AC5-A64F-E049BF4D1F24}" destId="{07ACF48C-5B09-4ED5-93B5-BB9B230C7F67}" srcOrd="4" destOrd="0" presId="urn:microsoft.com/office/officeart/2005/8/layout/hList1"/>
    <dgm:cxn modelId="{50A04068-1075-4A2B-9C1C-2B3444DAF2D5}" type="presParOf" srcId="{07ACF48C-5B09-4ED5-93B5-BB9B230C7F67}" destId="{7A1D8598-220E-45F1-9206-AFEDB2213421}" srcOrd="0" destOrd="0" presId="urn:microsoft.com/office/officeart/2005/8/layout/hList1"/>
    <dgm:cxn modelId="{AB241990-8BEE-420F-B7E8-71859462B45C}" type="presParOf" srcId="{07ACF48C-5B09-4ED5-93B5-BB9B230C7F67}" destId="{F1098E70-5E3C-494B-916A-A64C57F11349}" srcOrd="1" destOrd="0" presId="urn:microsoft.com/office/officeart/2005/8/layout/hList1"/>
    <dgm:cxn modelId="{E328ED73-C485-403C-B019-0F9C43E6778F}" type="presParOf" srcId="{F3BBE248-3A2E-4AC5-A64F-E049BF4D1F24}" destId="{35128CBC-CB73-43A3-9A76-7DE57A5D4030}" srcOrd="5" destOrd="0" presId="urn:microsoft.com/office/officeart/2005/8/layout/hList1"/>
    <dgm:cxn modelId="{F87E1884-83B9-4397-B6F6-3B33CA4F4D9D}" type="presParOf" srcId="{F3BBE248-3A2E-4AC5-A64F-E049BF4D1F24}" destId="{607FC4A6-BECD-46C0-8AE9-EE255C538A9C}" srcOrd="6" destOrd="0" presId="urn:microsoft.com/office/officeart/2005/8/layout/hList1"/>
    <dgm:cxn modelId="{C96A838E-63EE-472C-8330-815002513C47}" type="presParOf" srcId="{607FC4A6-BECD-46C0-8AE9-EE255C538A9C}" destId="{04124E11-083F-47F4-9756-5FFD053EC445}" srcOrd="0" destOrd="0" presId="urn:microsoft.com/office/officeart/2005/8/layout/hList1"/>
    <dgm:cxn modelId="{A3CB2879-E914-447B-9897-A7D354C662E5}" type="presParOf" srcId="{607FC4A6-BECD-46C0-8AE9-EE255C538A9C}" destId="{16907F7A-707F-488A-9EDD-7F880FA62844}" srcOrd="1" destOrd="0" presId="urn:microsoft.com/office/officeart/2005/8/layout/hList1"/>
    <dgm:cxn modelId="{AC3CE2E8-4B08-4EF3-8A03-8A6A35A6310E}" type="presParOf" srcId="{F3BBE248-3A2E-4AC5-A64F-E049BF4D1F24}" destId="{0EE32F83-E6E0-4C3F-812F-CAD8A91D00A9}" srcOrd="7" destOrd="0" presId="urn:microsoft.com/office/officeart/2005/8/layout/hList1"/>
    <dgm:cxn modelId="{265522D5-6119-49ED-B24A-2911847667E8}" type="presParOf" srcId="{F3BBE248-3A2E-4AC5-A64F-E049BF4D1F24}" destId="{9FDAFDE3-D326-4CB2-9452-2CA7D4720F79}" srcOrd="8" destOrd="0" presId="urn:microsoft.com/office/officeart/2005/8/layout/hList1"/>
    <dgm:cxn modelId="{76B3F436-E40F-4B21-80C0-944DBA637961}" type="presParOf" srcId="{9FDAFDE3-D326-4CB2-9452-2CA7D4720F79}" destId="{8CD1E1DF-3013-49EF-8C60-06C78E7515ED}" srcOrd="0" destOrd="0" presId="urn:microsoft.com/office/officeart/2005/8/layout/hList1"/>
    <dgm:cxn modelId="{1D8731AA-4233-455C-BF88-A8FDA12CB5CF}" type="presParOf" srcId="{9FDAFDE3-D326-4CB2-9452-2CA7D4720F79}" destId="{E1CCB8AC-A4E7-46C7-A484-3F130028AB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F46CF-0FF2-40A1-9F38-A06EF89609BD}">
      <dsp:nvSpPr>
        <dsp:cNvPr id="0" name=""/>
        <dsp:cNvSpPr/>
      </dsp:nvSpPr>
      <dsp:spPr>
        <a:xfrm>
          <a:off x="5249" y="1081038"/>
          <a:ext cx="2012360" cy="706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>
              <a:solidFill>
                <a:schemeClr val="bg1"/>
              </a:solidFill>
            </a:rPr>
            <a:t>Aeronautic</a:t>
          </a:r>
          <a:r>
            <a:rPr lang="it-IT" sz="1400" b="1" kern="1200" dirty="0">
              <a:solidFill>
                <a:schemeClr val="bg1"/>
              </a:solidFill>
            </a:rPr>
            <a:t> </a:t>
          </a:r>
          <a:r>
            <a:rPr lang="it-IT" sz="1400" b="1" kern="1200" dirty="0" err="1">
              <a:solidFill>
                <a:schemeClr val="bg1"/>
              </a:solidFill>
            </a:rPr>
            <a:t>manufaturing</a:t>
          </a:r>
          <a:r>
            <a:rPr lang="it-IT" sz="1400" b="1" kern="1200" dirty="0">
              <a:solidFill>
                <a:schemeClr val="bg1"/>
              </a:solidFill>
            </a:rPr>
            <a:t> </a:t>
          </a:r>
          <a:r>
            <a:rPr lang="it-IT" sz="1400" b="1" kern="1200" dirty="0" err="1">
              <a:solidFill>
                <a:schemeClr val="bg1"/>
              </a:solidFill>
            </a:rPr>
            <a:t>technologies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249" y="1081038"/>
        <a:ext cx="2012360" cy="706399"/>
      </dsp:txXfrm>
    </dsp:sp>
    <dsp:sp modelId="{273587F3-560A-4F1E-8C7C-0953FF81E4F3}">
      <dsp:nvSpPr>
        <dsp:cNvPr id="0" name=""/>
        <dsp:cNvSpPr/>
      </dsp:nvSpPr>
      <dsp:spPr>
        <a:xfrm>
          <a:off x="5249" y="1787437"/>
          <a:ext cx="2012360" cy="2799900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i="0" kern="1200" dirty="0">
              <a:solidFill>
                <a:srgbClr val="126FAE"/>
              </a:solidFill>
            </a:rPr>
            <a:t>Industry4.0 </a:t>
          </a:r>
          <a:r>
            <a:rPr lang="it-IT" sz="1700" i="0" kern="1200" dirty="0" err="1">
              <a:solidFill>
                <a:srgbClr val="126FAE"/>
              </a:solidFill>
            </a:rPr>
            <a:t>technologies</a:t>
          </a:r>
          <a:endParaRPr lang="en-US" sz="170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i="0" kern="1200" dirty="0">
              <a:solidFill>
                <a:srgbClr val="126FAE"/>
              </a:solidFill>
            </a:rPr>
            <a:t>Advanced </a:t>
          </a:r>
          <a:r>
            <a:rPr lang="it-IT" sz="1700" i="0" kern="1200" dirty="0" err="1">
              <a:solidFill>
                <a:srgbClr val="126FAE"/>
              </a:solidFill>
            </a:rPr>
            <a:t>materials</a:t>
          </a:r>
          <a:endParaRPr lang="en-US" sz="170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i="0" kern="1200" dirty="0">
              <a:solidFill>
                <a:srgbClr val="126FAE"/>
              </a:solidFill>
            </a:rPr>
            <a:t>additive manufacturing</a:t>
          </a:r>
          <a:endParaRPr lang="en-US" sz="170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i="0" kern="1200" dirty="0" err="1">
              <a:solidFill>
                <a:srgbClr val="126FAE"/>
              </a:solidFill>
            </a:rPr>
            <a:t>simulation</a:t>
          </a:r>
          <a:r>
            <a:rPr lang="it-IT" sz="1700" i="0" kern="1200" dirty="0">
              <a:solidFill>
                <a:srgbClr val="126FAE"/>
              </a:solidFill>
            </a:rPr>
            <a:t>, </a:t>
          </a:r>
          <a:r>
            <a:rPr lang="it-IT" sz="1700" i="0" kern="1200" dirty="0" err="1">
              <a:solidFill>
                <a:srgbClr val="126FAE"/>
              </a:solidFill>
            </a:rPr>
            <a:t>horizontal</a:t>
          </a:r>
          <a:r>
            <a:rPr lang="it-IT" sz="1700" i="0" kern="1200" dirty="0">
              <a:solidFill>
                <a:srgbClr val="126FAE"/>
              </a:solidFill>
            </a:rPr>
            <a:t>/</a:t>
          </a:r>
          <a:r>
            <a:rPr lang="it-IT" sz="1700" i="0" kern="1200" dirty="0" err="1">
              <a:solidFill>
                <a:srgbClr val="126FAE"/>
              </a:solidFill>
            </a:rPr>
            <a:t>vertical</a:t>
          </a:r>
          <a:r>
            <a:rPr lang="it-IT" sz="1700" i="0" kern="1200" dirty="0">
              <a:solidFill>
                <a:srgbClr val="126FAE"/>
              </a:solidFill>
            </a:rPr>
            <a:t> </a:t>
          </a:r>
          <a:r>
            <a:rPr lang="it-IT" sz="1700" i="0" kern="1200" dirty="0" err="1">
              <a:solidFill>
                <a:srgbClr val="126FAE"/>
              </a:solidFill>
            </a:rPr>
            <a:t>integration</a:t>
          </a:r>
          <a:endParaRPr lang="en-US" sz="170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i="0" kern="1200" dirty="0">
              <a:solidFill>
                <a:srgbClr val="126FAE"/>
              </a:solidFill>
            </a:rPr>
            <a:t>Big Data </a:t>
          </a:r>
          <a:r>
            <a:rPr lang="it-IT" sz="1700" i="0" kern="1200" dirty="0" err="1">
              <a:solidFill>
                <a:srgbClr val="126FAE"/>
              </a:solidFill>
            </a:rPr>
            <a:t>analytics</a:t>
          </a:r>
          <a:endParaRPr lang="en-US" sz="1700" i="0" kern="1200" dirty="0"/>
        </a:p>
      </dsp:txBody>
      <dsp:txXfrm>
        <a:off x="5249" y="1787437"/>
        <a:ext cx="2012360" cy="2799900"/>
      </dsp:txXfrm>
    </dsp:sp>
    <dsp:sp modelId="{201EF68D-4587-4DC7-9DA3-A732E71EC88A}">
      <dsp:nvSpPr>
        <dsp:cNvPr id="0" name=""/>
        <dsp:cNvSpPr/>
      </dsp:nvSpPr>
      <dsp:spPr>
        <a:xfrm>
          <a:off x="2299340" y="1087968"/>
          <a:ext cx="2012360" cy="706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Microsatellite and LEO </a:t>
          </a:r>
          <a:r>
            <a:rPr lang="it-IT" sz="14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propulsion</a:t>
          </a:r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system</a:t>
          </a:r>
          <a:endParaRPr lang="en-US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2299340" y="1087968"/>
        <a:ext cx="2012360" cy="706399"/>
      </dsp:txXfrm>
    </dsp:sp>
    <dsp:sp modelId="{E4B7EA16-15E9-4CDF-9181-6C81DBA1E666}">
      <dsp:nvSpPr>
        <dsp:cNvPr id="0" name=""/>
        <dsp:cNvSpPr/>
      </dsp:nvSpPr>
      <dsp:spPr>
        <a:xfrm>
          <a:off x="2299340" y="1817466"/>
          <a:ext cx="2012360" cy="2772180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Satellite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platform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avionic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modules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Propulsion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system (Hall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effect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Innnovative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EO services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400" b="1" i="1" kern="1200" dirty="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299340" y="1817466"/>
        <a:ext cx="2012360" cy="2772180"/>
      </dsp:txXfrm>
    </dsp:sp>
    <dsp:sp modelId="{7A1D8598-220E-45F1-9206-AFEDB2213421}">
      <dsp:nvSpPr>
        <dsp:cNvPr id="0" name=""/>
        <dsp:cNvSpPr/>
      </dsp:nvSpPr>
      <dsp:spPr>
        <a:xfrm>
          <a:off x="4593431" y="1081038"/>
          <a:ext cx="2012360" cy="706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UAS</a:t>
          </a:r>
          <a:endParaRPr lang="en-US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4593431" y="1081038"/>
        <a:ext cx="2012360" cy="706399"/>
      </dsp:txXfrm>
    </dsp:sp>
    <dsp:sp modelId="{F1098E70-5E3C-494B-916A-A64C57F11349}">
      <dsp:nvSpPr>
        <dsp:cNvPr id="0" name=""/>
        <dsp:cNvSpPr/>
      </dsp:nvSpPr>
      <dsp:spPr>
        <a:xfrm>
          <a:off x="4593431" y="1787437"/>
          <a:ext cx="2012360" cy="2799900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Aerial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platform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development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CyberSecurity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ATM/ATC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UTM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sp:txBody>
      <dsp:txXfrm>
        <a:off x="4593431" y="1787437"/>
        <a:ext cx="2012360" cy="2799900"/>
      </dsp:txXfrm>
    </dsp:sp>
    <dsp:sp modelId="{04124E11-083F-47F4-9756-5FFD053EC445}">
      <dsp:nvSpPr>
        <dsp:cNvPr id="0" name=""/>
        <dsp:cNvSpPr/>
      </dsp:nvSpPr>
      <dsp:spPr>
        <a:xfrm>
          <a:off x="6887522" y="1081038"/>
          <a:ext cx="2012360" cy="706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UAS services</a:t>
          </a:r>
          <a:endParaRPr lang="en-US" sz="14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887522" y="1081038"/>
        <a:ext cx="2012360" cy="706399"/>
      </dsp:txXfrm>
    </dsp:sp>
    <dsp:sp modelId="{16907F7A-707F-488A-9EDD-7F880FA62844}">
      <dsp:nvSpPr>
        <dsp:cNvPr id="0" name=""/>
        <dsp:cNvSpPr/>
      </dsp:nvSpPr>
      <dsp:spPr>
        <a:xfrm>
          <a:off x="6887522" y="1787437"/>
          <a:ext cx="2012360" cy="2799900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Precision farming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Emergency management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Urban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aerial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observation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Urban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Airmobility</a:t>
          </a:r>
          <a:endParaRPr lang="en-US" sz="1600" i="0" kern="1200" dirty="0">
            <a:solidFill>
              <a:srgbClr val="126FAE"/>
            </a:solidFill>
            <a:latin typeface="Calibri" panose="020F0502020204030204"/>
            <a:ea typeface="+mn-ea"/>
            <a:cs typeface="+mn-cs"/>
          </a:endParaRPr>
        </a:p>
      </dsp:txBody>
      <dsp:txXfrm>
        <a:off x="6887522" y="1787437"/>
        <a:ext cx="2012360" cy="2799900"/>
      </dsp:txXfrm>
    </dsp:sp>
    <dsp:sp modelId="{8CD1E1DF-3013-49EF-8C60-06C78E7515ED}">
      <dsp:nvSpPr>
        <dsp:cNvPr id="0" name=""/>
        <dsp:cNvSpPr/>
      </dsp:nvSpPr>
      <dsp:spPr>
        <a:xfrm>
          <a:off x="9181612" y="1081038"/>
          <a:ext cx="2012360" cy="706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Space services</a:t>
          </a:r>
        </a:p>
      </dsp:txBody>
      <dsp:txXfrm>
        <a:off x="9181612" y="1081038"/>
        <a:ext cx="2012360" cy="706399"/>
      </dsp:txXfrm>
    </dsp:sp>
    <dsp:sp modelId="{E1CCB8AC-A4E7-46C7-A484-3F130028AB4A}">
      <dsp:nvSpPr>
        <dsp:cNvPr id="0" name=""/>
        <dsp:cNvSpPr/>
      </dsp:nvSpPr>
      <dsp:spPr>
        <a:xfrm>
          <a:off x="9181612" y="1787437"/>
          <a:ext cx="2012360" cy="2799900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EO services for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territory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monitoring and </a:t>
          </a:r>
          <a:r>
            <a:rPr lang="it-IT" sz="1600" i="0" kern="1200" dirty="0" err="1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precision</a:t>
          </a: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 farming  services,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i="0" kern="1200" dirty="0">
              <a:solidFill>
                <a:srgbClr val="126FAE"/>
              </a:solidFill>
              <a:latin typeface="Calibri" panose="020F0502020204030204"/>
              <a:ea typeface="+mn-ea"/>
              <a:cs typeface="+mn-cs"/>
            </a:rPr>
            <a:t>GNSS and SATCOM for UAS</a:t>
          </a:r>
        </a:p>
      </dsp:txBody>
      <dsp:txXfrm>
        <a:off x="9181612" y="1787437"/>
        <a:ext cx="2012360" cy="279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2B4BC-A72D-4A14-B200-3E75CB27EB65}" type="datetimeFigureOut">
              <a:rPr lang="it-IT" smtClean="0"/>
              <a:t>24/06/2021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0DA07-0AD2-49DD-B882-94D2EF69A7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26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D18E5-816C-4864-B216-0DA522510D4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46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D18E5-816C-4864-B216-0DA522510D4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88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EC724-DA86-49C3-9B67-CFEF5279C41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95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EC724-DA86-49C3-9B67-CFEF5279C41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81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743" y="3368449"/>
            <a:ext cx="802849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0" y="1190739"/>
            <a:ext cx="169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0" dirty="0"/>
              <a:t>www.dtascarl.it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3400"/>
            <a:ext cx="1896730" cy="120934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9" y="2048995"/>
            <a:ext cx="1651280" cy="80045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1" y="2892746"/>
            <a:ext cx="1286517" cy="7544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4" y="3639055"/>
            <a:ext cx="1114550" cy="1114550"/>
          </a:xfrm>
          <a:prstGeom prst="rect">
            <a:avLst/>
          </a:prstGeom>
        </p:spPr>
      </p:pic>
      <p:cxnSp>
        <p:nvCxnSpPr>
          <p:cNvPr id="10" name="Connettore diritto 9"/>
          <p:cNvCxnSpPr/>
          <p:nvPr userDrawn="1"/>
        </p:nvCxnSpPr>
        <p:spPr>
          <a:xfrm>
            <a:off x="2057400" y="-7866"/>
            <a:ext cx="15949" cy="56324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 userDrawn="1"/>
        </p:nvCxnSpPr>
        <p:spPr>
          <a:xfrm flipV="1">
            <a:off x="1561458" y="5188688"/>
            <a:ext cx="10630542" cy="162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olo 24"/>
          <p:cNvSpPr>
            <a:spLocks noGrp="1"/>
          </p:cNvSpPr>
          <p:nvPr>
            <p:ph type="title"/>
          </p:nvPr>
        </p:nvSpPr>
        <p:spPr>
          <a:xfrm>
            <a:off x="2242743" y="1348207"/>
            <a:ext cx="7900525" cy="1325563"/>
          </a:xfrm>
        </p:spPr>
        <p:txBody>
          <a:bodyPr vert="horz" lIns="91440" tIns="45720" rIns="91440" bIns="45720" rtlCol="0">
            <a:normAutofit/>
          </a:bodyPr>
          <a:lstStyle>
            <a:lvl1pPr algn="l">
              <a:defRPr lang="it-IT" sz="4000" dirty="0">
                <a:latin typeface="+mn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F18ECD-9613-43A6-829B-57E25BAE1DBB}" type="datetime1">
              <a:rPr lang="it-IT" smtClean="0"/>
              <a:t>24/06/2021</a:t>
            </a:fld>
            <a:endParaRPr lang="it-IT"/>
          </a:p>
        </p:txBody>
      </p:sp>
      <p:sp>
        <p:nvSpPr>
          <p:cNvPr id="27" name="Segnaposto piè di pagina 2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CONFIDENTIAL Distretto Tecnologico Aerospaziale</a:t>
            </a:r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515BD6-593B-46A3-9F93-B1AC643A2FAB}" type="slidenum">
              <a:rPr lang="it-IT" smtClean="0"/>
              <a:t>‹N›</a:t>
            </a:fld>
            <a:endParaRPr lang="it-IT"/>
          </a:p>
        </p:txBody>
      </p:sp>
      <p:sp>
        <p:nvSpPr>
          <p:cNvPr id="32" name="Segnaposto testo 31"/>
          <p:cNvSpPr>
            <a:spLocks noGrp="1"/>
          </p:cNvSpPr>
          <p:nvPr>
            <p:ph type="body" sz="quarter" idx="17" hasCustomPrompt="1"/>
          </p:nvPr>
        </p:nvSpPr>
        <p:spPr>
          <a:xfrm>
            <a:off x="2242743" y="5332523"/>
            <a:ext cx="4062412" cy="5842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Data, Luogo</a:t>
            </a:r>
          </a:p>
        </p:txBody>
      </p:sp>
      <p:sp>
        <p:nvSpPr>
          <p:cNvPr id="33" name="Segnaposto testo 31"/>
          <p:cNvSpPr>
            <a:spLocks noGrp="1"/>
          </p:cNvSpPr>
          <p:nvPr>
            <p:ph type="body" sz="quarter" idx="18" hasCustomPrompt="1"/>
          </p:nvPr>
        </p:nvSpPr>
        <p:spPr>
          <a:xfrm>
            <a:off x="7030939" y="5352493"/>
            <a:ext cx="4062412" cy="5842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Autore, email</a:t>
            </a:r>
          </a:p>
        </p:txBody>
      </p:sp>
    </p:spTree>
    <p:extLst>
      <p:ext uri="{BB962C8B-B14F-4D97-AF65-F5344CB8AC3E}">
        <p14:creationId xmlns:p14="http://schemas.microsoft.com/office/powerpoint/2010/main" val="110887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365127"/>
            <a:ext cx="12192000" cy="900000"/>
          </a:xfrm>
          <a:prstGeom prst="rect">
            <a:avLst/>
          </a:prstGeom>
          <a:gradFill>
            <a:gsLst>
              <a:gs pos="15000">
                <a:schemeClr val="bg1"/>
              </a:gs>
              <a:gs pos="0">
                <a:schemeClr val="bg1"/>
              </a:gs>
              <a:gs pos="5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rgbClr val="398DCB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342" y="365127"/>
            <a:ext cx="9955457" cy="900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1E92-F65B-4A18-930A-ED83981031F2}" type="datetime1">
              <a:rPr lang="it-IT" smtClean="0"/>
              <a:t>24/06/2021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CONFIDENTIAL Distretto Tecnologico Aerospaziale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AE6-8066-46C5-84F0-C321B319DFD6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" y="393122"/>
            <a:ext cx="1326051" cy="845482"/>
          </a:xfrm>
          <a:prstGeom prst="rect">
            <a:avLst/>
          </a:prstGeom>
        </p:spPr>
      </p:pic>
      <p:cxnSp>
        <p:nvCxnSpPr>
          <p:cNvPr id="12" name="Connettore diritto 11"/>
          <p:cNvCxnSpPr/>
          <p:nvPr userDrawn="1"/>
        </p:nvCxnSpPr>
        <p:spPr>
          <a:xfrm>
            <a:off x="1398342" y="499689"/>
            <a:ext cx="0" cy="627289"/>
          </a:xfrm>
          <a:prstGeom prst="line">
            <a:avLst/>
          </a:prstGeom>
          <a:gradFill>
            <a:gsLst>
              <a:gs pos="15000">
                <a:schemeClr val="bg1"/>
              </a:gs>
              <a:gs pos="0">
                <a:schemeClr val="bg1"/>
              </a:gs>
              <a:gs pos="5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rgbClr val="398DCB"/>
              </a:gs>
            </a:gsLst>
            <a:lin ang="0" scaled="0"/>
          </a:gradFill>
          <a:ln w="12700">
            <a:solidFill>
              <a:srgbClr val="3B8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5307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890" y="365127"/>
            <a:ext cx="10281306" cy="900000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0070C0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05AB-117B-4013-BBFB-28E2AA9CBB32}" type="datetime1">
              <a:rPr lang="it-IT" smtClean="0"/>
              <a:t>24/06/2021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CONFIDENTIAL</a:t>
            </a:r>
          </a:p>
          <a:p>
            <a:r>
              <a:rPr lang="it-IT"/>
              <a:t>Distretto Tecnologico Aerospaziale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AE6-8066-46C5-84F0-C321B319DFD6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5" y="466491"/>
            <a:ext cx="1095910" cy="698745"/>
          </a:xfrm>
          <a:prstGeom prst="rect">
            <a:avLst/>
          </a:prstGeom>
        </p:spPr>
      </p:pic>
      <p:sp>
        <p:nvSpPr>
          <p:cNvPr id="8" name="Rettangolo arrotondato 7"/>
          <p:cNvSpPr/>
          <p:nvPr userDrawn="1"/>
        </p:nvSpPr>
        <p:spPr>
          <a:xfrm>
            <a:off x="82550" y="80964"/>
            <a:ext cx="12026899" cy="6275388"/>
          </a:xfrm>
          <a:prstGeom prst="roundRect">
            <a:avLst>
              <a:gd name="adj" fmla="val 2791"/>
            </a:avLst>
          </a:prstGeom>
          <a:noFill/>
          <a:ln w="28575">
            <a:solidFill>
              <a:srgbClr val="398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20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17DD7EA-F9AC-4594-8E76-A710DD220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2487-733D-4C68-A69E-DACD3B747A9D}" type="datetimeFigureOut">
              <a:rPr lang="it-IT" smtClean="0"/>
              <a:t>24/06/2021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D72030-CA1C-4E16-A19D-DB0C242E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3EE6DE-1E91-4997-AD8E-EB56F1A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CEA6-E5BD-46C6-8A30-5EE402703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5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1B42-AF5C-449C-90DE-E5AF196A59F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24/06/2021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3897-29C4-4956-8BCE-3DF4D72EB08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8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25B3CCD-1B18-43F1-9144-CFD493A43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4" y="236897"/>
            <a:ext cx="1559457" cy="9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5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690D-2BF8-4CA9-9746-23E95ABAFFD4}" type="datetime1">
              <a:rPr lang="it-IT" smtClean="0"/>
              <a:t>24/06/2021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CONFIDENTIAL Distretto Tecnologico Aerospaziale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15BD6-593B-46A3-9F93-B1AC643A2F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8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5.jpeg"/><Relationship Id="rId7" Type="http://schemas.openxmlformats.org/officeDocument/2006/relationships/image" Target="../media/image12.sv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9.jpeg"/><Relationship Id="rId5" Type="http://schemas.openxmlformats.org/officeDocument/2006/relationships/image" Target="../media/image67.png"/><Relationship Id="rId10" Type="http://schemas.openxmlformats.org/officeDocument/2006/relationships/image" Target="../media/image68.jpeg"/><Relationship Id="rId4" Type="http://schemas.openxmlformats.org/officeDocument/2006/relationships/image" Target="../media/image66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6.png"/><Relationship Id="rId7" Type="http://schemas.openxmlformats.org/officeDocument/2006/relationships/image" Target="../media/image77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81.jpeg"/><Relationship Id="rId5" Type="http://schemas.openxmlformats.org/officeDocument/2006/relationships/image" Target="../media/image11.png"/><Relationship Id="rId10" Type="http://schemas.openxmlformats.org/officeDocument/2006/relationships/image" Target="../media/image80.jpeg"/><Relationship Id="rId4" Type="http://schemas.openxmlformats.org/officeDocument/2006/relationships/image" Target="../media/image73.png"/><Relationship Id="rId9" Type="http://schemas.openxmlformats.org/officeDocument/2006/relationships/image" Target="../media/image7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3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67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tiff"/><Relationship Id="rId3" Type="http://schemas.openxmlformats.org/officeDocument/2006/relationships/image" Target="../media/image11.png"/><Relationship Id="rId7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8.jpg"/><Relationship Id="rId4" Type="http://schemas.openxmlformats.org/officeDocument/2006/relationships/image" Target="../media/image12.svg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j8mtej6JnfAhUGC-wKHd9KCFIQjRx6BAgBEAU&amp;url=https%3A%2F%2Fscience.howstuffworks.com%2Fspaceshiptwo.htm&amp;psig=AOvVaw3Tn94jqj52WCJd6ooggpag&amp;ust=1544687706512944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2ahUKEwj8mtej6JnfAhUGC-wKHd9KCFIQjRx6BAgBEAU&amp;url=https%3A%2F%2Fscience.howstuffworks.com%2Fspaceshiptwo.htm&amp;psig=AOvVaw3Tn94jqj52WCJd6ooggpag&amp;ust=1544687706512944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5.png"/><Relationship Id="rId3" Type="http://schemas.openxmlformats.org/officeDocument/2006/relationships/image" Target="../media/image3.png"/><Relationship Id="rId7" Type="http://schemas.openxmlformats.org/officeDocument/2006/relationships/image" Target="../media/image90.jpeg"/><Relationship Id="rId12" Type="http://schemas.openxmlformats.org/officeDocument/2006/relationships/image" Target="../media/image9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gif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jpe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ilvano.capuzzo@dtascarl.it" TargetMode="External"/><Relationship Id="rId2" Type="http://schemas.openxmlformats.org/officeDocument/2006/relationships/hyperlink" Target="mailto:Antonio.zilli@dtascarl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nuela.matarrese@dtascarl.i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10.xml"/><Relationship Id="rId21" Type="http://schemas.openxmlformats.org/officeDocument/2006/relationships/image" Target="../media/image36.png"/><Relationship Id="rId7" Type="http://schemas.openxmlformats.org/officeDocument/2006/relationships/image" Target="../media/image22.emf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9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8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0.png"/><Relationship Id="rId23" Type="http://schemas.openxmlformats.org/officeDocument/2006/relationships/image" Target="../media/image38.sv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jpeg"/><Relationship Id="rId21" Type="http://schemas.openxmlformats.org/officeDocument/2006/relationships/image" Target="../media/image58.pn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24" Type="http://schemas.openxmlformats.org/officeDocument/2006/relationships/image" Target="../media/image61.jpeg"/><Relationship Id="rId5" Type="http://schemas.openxmlformats.org/officeDocument/2006/relationships/image" Target="../media/image42.jpe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tiff"/><Relationship Id="rId19" Type="http://schemas.openxmlformats.org/officeDocument/2006/relationships/image" Target="../media/image56.gif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g"/><Relationship Id="rId22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 fontScale="92500" lnSpcReduction="10000"/>
          </a:bodyPr>
          <a:lstStyle/>
          <a:p>
            <a:pPr algn="ctr"/>
            <a:r>
              <a:rPr lang="it-IT" sz="3600" b="1" dirty="0"/>
              <a:t>Company </a:t>
            </a:r>
            <a:r>
              <a:rPr lang="it-IT" sz="3600" b="1" dirty="0" err="1"/>
              <a:t>profile</a:t>
            </a:r>
            <a:endParaRPr lang="it-IT" sz="3600" b="1" dirty="0"/>
          </a:p>
          <a:p>
            <a:pPr algn="ctr"/>
            <a:r>
              <a:rPr lang="it-IT" sz="3600" b="1" dirty="0"/>
              <a:t>and </a:t>
            </a:r>
          </a:p>
          <a:p>
            <a:pPr algn="ctr"/>
            <a:r>
              <a:rPr lang="it-IT" sz="3600" b="1" dirty="0" err="1"/>
              <a:t>innovation</a:t>
            </a:r>
            <a:r>
              <a:rPr lang="it-IT" sz="3600" b="1" dirty="0"/>
              <a:t> </a:t>
            </a:r>
            <a:r>
              <a:rPr lang="it-IT" sz="3600" b="1" dirty="0" err="1"/>
              <a:t>methodology</a:t>
            </a:r>
            <a:endParaRPr lang="it-IT" sz="3600" b="1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F6682D-16FF-4810-AB3C-F1DCCCAB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Aerospace Technology Cluster</a:t>
            </a:r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/>
              <a:t>Brindisi, 24/06/2021</a:t>
            </a:r>
            <a:endParaRPr lang="it-IT" b="1" dirty="0"/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AB6193-D436-48E9-B9FB-142A2E7501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58EE97-894E-4457-BAE2-6D502671C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1049"/>
            <a:ext cx="20002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2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egnaposto contenuto 5">
            <a:extLst>
              <a:ext uri="{FF2B5EF4-FFF2-40B4-BE49-F238E27FC236}">
                <a16:creationId xmlns:a16="http://schemas.microsoft.com/office/drawing/2014/main" id="{9C056882-8AB8-4F90-ACFE-8ED23018C9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4" y="4253294"/>
            <a:ext cx="1981229" cy="1486576"/>
          </a:xfrm>
          <a:prstGeom prst="rect">
            <a:avLst/>
          </a:prstGeom>
        </p:spPr>
      </p:pic>
      <p:pic>
        <p:nvPicPr>
          <p:cNvPr id="86" name="Immagine 85">
            <a:extLst>
              <a:ext uri="{FF2B5EF4-FFF2-40B4-BE49-F238E27FC236}">
                <a16:creationId xmlns:a16="http://schemas.microsoft.com/office/drawing/2014/main" id="{397CFB61-3473-4120-8F88-52E3D876F3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677" y="4118927"/>
            <a:ext cx="1253206" cy="417735"/>
          </a:xfrm>
          <a:prstGeom prst="rect">
            <a:avLst/>
          </a:prstGeom>
        </p:spPr>
      </p:pic>
      <p:pic>
        <p:nvPicPr>
          <p:cNvPr id="64" name="Immagine 6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4FCC2B1-FC01-4BC5-87A9-050387980D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834" y="4194740"/>
            <a:ext cx="980136" cy="395965"/>
          </a:xfrm>
          <a:prstGeom prst="rect">
            <a:avLst/>
          </a:prstGeom>
        </p:spPr>
      </p:pic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BC765B3F-D430-4014-ABB6-C420D3688362}"/>
              </a:ext>
            </a:extLst>
          </p:cNvPr>
          <p:cNvCxnSpPr>
            <a:cxnSpLocks/>
          </p:cNvCxnSpPr>
          <p:nvPr/>
        </p:nvCxnSpPr>
        <p:spPr>
          <a:xfrm>
            <a:off x="869282" y="3919649"/>
            <a:ext cx="11054871" cy="6609"/>
          </a:xfrm>
          <a:prstGeom prst="line">
            <a:avLst/>
          </a:prstGeom>
          <a:ln w="1905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9">
            <a:extLst>
              <a:ext uri="{FF2B5EF4-FFF2-40B4-BE49-F238E27FC236}">
                <a16:creationId xmlns:a16="http://schemas.microsoft.com/office/drawing/2014/main" id="{AD18313B-99E1-4F1C-ADF0-A26593947839}"/>
              </a:ext>
            </a:extLst>
          </p:cNvPr>
          <p:cNvCxnSpPr>
            <a:cxnSpLocks/>
          </p:cNvCxnSpPr>
          <p:nvPr/>
        </p:nvCxnSpPr>
        <p:spPr>
          <a:xfrm>
            <a:off x="794333" y="3919649"/>
            <a:ext cx="11129820" cy="6609"/>
          </a:xfrm>
          <a:prstGeom prst="line">
            <a:avLst/>
          </a:prstGeom>
          <a:ln w="254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6">
            <a:extLst>
              <a:ext uri="{FF2B5EF4-FFF2-40B4-BE49-F238E27FC236}">
                <a16:creationId xmlns:a16="http://schemas.microsoft.com/office/drawing/2014/main" id="{418A8066-AB48-4801-943B-3C37FE04A8A1}"/>
              </a:ext>
            </a:extLst>
          </p:cNvPr>
          <p:cNvSpPr txBox="1">
            <a:spLocks/>
          </p:cNvSpPr>
          <p:nvPr/>
        </p:nvSpPr>
        <p:spPr>
          <a:xfrm>
            <a:off x="-172785" y="2328869"/>
            <a:ext cx="2105283" cy="104577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RPAS insertion into ATM, SATCOM, flight tests</a:t>
            </a:r>
          </a:p>
        </p:txBody>
      </p:sp>
      <p:sp>
        <p:nvSpPr>
          <p:cNvPr id="19" name="Subtitle 6">
            <a:extLst>
              <a:ext uri="{FF2B5EF4-FFF2-40B4-BE49-F238E27FC236}">
                <a16:creationId xmlns:a16="http://schemas.microsoft.com/office/drawing/2014/main" id="{4631308B-BD0E-4EDD-8F56-8E048C2C0555}"/>
              </a:ext>
            </a:extLst>
          </p:cNvPr>
          <p:cNvSpPr txBox="1">
            <a:spLocks/>
          </p:cNvSpPr>
          <p:nvPr/>
        </p:nvSpPr>
        <p:spPr>
          <a:xfrm>
            <a:off x="-339168" y="1946563"/>
            <a:ext cx="2469854" cy="342185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600" b="1" i="0" dirty="0" err="1">
                <a:effectLst/>
                <a:latin typeface="Segoe UI" panose="020B0502040204020203" pitchFamily="34" charset="0"/>
              </a:rPr>
              <a:t>RPASinAir</a:t>
            </a:r>
            <a:endParaRPr lang="en-US" sz="1600" b="1" dirty="0">
              <a:latin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ubtitle 6">
            <a:extLst>
              <a:ext uri="{FF2B5EF4-FFF2-40B4-BE49-F238E27FC236}">
                <a16:creationId xmlns:a16="http://schemas.microsoft.com/office/drawing/2014/main" id="{BEE5D71B-FFF1-4428-AA5B-6070A19E6839}"/>
              </a:ext>
            </a:extLst>
          </p:cNvPr>
          <p:cNvSpPr txBox="1">
            <a:spLocks/>
          </p:cNvSpPr>
          <p:nvPr/>
        </p:nvSpPr>
        <p:spPr>
          <a:xfrm>
            <a:off x="1567997" y="2342919"/>
            <a:ext cx="2105283" cy="104577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Cyber vulnerability assessment service, needs and requirements </a:t>
            </a:r>
          </a:p>
        </p:txBody>
      </p:sp>
      <p:sp>
        <p:nvSpPr>
          <p:cNvPr id="21" name="Subtitle 6">
            <a:extLst>
              <a:ext uri="{FF2B5EF4-FFF2-40B4-BE49-F238E27FC236}">
                <a16:creationId xmlns:a16="http://schemas.microsoft.com/office/drawing/2014/main" id="{652B7C3C-57CA-4E7E-80C7-DB0992F60A51}"/>
              </a:ext>
            </a:extLst>
          </p:cNvPr>
          <p:cNvSpPr txBox="1">
            <a:spLocks/>
          </p:cNvSpPr>
          <p:nvPr/>
        </p:nvSpPr>
        <p:spPr>
          <a:xfrm>
            <a:off x="1393416" y="1946563"/>
            <a:ext cx="2469854" cy="342185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600" b="1" dirty="0">
                <a:latin typeface="Segoe UI" panose="020B0502040204020203" pitchFamily="34" charset="0"/>
              </a:rPr>
              <a:t>CRUISE</a:t>
            </a:r>
          </a:p>
        </p:txBody>
      </p:sp>
      <p:sp>
        <p:nvSpPr>
          <p:cNvPr id="22" name="Subtitle 6">
            <a:extLst>
              <a:ext uri="{FF2B5EF4-FFF2-40B4-BE49-F238E27FC236}">
                <a16:creationId xmlns:a16="http://schemas.microsoft.com/office/drawing/2014/main" id="{39EB2D33-67E8-4F7E-87E1-5EC966B2D347}"/>
              </a:ext>
            </a:extLst>
          </p:cNvPr>
          <p:cNvSpPr txBox="1">
            <a:spLocks/>
          </p:cNvSpPr>
          <p:nvPr/>
        </p:nvSpPr>
        <p:spPr>
          <a:xfrm>
            <a:off x="5230899" y="2342919"/>
            <a:ext cx="2105283" cy="104577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ATM/U-Space handshake for UAM flight operations</a:t>
            </a:r>
          </a:p>
        </p:txBody>
      </p:sp>
      <p:sp>
        <p:nvSpPr>
          <p:cNvPr id="23" name="Subtitle 6">
            <a:extLst>
              <a:ext uri="{FF2B5EF4-FFF2-40B4-BE49-F238E27FC236}">
                <a16:creationId xmlns:a16="http://schemas.microsoft.com/office/drawing/2014/main" id="{5A5D5F9A-EC33-4B6D-B8CD-3ACA310EDD07}"/>
              </a:ext>
            </a:extLst>
          </p:cNvPr>
          <p:cNvSpPr txBox="1">
            <a:spLocks/>
          </p:cNvSpPr>
          <p:nvPr/>
        </p:nvSpPr>
        <p:spPr>
          <a:xfrm>
            <a:off x="5046044" y="1946563"/>
            <a:ext cx="2469854" cy="342185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600" b="1" dirty="0">
                <a:latin typeface="Segoe UI" panose="020B0502040204020203" pitchFamily="34" charset="0"/>
              </a:rPr>
              <a:t>CORUS-XUAM</a:t>
            </a:r>
          </a:p>
        </p:txBody>
      </p:sp>
      <p:sp>
        <p:nvSpPr>
          <p:cNvPr id="24" name="Subtitle 6">
            <a:extLst>
              <a:ext uri="{FF2B5EF4-FFF2-40B4-BE49-F238E27FC236}">
                <a16:creationId xmlns:a16="http://schemas.microsoft.com/office/drawing/2014/main" id="{53164451-1975-4232-B636-EA389BF85616}"/>
              </a:ext>
            </a:extLst>
          </p:cNvPr>
          <p:cNvSpPr txBox="1">
            <a:spLocks/>
          </p:cNvSpPr>
          <p:nvPr/>
        </p:nvSpPr>
        <p:spPr>
          <a:xfrm>
            <a:off x="3438705" y="2328869"/>
            <a:ext cx="2105283" cy="104577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RPAS navigation capacity for GNSS-based approach procedure</a:t>
            </a:r>
          </a:p>
        </p:txBody>
      </p:sp>
      <p:sp>
        <p:nvSpPr>
          <p:cNvPr id="25" name="Subtitle 6">
            <a:extLst>
              <a:ext uri="{FF2B5EF4-FFF2-40B4-BE49-F238E27FC236}">
                <a16:creationId xmlns:a16="http://schemas.microsoft.com/office/drawing/2014/main" id="{93170004-2621-431B-B31C-CC6973E39D79}"/>
              </a:ext>
            </a:extLst>
          </p:cNvPr>
          <p:cNvSpPr txBox="1">
            <a:spLocks/>
          </p:cNvSpPr>
          <p:nvPr/>
        </p:nvSpPr>
        <p:spPr>
          <a:xfrm>
            <a:off x="3291831" y="1946563"/>
            <a:ext cx="2469854" cy="342185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600" b="1" dirty="0">
                <a:latin typeface="Segoe UI" panose="020B0502040204020203" pitchFamily="34" charset="0"/>
              </a:rPr>
              <a:t>ECARO</a:t>
            </a:r>
          </a:p>
        </p:txBody>
      </p:sp>
      <p:sp>
        <p:nvSpPr>
          <p:cNvPr id="26" name="Oval 48">
            <a:extLst>
              <a:ext uri="{FF2B5EF4-FFF2-40B4-BE49-F238E27FC236}">
                <a16:creationId xmlns:a16="http://schemas.microsoft.com/office/drawing/2014/main" id="{493B7536-3DA9-405D-80A3-1BAA280C9C3D}"/>
              </a:ext>
            </a:extLst>
          </p:cNvPr>
          <p:cNvSpPr/>
          <p:nvPr/>
        </p:nvSpPr>
        <p:spPr>
          <a:xfrm>
            <a:off x="2464192" y="3740806"/>
            <a:ext cx="368163" cy="368163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7" name="Oval 49">
            <a:extLst>
              <a:ext uri="{FF2B5EF4-FFF2-40B4-BE49-F238E27FC236}">
                <a16:creationId xmlns:a16="http://schemas.microsoft.com/office/drawing/2014/main" id="{0102B5F8-4F53-4170-9A6D-72B6C720987E}"/>
              </a:ext>
            </a:extLst>
          </p:cNvPr>
          <p:cNvSpPr/>
          <p:nvPr/>
        </p:nvSpPr>
        <p:spPr>
          <a:xfrm>
            <a:off x="4307049" y="3740806"/>
            <a:ext cx="368163" cy="368163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B24D312B-8699-4283-ABD4-6178FF8D01A6}"/>
              </a:ext>
            </a:extLst>
          </p:cNvPr>
          <p:cNvSpPr/>
          <p:nvPr/>
        </p:nvSpPr>
        <p:spPr>
          <a:xfrm>
            <a:off x="6094457" y="3740806"/>
            <a:ext cx="368163" cy="368163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29" name="Oval 54">
            <a:extLst>
              <a:ext uri="{FF2B5EF4-FFF2-40B4-BE49-F238E27FC236}">
                <a16:creationId xmlns:a16="http://schemas.microsoft.com/office/drawing/2014/main" id="{D0564F0C-0F7A-421D-981F-8018408B156E}"/>
              </a:ext>
            </a:extLst>
          </p:cNvPr>
          <p:cNvSpPr/>
          <p:nvPr/>
        </p:nvSpPr>
        <p:spPr>
          <a:xfrm>
            <a:off x="685997" y="3740806"/>
            <a:ext cx="368163" cy="368163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cxnSp>
        <p:nvCxnSpPr>
          <p:cNvPr id="30" name="Straight Connector 6">
            <a:extLst>
              <a:ext uri="{FF2B5EF4-FFF2-40B4-BE49-F238E27FC236}">
                <a16:creationId xmlns:a16="http://schemas.microsoft.com/office/drawing/2014/main" id="{EEF99C1E-AF2A-457A-9969-256A3D889E45}"/>
              </a:ext>
            </a:extLst>
          </p:cNvPr>
          <p:cNvCxnSpPr>
            <a:cxnSpLocks/>
          </p:cNvCxnSpPr>
          <p:nvPr/>
        </p:nvCxnSpPr>
        <p:spPr>
          <a:xfrm>
            <a:off x="728268" y="2286416"/>
            <a:ext cx="304267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2">
            <a:extLst>
              <a:ext uri="{FF2B5EF4-FFF2-40B4-BE49-F238E27FC236}">
                <a16:creationId xmlns:a16="http://schemas.microsoft.com/office/drawing/2014/main" id="{9D348DFC-E7BD-40F1-8943-5B3966850E60}"/>
              </a:ext>
            </a:extLst>
          </p:cNvPr>
          <p:cNvCxnSpPr>
            <a:cxnSpLocks/>
          </p:cNvCxnSpPr>
          <p:nvPr/>
        </p:nvCxnSpPr>
        <p:spPr>
          <a:xfrm>
            <a:off x="4346918" y="2286416"/>
            <a:ext cx="304267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3">
            <a:extLst>
              <a:ext uri="{FF2B5EF4-FFF2-40B4-BE49-F238E27FC236}">
                <a16:creationId xmlns:a16="http://schemas.microsoft.com/office/drawing/2014/main" id="{A5D09DB3-DDAF-4A99-8A25-7D01920BF9E0}"/>
              </a:ext>
            </a:extLst>
          </p:cNvPr>
          <p:cNvCxnSpPr>
            <a:cxnSpLocks/>
          </p:cNvCxnSpPr>
          <p:nvPr/>
        </p:nvCxnSpPr>
        <p:spPr>
          <a:xfrm>
            <a:off x="6128838" y="2286416"/>
            <a:ext cx="304267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4">
            <a:extLst>
              <a:ext uri="{FF2B5EF4-FFF2-40B4-BE49-F238E27FC236}">
                <a16:creationId xmlns:a16="http://schemas.microsoft.com/office/drawing/2014/main" id="{EED8614F-F676-44C7-BB39-EB2A9D20D3AA}"/>
              </a:ext>
            </a:extLst>
          </p:cNvPr>
          <p:cNvCxnSpPr>
            <a:cxnSpLocks/>
          </p:cNvCxnSpPr>
          <p:nvPr/>
        </p:nvCxnSpPr>
        <p:spPr>
          <a:xfrm>
            <a:off x="2527580" y="2286416"/>
            <a:ext cx="304267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btitle 6">
            <a:extLst>
              <a:ext uri="{FF2B5EF4-FFF2-40B4-BE49-F238E27FC236}">
                <a16:creationId xmlns:a16="http://schemas.microsoft.com/office/drawing/2014/main" id="{0F7A114C-3C76-41BE-B3B3-F8D77FF7337B}"/>
              </a:ext>
            </a:extLst>
          </p:cNvPr>
          <p:cNvSpPr txBox="1">
            <a:spLocks/>
          </p:cNvSpPr>
          <p:nvPr/>
        </p:nvSpPr>
        <p:spPr>
          <a:xfrm>
            <a:off x="7292880" y="2300273"/>
            <a:ext cx="2105283" cy="104577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U-Space service for wide range of precision farming operations</a:t>
            </a:r>
          </a:p>
        </p:txBody>
      </p:sp>
      <p:sp>
        <p:nvSpPr>
          <p:cNvPr id="37" name="Subtitle 6">
            <a:extLst>
              <a:ext uri="{FF2B5EF4-FFF2-40B4-BE49-F238E27FC236}">
                <a16:creationId xmlns:a16="http://schemas.microsoft.com/office/drawing/2014/main" id="{CBAD15E7-8070-4199-9C87-781469AB7816}"/>
              </a:ext>
            </a:extLst>
          </p:cNvPr>
          <p:cNvSpPr txBox="1">
            <a:spLocks/>
          </p:cNvSpPr>
          <p:nvPr/>
        </p:nvSpPr>
        <p:spPr>
          <a:xfrm>
            <a:off x="7118299" y="1946563"/>
            <a:ext cx="2469854" cy="342185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600" b="1" dirty="0">
                <a:latin typeface="Segoe UI" panose="020B0502040204020203" pitchFamily="34" charset="0"/>
              </a:rPr>
              <a:t>REDOX</a:t>
            </a:r>
          </a:p>
        </p:txBody>
      </p:sp>
      <p:sp>
        <p:nvSpPr>
          <p:cNvPr id="38" name="Oval 54">
            <a:extLst>
              <a:ext uri="{FF2B5EF4-FFF2-40B4-BE49-F238E27FC236}">
                <a16:creationId xmlns:a16="http://schemas.microsoft.com/office/drawing/2014/main" id="{64D856F7-F7E1-4787-8845-5E00858D0236}"/>
              </a:ext>
            </a:extLst>
          </p:cNvPr>
          <p:cNvSpPr/>
          <p:nvPr/>
        </p:nvSpPr>
        <p:spPr>
          <a:xfrm>
            <a:off x="8158822" y="3712210"/>
            <a:ext cx="368163" cy="368163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cxnSp>
        <p:nvCxnSpPr>
          <p:cNvPr id="39" name="Straight Connector 6">
            <a:extLst>
              <a:ext uri="{FF2B5EF4-FFF2-40B4-BE49-F238E27FC236}">
                <a16:creationId xmlns:a16="http://schemas.microsoft.com/office/drawing/2014/main" id="{014F7123-D6C9-4D76-9C16-56C39BDB3E95}"/>
              </a:ext>
            </a:extLst>
          </p:cNvPr>
          <p:cNvCxnSpPr>
            <a:cxnSpLocks/>
          </p:cNvCxnSpPr>
          <p:nvPr/>
        </p:nvCxnSpPr>
        <p:spPr>
          <a:xfrm>
            <a:off x="8201093" y="2286416"/>
            <a:ext cx="304267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magine 39">
            <a:extLst>
              <a:ext uri="{FF2B5EF4-FFF2-40B4-BE49-F238E27FC236}">
                <a16:creationId xmlns:a16="http://schemas.microsoft.com/office/drawing/2014/main" id="{C17D9D72-53BB-4D61-A16E-FC1814A7E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890" y="3263451"/>
            <a:ext cx="1253206" cy="417735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A60936FE-A766-478D-A52D-EC821747A7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698" y="3332374"/>
            <a:ext cx="1142955" cy="365631"/>
          </a:xfrm>
          <a:prstGeom prst="rect">
            <a:avLst/>
          </a:prstGeom>
        </p:spPr>
      </p:pic>
      <p:pic>
        <p:nvPicPr>
          <p:cNvPr id="42" name="Elemento grafico 41">
            <a:extLst>
              <a:ext uri="{FF2B5EF4-FFF2-40B4-BE49-F238E27FC236}">
                <a16:creationId xmlns:a16="http://schemas.microsoft.com/office/drawing/2014/main" id="{342904EB-E655-45C4-AF7E-E2D6496286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7258" y="3251196"/>
            <a:ext cx="897195" cy="484970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9AC597B4-C628-4FAA-A0D1-24FFBCCC19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66" y="4128952"/>
            <a:ext cx="742435" cy="426399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538BE39E-E03B-4DC0-88A1-0F57248083D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483" y="3237336"/>
            <a:ext cx="869865" cy="431805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6A18AB06-FAD9-492F-90AF-FE7CA277BF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627" y="3335205"/>
            <a:ext cx="792584" cy="359968"/>
          </a:xfrm>
          <a:prstGeom prst="rect">
            <a:avLst/>
          </a:prstGeom>
        </p:spPr>
      </p:pic>
      <p:pic>
        <p:nvPicPr>
          <p:cNvPr id="46" name="Immagine 45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0319D2-D189-4C7D-8F0E-4F797E7F73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25" y="3273176"/>
            <a:ext cx="980136" cy="395965"/>
          </a:xfrm>
          <a:prstGeom prst="rect">
            <a:avLst/>
          </a:prstGeom>
        </p:spPr>
      </p:pic>
      <p:sp>
        <p:nvSpPr>
          <p:cNvPr id="47" name="Subtitle 6">
            <a:extLst>
              <a:ext uri="{FF2B5EF4-FFF2-40B4-BE49-F238E27FC236}">
                <a16:creationId xmlns:a16="http://schemas.microsoft.com/office/drawing/2014/main" id="{4A327594-93C2-4F0B-AE4E-FAF8D23139EF}"/>
              </a:ext>
            </a:extLst>
          </p:cNvPr>
          <p:cNvSpPr txBox="1">
            <a:spLocks/>
          </p:cNvSpPr>
          <p:nvPr/>
        </p:nvSpPr>
        <p:spPr>
          <a:xfrm>
            <a:off x="2296121" y="5023394"/>
            <a:ext cx="2088000" cy="104577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U-Space services for safe drone operations into urban areas</a:t>
            </a:r>
          </a:p>
        </p:txBody>
      </p:sp>
      <p:sp>
        <p:nvSpPr>
          <p:cNvPr id="48" name="Subtitle 6">
            <a:extLst>
              <a:ext uri="{FF2B5EF4-FFF2-40B4-BE49-F238E27FC236}">
                <a16:creationId xmlns:a16="http://schemas.microsoft.com/office/drawing/2014/main" id="{87F82A19-238F-4D0F-9A2B-B54CB3CE4D71}"/>
              </a:ext>
            </a:extLst>
          </p:cNvPr>
          <p:cNvSpPr txBox="1">
            <a:spLocks/>
          </p:cNvSpPr>
          <p:nvPr/>
        </p:nvSpPr>
        <p:spPr>
          <a:xfrm>
            <a:off x="2252225" y="4603945"/>
            <a:ext cx="2469854" cy="342185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  <a:latin typeface="Segoe UI" panose="020B0502040204020203" pitchFamily="34" charset="0"/>
              </a:rPr>
              <a:t>SAPERE</a:t>
            </a:r>
          </a:p>
        </p:txBody>
      </p:sp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FE464713-B169-4F39-AE80-9A5689952B7C}"/>
              </a:ext>
            </a:extLst>
          </p:cNvPr>
          <p:cNvCxnSpPr>
            <a:cxnSpLocks/>
          </p:cNvCxnSpPr>
          <p:nvPr/>
        </p:nvCxnSpPr>
        <p:spPr>
          <a:xfrm>
            <a:off x="3360241" y="5037245"/>
            <a:ext cx="304267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48">
            <a:extLst>
              <a:ext uri="{FF2B5EF4-FFF2-40B4-BE49-F238E27FC236}">
                <a16:creationId xmlns:a16="http://schemas.microsoft.com/office/drawing/2014/main" id="{94577D0B-383A-494D-AE6A-358F1B96B14B}"/>
              </a:ext>
            </a:extLst>
          </p:cNvPr>
          <p:cNvSpPr/>
          <p:nvPr/>
        </p:nvSpPr>
        <p:spPr>
          <a:xfrm>
            <a:off x="5270443" y="3770232"/>
            <a:ext cx="368163" cy="36816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53" name="Oval 49">
            <a:extLst>
              <a:ext uri="{FF2B5EF4-FFF2-40B4-BE49-F238E27FC236}">
                <a16:creationId xmlns:a16="http://schemas.microsoft.com/office/drawing/2014/main" id="{CB7DBEF2-DBAA-403E-86FC-407D4EFCAFFC}"/>
              </a:ext>
            </a:extLst>
          </p:cNvPr>
          <p:cNvSpPr/>
          <p:nvPr/>
        </p:nvSpPr>
        <p:spPr>
          <a:xfrm>
            <a:off x="9045569" y="3738545"/>
            <a:ext cx="368163" cy="36816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9A11C32-479A-4D93-951A-F865ED6BC218}"/>
              </a:ext>
            </a:extLst>
          </p:cNvPr>
          <p:cNvSpPr/>
          <p:nvPr/>
        </p:nvSpPr>
        <p:spPr>
          <a:xfrm>
            <a:off x="3307666" y="3755710"/>
            <a:ext cx="368163" cy="36816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58" name="Subtitle 6">
            <a:extLst>
              <a:ext uri="{FF2B5EF4-FFF2-40B4-BE49-F238E27FC236}">
                <a16:creationId xmlns:a16="http://schemas.microsoft.com/office/drawing/2014/main" id="{CCEF7319-2E1C-4127-A075-7CC8DC0DE86E}"/>
              </a:ext>
            </a:extLst>
          </p:cNvPr>
          <p:cNvSpPr txBox="1">
            <a:spLocks/>
          </p:cNvSpPr>
          <p:nvPr/>
        </p:nvSpPr>
        <p:spPr>
          <a:xfrm>
            <a:off x="4268074" y="5009059"/>
            <a:ext cx="2088000" cy="104577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Plantation monitoring through UAS operation (and other remote sensors)</a:t>
            </a:r>
          </a:p>
        </p:txBody>
      </p:sp>
      <p:sp>
        <p:nvSpPr>
          <p:cNvPr id="59" name="Subtitle 6">
            <a:extLst>
              <a:ext uri="{FF2B5EF4-FFF2-40B4-BE49-F238E27FC236}">
                <a16:creationId xmlns:a16="http://schemas.microsoft.com/office/drawing/2014/main" id="{12670958-0FE2-41CE-A5D8-B70683620297}"/>
              </a:ext>
            </a:extLst>
          </p:cNvPr>
          <p:cNvSpPr txBox="1">
            <a:spLocks/>
          </p:cNvSpPr>
          <p:nvPr/>
        </p:nvSpPr>
        <p:spPr>
          <a:xfrm>
            <a:off x="4218578" y="4609169"/>
            <a:ext cx="2469854" cy="342185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1600" b="1" dirty="0">
                <a:solidFill>
                  <a:schemeClr val="accent2"/>
                </a:solidFill>
                <a:latin typeface="Segoe UI" panose="020B0502040204020203" pitchFamily="34" charset="0"/>
              </a:rPr>
              <a:t>T</a:t>
            </a:r>
            <a:r>
              <a:rPr lang="en-US" sz="1600" b="1" dirty="0">
                <a:solidFill>
                  <a:schemeClr val="accent2"/>
                </a:solidFill>
                <a:latin typeface="Segoe UI" panose="020B0502040204020203" pitchFamily="34" charset="0"/>
              </a:rPr>
              <a:t>EBAKA</a:t>
            </a:r>
          </a:p>
        </p:txBody>
      </p:sp>
      <p:cxnSp>
        <p:nvCxnSpPr>
          <p:cNvPr id="60" name="Straight Connector 6">
            <a:extLst>
              <a:ext uri="{FF2B5EF4-FFF2-40B4-BE49-F238E27FC236}">
                <a16:creationId xmlns:a16="http://schemas.microsoft.com/office/drawing/2014/main" id="{4A0BD051-37A3-4CB8-934A-5D68B6681A75}"/>
              </a:ext>
            </a:extLst>
          </p:cNvPr>
          <p:cNvCxnSpPr>
            <a:cxnSpLocks/>
          </p:cNvCxnSpPr>
          <p:nvPr/>
        </p:nvCxnSpPr>
        <p:spPr>
          <a:xfrm>
            <a:off x="5332194" y="5022910"/>
            <a:ext cx="304267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btitle 6">
            <a:extLst>
              <a:ext uri="{FF2B5EF4-FFF2-40B4-BE49-F238E27FC236}">
                <a16:creationId xmlns:a16="http://schemas.microsoft.com/office/drawing/2014/main" id="{6F70841B-5650-4C26-BB61-6C13F875C7A9}"/>
              </a:ext>
            </a:extLst>
          </p:cNvPr>
          <p:cNvSpPr txBox="1">
            <a:spLocks/>
          </p:cNvSpPr>
          <p:nvPr/>
        </p:nvSpPr>
        <p:spPr>
          <a:xfrm>
            <a:off x="8072463" y="5021106"/>
            <a:ext cx="2088000" cy="104577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Supporting cities with UAM knowledge framework, recommendations for acceptability, safety and sustainability</a:t>
            </a:r>
          </a:p>
        </p:txBody>
      </p:sp>
      <p:sp>
        <p:nvSpPr>
          <p:cNvPr id="62" name="Subtitle 6">
            <a:extLst>
              <a:ext uri="{FF2B5EF4-FFF2-40B4-BE49-F238E27FC236}">
                <a16:creationId xmlns:a16="http://schemas.microsoft.com/office/drawing/2014/main" id="{4586CA67-2DE7-4045-AF72-08F74A08D9F5}"/>
              </a:ext>
            </a:extLst>
          </p:cNvPr>
          <p:cNvSpPr txBox="1">
            <a:spLocks/>
          </p:cNvSpPr>
          <p:nvPr/>
        </p:nvSpPr>
        <p:spPr>
          <a:xfrm>
            <a:off x="8022967" y="4621216"/>
            <a:ext cx="2469854" cy="342185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  <a:latin typeface="Segoe UI" panose="020B0502040204020203" pitchFamily="34" charset="0"/>
              </a:rPr>
              <a:t>ASSURED-UAM</a:t>
            </a:r>
          </a:p>
        </p:txBody>
      </p:sp>
      <p:cxnSp>
        <p:nvCxnSpPr>
          <p:cNvPr id="63" name="Straight Connector 6">
            <a:extLst>
              <a:ext uri="{FF2B5EF4-FFF2-40B4-BE49-F238E27FC236}">
                <a16:creationId xmlns:a16="http://schemas.microsoft.com/office/drawing/2014/main" id="{6892988B-1889-4F6B-B5C7-99F7A685F2BE}"/>
              </a:ext>
            </a:extLst>
          </p:cNvPr>
          <p:cNvCxnSpPr>
            <a:cxnSpLocks/>
          </p:cNvCxnSpPr>
          <p:nvPr/>
        </p:nvCxnSpPr>
        <p:spPr>
          <a:xfrm>
            <a:off x="9136583" y="5034957"/>
            <a:ext cx="304267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magine 64">
            <a:extLst>
              <a:ext uri="{FF2B5EF4-FFF2-40B4-BE49-F238E27FC236}">
                <a16:creationId xmlns:a16="http://schemas.microsoft.com/office/drawing/2014/main" id="{FEB91180-6D3C-4064-8222-29F78432BE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945" y="4219520"/>
            <a:ext cx="792584" cy="359968"/>
          </a:xfrm>
          <a:prstGeom prst="rect">
            <a:avLst/>
          </a:prstGeom>
        </p:spPr>
      </p:pic>
      <p:sp>
        <p:nvSpPr>
          <p:cNvPr id="82" name="Subtitle 6">
            <a:extLst>
              <a:ext uri="{FF2B5EF4-FFF2-40B4-BE49-F238E27FC236}">
                <a16:creationId xmlns:a16="http://schemas.microsoft.com/office/drawing/2014/main" id="{1FA78B65-2977-48E0-A999-0EAB50922CC5}"/>
              </a:ext>
            </a:extLst>
          </p:cNvPr>
          <p:cNvSpPr txBox="1">
            <a:spLocks/>
          </p:cNvSpPr>
          <p:nvPr/>
        </p:nvSpPr>
        <p:spPr>
          <a:xfrm>
            <a:off x="9921027" y="5034006"/>
            <a:ext cx="2088000" cy="104577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Flight trials supporting UAM innovative services and application</a:t>
            </a:r>
          </a:p>
        </p:txBody>
      </p:sp>
      <p:sp>
        <p:nvSpPr>
          <p:cNvPr id="83" name="Subtitle 6">
            <a:extLst>
              <a:ext uri="{FF2B5EF4-FFF2-40B4-BE49-F238E27FC236}">
                <a16:creationId xmlns:a16="http://schemas.microsoft.com/office/drawing/2014/main" id="{D5F1B3ED-BA38-4604-9D02-7074C63BA2D1}"/>
              </a:ext>
            </a:extLst>
          </p:cNvPr>
          <p:cNvSpPr txBox="1">
            <a:spLocks/>
          </p:cNvSpPr>
          <p:nvPr/>
        </p:nvSpPr>
        <p:spPr>
          <a:xfrm>
            <a:off x="9871531" y="4560228"/>
            <a:ext cx="2469854" cy="342185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/>
                </a:solidFill>
                <a:latin typeface="Segoe UI" panose="020B0502040204020203" pitchFamily="34" charset="0"/>
              </a:rPr>
              <a:t>Bari Open Innovation Hub</a:t>
            </a:r>
          </a:p>
        </p:txBody>
      </p:sp>
      <p:cxnSp>
        <p:nvCxnSpPr>
          <p:cNvPr id="84" name="Straight Connector 6">
            <a:extLst>
              <a:ext uri="{FF2B5EF4-FFF2-40B4-BE49-F238E27FC236}">
                <a16:creationId xmlns:a16="http://schemas.microsoft.com/office/drawing/2014/main" id="{1D156130-21D1-4E57-9EE3-77A3415D8DC7}"/>
              </a:ext>
            </a:extLst>
          </p:cNvPr>
          <p:cNvCxnSpPr>
            <a:cxnSpLocks/>
          </p:cNvCxnSpPr>
          <p:nvPr/>
        </p:nvCxnSpPr>
        <p:spPr>
          <a:xfrm>
            <a:off x="10985147" y="5047857"/>
            <a:ext cx="304267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54">
            <a:extLst>
              <a:ext uri="{FF2B5EF4-FFF2-40B4-BE49-F238E27FC236}">
                <a16:creationId xmlns:a16="http://schemas.microsoft.com/office/drawing/2014/main" id="{D73AB9F6-2C61-4E0A-BFE6-D5BEF8EF3F41}"/>
              </a:ext>
            </a:extLst>
          </p:cNvPr>
          <p:cNvSpPr/>
          <p:nvPr/>
        </p:nvSpPr>
        <p:spPr>
          <a:xfrm>
            <a:off x="10932572" y="3729378"/>
            <a:ext cx="368163" cy="36816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pic>
        <p:nvPicPr>
          <p:cNvPr id="66" name="Immagine 6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9A7CCAA-6A46-4707-85C9-BA14428501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975" y="4192936"/>
            <a:ext cx="980136" cy="395965"/>
          </a:xfrm>
          <a:prstGeom prst="rect">
            <a:avLst/>
          </a:prstGeom>
        </p:spPr>
      </p:pic>
      <p:sp>
        <p:nvSpPr>
          <p:cNvPr id="68" name="Oval 48">
            <a:extLst>
              <a:ext uri="{FF2B5EF4-FFF2-40B4-BE49-F238E27FC236}">
                <a16:creationId xmlns:a16="http://schemas.microsoft.com/office/drawing/2014/main" id="{DEE3B084-C39B-43BF-AB2D-CEE7B073F630}"/>
              </a:ext>
            </a:extLst>
          </p:cNvPr>
          <p:cNvSpPr/>
          <p:nvPr/>
        </p:nvSpPr>
        <p:spPr>
          <a:xfrm>
            <a:off x="7166584" y="3768428"/>
            <a:ext cx="368163" cy="36816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69" name="Subtitle 6">
            <a:extLst>
              <a:ext uri="{FF2B5EF4-FFF2-40B4-BE49-F238E27FC236}">
                <a16:creationId xmlns:a16="http://schemas.microsoft.com/office/drawing/2014/main" id="{AFFEB1D4-60E1-48EE-A565-59318DE75467}"/>
              </a:ext>
            </a:extLst>
          </p:cNvPr>
          <p:cNvSpPr txBox="1">
            <a:spLocks/>
          </p:cNvSpPr>
          <p:nvPr/>
        </p:nvSpPr>
        <p:spPr>
          <a:xfrm>
            <a:off x="6164215" y="5007255"/>
            <a:ext cx="2088000" cy="104577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Plantation monitoring through UAS operation (and other remote sensors)</a:t>
            </a:r>
          </a:p>
        </p:txBody>
      </p:sp>
      <p:sp>
        <p:nvSpPr>
          <p:cNvPr id="70" name="Subtitle 6">
            <a:extLst>
              <a:ext uri="{FF2B5EF4-FFF2-40B4-BE49-F238E27FC236}">
                <a16:creationId xmlns:a16="http://schemas.microsoft.com/office/drawing/2014/main" id="{0ED3147E-A243-4B91-98D9-7135644E3CE0}"/>
              </a:ext>
            </a:extLst>
          </p:cNvPr>
          <p:cNvSpPr txBox="1">
            <a:spLocks/>
          </p:cNvSpPr>
          <p:nvPr/>
        </p:nvSpPr>
        <p:spPr>
          <a:xfrm>
            <a:off x="6114719" y="4607365"/>
            <a:ext cx="2469854" cy="342185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spcBef>
                <a:spcPts val="0"/>
              </a:spcBef>
            </a:pPr>
            <a:r>
              <a:rPr lang="it-IT" sz="1600" b="1" dirty="0">
                <a:solidFill>
                  <a:schemeClr val="accent2"/>
                </a:solidFill>
                <a:latin typeface="Segoe UI" panose="020B0502040204020203" pitchFamily="34" charset="0"/>
              </a:rPr>
              <a:t>SMEA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it-IT" sz="1600" b="1" dirty="0">
                <a:solidFill>
                  <a:schemeClr val="accent2"/>
                </a:solidFill>
                <a:latin typeface="Segoe UI" panose="020B0502040204020203" pitchFamily="34" charset="0"/>
              </a:rPr>
              <a:t>Formazione</a:t>
            </a:r>
            <a:endParaRPr lang="en-US" sz="1600" b="1" dirty="0">
              <a:solidFill>
                <a:schemeClr val="accent2"/>
              </a:solidFill>
              <a:latin typeface="Segoe UI" panose="020B0502040204020203" pitchFamily="34" charset="0"/>
            </a:endParaRPr>
          </a:p>
        </p:txBody>
      </p:sp>
      <p:cxnSp>
        <p:nvCxnSpPr>
          <p:cNvPr id="77" name="Straight Connector 6">
            <a:extLst>
              <a:ext uri="{FF2B5EF4-FFF2-40B4-BE49-F238E27FC236}">
                <a16:creationId xmlns:a16="http://schemas.microsoft.com/office/drawing/2014/main" id="{BB72B975-A68D-42EE-9514-A3E3264DEA58}"/>
              </a:ext>
            </a:extLst>
          </p:cNvPr>
          <p:cNvCxnSpPr>
            <a:cxnSpLocks/>
          </p:cNvCxnSpPr>
          <p:nvPr/>
        </p:nvCxnSpPr>
        <p:spPr>
          <a:xfrm>
            <a:off x="7228335" y="5021106"/>
            <a:ext cx="304267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8EEDEE-E341-46F8-B67B-3CB6AA1EE27B}"/>
              </a:ext>
            </a:extLst>
          </p:cNvPr>
          <p:cNvSpPr txBox="1"/>
          <p:nvPr/>
        </p:nvSpPr>
        <p:spPr>
          <a:xfrm rot="19457786">
            <a:off x="534031" y="372879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2018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F2633DB-5527-4DED-8AAD-5CDDD297EBBF}"/>
              </a:ext>
            </a:extLst>
          </p:cNvPr>
          <p:cNvSpPr txBox="1"/>
          <p:nvPr/>
        </p:nvSpPr>
        <p:spPr>
          <a:xfrm rot="19457786">
            <a:off x="2312291" y="37379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2019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37685957-5599-4C7D-9679-1EBC55BAEBE2}"/>
              </a:ext>
            </a:extLst>
          </p:cNvPr>
          <p:cNvSpPr txBox="1"/>
          <p:nvPr/>
        </p:nvSpPr>
        <p:spPr>
          <a:xfrm rot="19457786">
            <a:off x="5124080" y="37983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2020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559385C0-D042-4E20-BAB1-05654EF41EEE}"/>
              </a:ext>
            </a:extLst>
          </p:cNvPr>
          <p:cNvSpPr txBox="1"/>
          <p:nvPr/>
        </p:nvSpPr>
        <p:spPr>
          <a:xfrm rot="19457786">
            <a:off x="8013230" y="372820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2021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0C8FF0B-DB3B-4745-B6FA-C15F2AF3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UAS and UAM on </a:t>
            </a:r>
            <a:r>
              <a:rPr lang="it-IT" dirty="0" err="1"/>
              <a:t>going</a:t>
            </a:r>
            <a:r>
              <a:rPr lang="it-IT" dirty="0"/>
              <a:t> projects</a:t>
            </a:r>
            <a:endParaRPr lang="en-US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97ACA716-46AC-4F4B-A103-EB96128A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5C3D-AA34-42C4-9462-9FE381012BC6}" type="datetime1">
              <a:rPr lang="it-IT" smtClean="0"/>
              <a:t>24/06/2021</a:t>
            </a:fld>
            <a:endParaRPr 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C1DB1DA-205C-420E-85DA-6AFDEFC0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CONFIDENTIAL Distretto Tecnologico Aerospaziale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8A50BE7-4C38-4BED-B4A7-7D32E795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AE6-8066-46C5-84F0-C321B319DFD6}" type="slidenum">
              <a:rPr lang="it-IT" smtClean="0"/>
              <a:t>10</a:t>
            </a:fld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5C03BE0B-DC7D-43AE-B589-F7D8EF82862E}"/>
              </a:ext>
            </a:extLst>
          </p:cNvPr>
          <p:cNvSpPr/>
          <p:nvPr/>
        </p:nvSpPr>
        <p:spPr>
          <a:xfrm>
            <a:off x="10985147" y="2847638"/>
            <a:ext cx="571167" cy="858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Immagine 87" descr="Immagine che contiene testo, natura&#10;&#10;Descrizione generata automaticamente">
            <a:extLst>
              <a:ext uri="{FF2B5EF4-FFF2-40B4-BE49-F238E27FC236}">
                <a16:creationId xmlns:a16="http://schemas.microsoft.com/office/drawing/2014/main" id="{BA4399D6-407D-43C8-AFBA-A83E1C48A10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888" y="1286513"/>
            <a:ext cx="2323489" cy="130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666607D-866F-434D-9316-A1A2A38A9789}"/>
              </a:ext>
            </a:extLst>
          </p:cNvPr>
          <p:cNvSpPr/>
          <p:nvPr/>
        </p:nvSpPr>
        <p:spPr>
          <a:xfrm>
            <a:off x="10869644" y="2664683"/>
            <a:ext cx="1204653" cy="606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4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703AD-BD0F-42E7-AFE7-DA31B521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Air </a:t>
            </a:r>
            <a:r>
              <a:rPr lang="it-IT" dirty="0" err="1"/>
              <a:t>vehicle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2E7F38-2511-4209-B08A-D403CE5A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20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398DCB"/>
                </a:solidFill>
              </a:rPr>
              <a:t>Projects</a:t>
            </a:r>
          </a:p>
          <a:p>
            <a:r>
              <a:rPr lang="en-US" sz="2000" dirty="0" err="1">
                <a:solidFill>
                  <a:srgbClr val="398DCB"/>
                </a:solidFill>
              </a:rPr>
              <a:t>RPASinAir</a:t>
            </a:r>
            <a:r>
              <a:rPr lang="en-US" sz="2000" dirty="0">
                <a:solidFill>
                  <a:srgbClr val="398DCB"/>
                </a:solidFill>
              </a:rPr>
              <a:t> - Integration of RPAS in non-segregated airspace for service</a:t>
            </a:r>
          </a:p>
          <a:p>
            <a:r>
              <a:rPr lang="en-US" sz="2000" dirty="0">
                <a:solidFill>
                  <a:srgbClr val="398DCB"/>
                </a:solidFill>
              </a:rPr>
              <a:t>ECARO – </a:t>
            </a:r>
            <a:r>
              <a:rPr lang="en-GB" sz="2000" dirty="0" err="1">
                <a:solidFill>
                  <a:srgbClr val="398DCB"/>
                </a:solidFill>
              </a:rPr>
              <a:t>Egnos</a:t>
            </a:r>
            <a:r>
              <a:rPr lang="en-GB" sz="2000" dirty="0">
                <a:solidFill>
                  <a:srgbClr val="398DCB"/>
                </a:solidFill>
              </a:rPr>
              <a:t> Civil Aviation Roadmap</a:t>
            </a:r>
            <a:r>
              <a:rPr lang="en-US" sz="2000" dirty="0">
                <a:solidFill>
                  <a:srgbClr val="398DCB"/>
                </a:solidFill>
              </a:rPr>
              <a:t> </a:t>
            </a:r>
          </a:p>
          <a:p>
            <a:r>
              <a:rPr lang="it-IT" sz="2000" dirty="0">
                <a:solidFill>
                  <a:srgbClr val="398DCB"/>
                </a:solidFill>
              </a:rPr>
              <a:t>CRUISE - </a:t>
            </a:r>
            <a:r>
              <a:rPr lang="en-US" sz="2000" dirty="0">
                <a:solidFill>
                  <a:srgbClr val="398DCB"/>
                </a:solidFill>
              </a:rPr>
              <a:t>Cyber </a:t>
            </a:r>
            <a:r>
              <a:rPr lang="en-US" sz="2000" dirty="0" err="1">
                <a:solidFill>
                  <a:srgbClr val="398DCB"/>
                </a:solidFill>
              </a:rPr>
              <a:t>secuRity</a:t>
            </a:r>
            <a:r>
              <a:rPr lang="en-US" sz="2000" dirty="0">
                <a:solidFill>
                  <a:srgbClr val="398DCB"/>
                </a:solidFill>
              </a:rPr>
              <a:t> in </a:t>
            </a:r>
            <a:r>
              <a:rPr lang="en-US" sz="2000" dirty="0" err="1">
                <a:solidFill>
                  <a:srgbClr val="398DCB"/>
                </a:solidFill>
              </a:rPr>
              <a:t>Uas</a:t>
            </a:r>
            <a:r>
              <a:rPr lang="en-US" sz="2000" dirty="0">
                <a:solidFill>
                  <a:srgbClr val="398DCB"/>
                </a:solidFill>
              </a:rPr>
              <a:t> </a:t>
            </a:r>
            <a:r>
              <a:rPr lang="en-US" sz="2000" dirty="0" err="1">
                <a:solidFill>
                  <a:srgbClr val="398DCB"/>
                </a:solidFill>
              </a:rPr>
              <a:t>mIssions</a:t>
            </a:r>
            <a:r>
              <a:rPr lang="en-US" sz="2000" dirty="0">
                <a:solidFill>
                  <a:srgbClr val="398DCB"/>
                </a:solidFill>
              </a:rPr>
              <a:t> by </a:t>
            </a:r>
            <a:r>
              <a:rPr lang="en-US" sz="2000" dirty="0" err="1">
                <a:solidFill>
                  <a:srgbClr val="398DCB"/>
                </a:solidFill>
              </a:rPr>
              <a:t>SatellitE</a:t>
            </a:r>
            <a:r>
              <a:rPr lang="en-US" sz="2000" dirty="0">
                <a:solidFill>
                  <a:srgbClr val="398DCB"/>
                </a:solidFill>
              </a:rPr>
              <a:t> link </a:t>
            </a:r>
          </a:p>
          <a:p>
            <a:pPr algn="just"/>
            <a:endParaRPr lang="en-US" sz="2000" dirty="0">
              <a:solidFill>
                <a:srgbClr val="398DCB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7768F8-29BB-41EE-8D7F-15CDFC49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Distretto Tecnologico Aerospaziale www.dtascarl.org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C04A92-8858-4554-92A9-8141E1624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4" y="5389590"/>
            <a:ext cx="1652598" cy="8908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6BF9BFF-C044-42BE-8F92-E5775FDD4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323" y="4791721"/>
            <a:ext cx="1137636" cy="16079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ED5DBBE-8C48-4443-B164-831F75B1FF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2018" y="5095276"/>
            <a:ext cx="956274" cy="9514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29AA8DF-31FB-46ED-AFB9-CEDFD741C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4" y="6115254"/>
            <a:ext cx="5487481" cy="6062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C5266B7-9412-4856-A6EF-EA5607264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45" y="6058213"/>
            <a:ext cx="2134516" cy="68283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3BFE899-36FD-40BF-83F2-01BD459D46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93" y="5978439"/>
            <a:ext cx="1400927" cy="69542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AEF2310-A81C-4970-A836-43DAB3E2711F}"/>
              </a:ext>
            </a:extLst>
          </p:cNvPr>
          <p:cNvSpPr txBox="1"/>
          <p:nvPr/>
        </p:nvSpPr>
        <p:spPr>
          <a:xfrm>
            <a:off x="5777360" y="1938885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98DCB"/>
                </a:solidFill>
              </a:rPr>
              <a:t>Technology scopes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98DCB"/>
                </a:solidFill>
              </a:rPr>
              <a:t>BVLOS operations, SATCOM and BRLOS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BRLOS operation design and impact on ATM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Cybersecurity of SATCOM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Simulation laboratory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Emergency management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Payload and data management and analysis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98DCB"/>
                </a:solidFill>
              </a:rPr>
              <a:t>GNSS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GNSS based navigation (capacity and autonomous navigation)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LBS services</a:t>
            </a:r>
          </a:p>
        </p:txBody>
      </p:sp>
      <p:pic>
        <p:nvPicPr>
          <p:cNvPr id="13" name="Picture 2" descr="Picture 2">
            <a:extLst>
              <a:ext uri="{FF2B5EF4-FFF2-40B4-BE49-F238E27FC236}">
                <a16:creationId xmlns:a16="http://schemas.microsoft.com/office/drawing/2014/main" id="{C1351501-83AC-4DCB-BC07-BAA13571D7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7" y="4033254"/>
            <a:ext cx="1878407" cy="1244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 14" descr="Immagine che contiene terra&#10;&#10;Descrizione generata automaticamente">
            <a:extLst>
              <a:ext uri="{FF2B5EF4-FFF2-40B4-BE49-F238E27FC236}">
                <a16:creationId xmlns:a16="http://schemas.microsoft.com/office/drawing/2014/main" id="{2CB702D5-6535-49F7-8FF7-7A712A7E60A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8131" r="16043" b="17421"/>
          <a:stretch/>
        </p:blipFill>
        <p:spPr>
          <a:xfrm>
            <a:off x="3135968" y="4258110"/>
            <a:ext cx="2813822" cy="12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3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icture 2">
            <a:extLst>
              <a:ext uri="{FF2B5EF4-FFF2-40B4-BE49-F238E27FC236}">
                <a16:creationId xmlns:a16="http://schemas.microsoft.com/office/drawing/2014/main" id="{C9DE4D40-F48B-40D2-8EFA-1C2E51387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3" y="4178116"/>
            <a:ext cx="1878407" cy="124410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3F7BE30-24D6-45CA-A00E-3CB17C45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ATM/U-Space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B56E4A-75F0-41AE-9C30-31023009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Distretto Tecnologico Aerospaziale www.dtascarl.org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D0AA5D5-A5EF-4595-9CEE-4C569191AB8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939160" cy="3906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398DCB"/>
                </a:solidFill>
              </a:rPr>
              <a:t>Projects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solidFill>
                  <a:srgbClr val="398DCB"/>
                </a:solidFill>
              </a:rPr>
              <a:t>RPASinAir</a:t>
            </a:r>
            <a:r>
              <a:rPr lang="en-US" sz="1600" dirty="0">
                <a:solidFill>
                  <a:srgbClr val="398DCB"/>
                </a:solidFill>
              </a:rPr>
              <a:t> - Integration of RPAS in non-segregated airspace for service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rgbClr val="398DCB"/>
                </a:solidFill>
              </a:rPr>
              <a:t>REDOX - </a:t>
            </a:r>
            <a:r>
              <a:rPr lang="en-US" sz="1600" dirty="0">
                <a:solidFill>
                  <a:srgbClr val="398DCB"/>
                </a:solidFill>
              </a:rPr>
              <a:t>Remote Early Detection of Xylella</a:t>
            </a:r>
            <a:endParaRPr lang="it-IT" sz="1600" dirty="0">
              <a:solidFill>
                <a:srgbClr val="398DCB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dirty="0">
                <a:solidFill>
                  <a:srgbClr val="398DCB"/>
                </a:solidFill>
              </a:rPr>
              <a:t>CORUS-XUAM - </a:t>
            </a:r>
            <a:r>
              <a:rPr lang="en-US" sz="1600" dirty="0">
                <a:solidFill>
                  <a:srgbClr val="398DCB"/>
                </a:solidFill>
              </a:rPr>
              <a:t>CONCEPT OF OPERATIONS FOR EUROPEAN U-SPACE SERVICES - EXTENSION FOR URBAN AIR MOBILITY</a:t>
            </a:r>
            <a:endParaRPr lang="it-IT" sz="1600" dirty="0">
              <a:solidFill>
                <a:srgbClr val="398DCB"/>
              </a:solidFill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it-IT" sz="1600" dirty="0">
                <a:solidFill>
                  <a:srgbClr val="398DCB"/>
                </a:solidFill>
              </a:rPr>
              <a:t>ASSURED-UAM - </a:t>
            </a:r>
            <a:r>
              <a:rPr lang="en-US" sz="1600" dirty="0">
                <a:solidFill>
                  <a:srgbClr val="398DCB"/>
                </a:solidFill>
              </a:rPr>
              <a:t>Acceptance, Safety and Sustainability Recommendations for Efficient Deployment of UAM</a:t>
            </a:r>
            <a:endParaRPr lang="it-IT" sz="1600" dirty="0">
              <a:solidFill>
                <a:srgbClr val="398DCB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1162D8-973F-4041-B73A-5CEBCC08CE53}"/>
              </a:ext>
            </a:extLst>
          </p:cNvPr>
          <p:cNvSpPr txBox="1"/>
          <p:nvPr/>
        </p:nvSpPr>
        <p:spPr>
          <a:xfrm>
            <a:off x="5777360" y="182562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398DCB"/>
                </a:solidFill>
              </a:rPr>
              <a:t>Technology scopes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98DCB"/>
                </a:solidFill>
              </a:rPr>
              <a:t>BVLOS operations, SATCOM and BRLOS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8DCB"/>
                </a:solidFill>
              </a:rPr>
              <a:t>BRLOS operation design and impact on ATM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8DCB"/>
                </a:solidFill>
              </a:rPr>
              <a:t>Simulation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98DCB"/>
                </a:solidFill>
              </a:rPr>
              <a:t>GNSS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8DCB"/>
                </a:solidFill>
              </a:rPr>
              <a:t>GNSS based navigation (capacity and autonomous navigation)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8DCB"/>
                </a:solidFill>
              </a:rPr>
              <a:t>LBS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8DCB"/>
                </a:solidFill>
              </a:rPr>
              <a:t>Integration of ATM and U-Space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98DCB"/>
                </a:solidFill>
              </a:rPr>
              <a:t>U-Space service to speed up drone commercial operations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A2D45B6-A719-43DB-9AF2-933A63748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5277991"/>
            <a:ext cx="1365784" cy="7362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BBA4952-D500-4926-8458-466459AE9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6" y="5776410"/>
            <a:ext cx="4535108" cy="501009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93173C8A-8216-4241-8AA3-5EAABB21D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8319" y="5602180"/>
            <a:ext cx="1444941" cy="7810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6F90558-9B8A-4446-9FB9-1DC35B51C1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55" y="5161132"/>
            <a:ext cx="1993490" cy="4410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9EB882E-EAA4-4A1E-BB9B-6E7C2E6E54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14" y="5681199"/>
            <a:ext cx="1707755" cy="56925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34F3BC2-DC19-4964-94AE-0186801BDB4A}"/>
              </a:ext>
            </a:extLst>
          </p:cNvPr>
          <p:cNvSpPr txBox="1"/>
          <p:nvPr/>
        </p:nvSpPr>
        <p:spPr>
          <a:xfrm>
            <a:off x="5183245" y="5311867"/>
            <a:ext cx="948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398DCB"/>
                </a:solidFill>
              </a:rPr>
              <a:t>REDOX</a:t>
            </a:r>
            <a:endParaRPr lang="en-US" dirty="0"/>
          </a:p>
        </p:txBody>
      </p:sp>
      <p:pic>
        <p:nvPicPr>
          <p:cNvPr id="15" name="Obraz 5">
            <a:extLst>
              <a:ext uri="{FF2B5EF4-FFF2-40B4-BE49-F238E27FC236}">
                <a16:creationId xmlns:a16="http://schemas.microsoft.com/office/drawing/2014/main" id="{75A2DED6-4A3B-4888-BB6F-5A13FFA0FA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310" y="4977310"/>
            <a:ext cx="1053452" cy="74824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6A051B0-97E6-45D3-926B-EB3CD00A11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83" y="5776410"/>
            <a:ext cx="1276464" cy="579733"/>
          </a:xfrm>
          <a:prstGeom prst="rect">
            <a:avLst/>
          </a:prstGeom>
        </p:spPr>
      </p:pic>
      <p:pic>
        <p:nvPicPr>
          <p:cNvPr id="10" name="Immagine 9" descr="Immagine che contiene aeroplano, veivolo, esterni, trasporto&#10;&#10;Descrizione generata automaticamente">
            <a:extLst>
              <a:ext uri="{FF2B5EF4-FFF2-40B4-BE49-F238E27FC236}">
                <a16:creationId xmlns:a16="http://schemas.microsoft.com/office/drawing/2014/main" id="{5F7F677F-CA2C-4900-B206-F72E2DC2AA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61" y="4404889"/>
            <a:ext cx="2650256" cy="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8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1E295-259C-45C2-9DB5-5EBAB415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/>
              <a:t>Autonomy</a:t>
            </a:r>
            <a:r>
              <a:rPr lang="it-IT" sz="4000" dirty="0"/>
              <a:t> of </a:t>
            </a:r>
            <a:r>
              <a:rPr lang="it-IT" sz="4000" dirty="0" err="1"/>
              <a:t>vehicle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FC843D-E0CB-4BEB-8CBC-1DC3CE4D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Distretto Tecnologico Aerospaziale www.dtascarl.org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D40297-0419-45E8-8F87-395C24BF35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4" y="5389590"/>
            <a:ext cx="1652598" cy="89083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BF7EFD-DE75-4D6B-84E2-E0AE0DB2F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323" y="4791721"/>
            <a:ext cx="1137636" cy="16079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1512BE1-D0ED-4F66-BC3C-38A6DEA9C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4" y="6115254"/>
            <a:ext cx="5487481" cy="6062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6AF65A-2BEB-457A-A2CC-6CAB70C6D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45" y="6058213"/>
            <a:ext cx="2134516" cy="682831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5E3C3C9-6EB1-4673-89AF-67E6A547BE8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939160" cy="2372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398DCB"/>
                </a:solidFill>
              </a:rPr>
              <a:t>Projects</a:t>
            </a:r>
          </a:p>
          <a:p>
            <a:r>
              <a:rPr lang="en-US" sz="2000" dirty="0" err="1">
                <a:solidFill>
                  <a:srgbClr val="398DCB"/>
                </a:solidFill>
              </a:rPr>
              <a:t>RPASinAir</a:t>
            </a:r>
            <a:r>
              <a:rPr lang="en-US" sz="2000" dirty="0">
                <a:solidFill>
                  <a:srgbClr val="398DCB"/>
                </a:solidFill>
              </a:rPr>
              <a:t> - Integration of RPAS in non-segregated airspace for service</a:t>
            </a:r>
          </a:p>
          <a:p>
            <a:r>
              <a:rPr lang="en-US" sz="2000" dirty="0">
                <a:solidFill>
                  <a:srgbClr val="398DCB"/>
                </a:solidFill>
              </a:rPr>
              <a:t>ECARO – </a:t>
            </a:r>
            <a:r>
              <a:rPr lang="en-GB" sz="2000" dirty="0" err="1">
                <a:solidFill>
                  <a:srgbClr val="398DCB"/>
                </a:solidFill>
              </a:rPr>
              <a:t>Egnos</a:t>
            </a:r>
            <a:r>
              <a:rPr lang="en-GB" sz="2000" dirty="0">
                <a:solidFill>
                  <a:srgbClr val="398DCB"/>
                </a:solidFill>
              </a:rPr>
              <a:t> Civil Aviation Roadmap</a:t>
            </a:r>
            <a:r>
              <a:rPr lang="en-US" sz="2000" dirty="0">
                <a:solidFill>
                  <a:srgbClr val="398DCB"/>
                </a:solidFill>
              </a:rPr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940FA4D-5C8D-4F73-9258-2495348FC35F}"/>
              </a:ext>
            </a:extLst>
          </p:cNvPr>
          <p:cNvSpPr txBox="1"/>
          <p:nvPr/>
        </p:nvSpPr>
        <p:spPr>
          <a:xfrm>
            <a:off x="5777360" y="1825625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98DCB"/>
                </a:solidFill>
              </a:rPr>
              <a:t>Technology scopes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98DCB"/>
                </a:solidFill>
              </a:rPr>
              <a:t>BVLOS operations, SATCOM and BRLOS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BRLOS operation design and impact on ATM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Simulation laboratory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Payload and data management and analysis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98DCB"/>
                </a:solidFill>
              </a:rPr>
              <a:t>GNSS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GNSS based navigation (capacity and autonomous navigation)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LBS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8DCB"/>
                </a:solidFill>
              </a:rPr>
              <a:t>Satellite-based navigation procedures</a:t>
            </a:r>
          </a:p>
        </p:txBody>
      </p:sp>
      <p:pic>
        <p:nvPicPr>
          <p:cNvPr id="10" name="Picture 2" descr="Picture 2">
            <a:extLst>
              <a:ext uri="{FF2B5EF4-FFF2-40B4-BE49-F238E27FC236}">
                <a16:creationId xmlns:a16="http://schemas.microsoft.com/office/drawing/2014/main" id="{DFF7CE75-3869-4029-A64C-8DA2C073EB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7" y="4033254"/>
            <a:ext cx="1878407" cy="1244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 14" descr="Immagine che contiene terra&#10;&#10;Descrizione generata automaticamente">
            <a:extLst>
              <a:ext uri="{FF2B5EF4-FFF2-40B4-BE49-F238E27FC236}">
                <a16:creationId xmlns:a16="http://schemas.microsoft.com/office/drawing/2014/main" id="{04F4C4AC-927D-4DD5-B99E-B04C857143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8131" r="16043" b="17421"/>
          <a:stretch/>
        </p:blipFill>
        <p:spPr>
          <a:xfrm>
            <a:off x="3135968" y="4258110"/>
            <a:ext cx="2813822" cy="12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5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8F901-F6A2-4F62-93C6-F2CE96A9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Security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AE85CA-D687-435A-AFE0-6546B169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Distretto Tecnologico Aerospaziale www.dtascarl.org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C0C0130-6707-4CF7-B94C-9955A01A230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939160" cy="2372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398DCB"/>
                </a:solidFill>
              </a:rPr>
              <a:t>Projects</a:t>
            </a:r>
          </a:p>
          <a:p>
            <a:r>
              <a:rPr lang="it-IT" sz="2000" dirty="0">
                <a:solidFill>
                  <a:srgbClr val="398DCB"/>
                </a:solidFill>
              </a:rPr>
              <a:t>CRUISE - </a:t>
            </a:r>
            <a:r>
              <a:rPr lang="en-US" sz="2000" dirty="0">
                <a:solidFill>
                  <a:srgbClr val="398DCB"/>
                </a:solidFill>
              </a:rPr>
              <a:t>Cyber </a:t>
            </a:r>
            <a:r>
              <a:rPr lang="en-US" sz="2000" dirty="0" err="1">
                <a:solidFill>
                  <a:srgbClr val="398DCB"/>
                </a:solidFill>
              </a:rPr>
              <a:t>secuRity</a:t>
            </a:r>
            <a:r>
              <a:rPr lang="en-US" sz="2000" dirty="0">
                <a:solidFill>
                  <a:srgbClr val="398DCB"/>
                </a:solidFill>
              </a:rPr>
              <a:t> in </a:t>
            </a:r>
            <a:r>
              <a:rPr lang="en-US" sz="2000" dirty="0" err="1">
                <a:solidFill>
                  <a:srgbClr val="398DCB"/>
                </a:solidFill>
              </a:rPr>
              <a:t>Uas</a:t>
            </a:r>
            <a:r>
              <a:rPr lang="en-US" sz="2000" dirty="0">
                <a:solidFill>
                  <a:srgbClr val="398DCB"/>
                </a:solidFill>
              </a:rPr>
              <a:t> </a:t>
            </a:r>
            <a:r>
              <a:rPr lang="en-US" sz="2000" dirty="0" err="1">
                <a:solidFill>
                  <a:srgbClr val="398DCB"/>
                </a:solidFill>
              </a:rPr>
              <a:t>mIssions</a:t>
            </a:r>
            <a:r>
              <a:rPr lang="en-US" sz="2000" dirty="0">
                <a:solidFill>
                  <a:srgbClr val="398DCB"/>
                </a:solidFill>
              </a:rPr>
              <a:t> by </a:t>
            </a:r>
            <a:r>
              <a:rPr lang="en-US" sz="2000" dirty="0" err="1">
                <a:solidFill>
                  <a:srgbClr val="398DCB"/>
                </a:solidFill>
              </a:rPr>
              <a:t>SatellitE</a:t>
            </a:r>
            <a:r>
              <a:rPr lang="en-US" sz="2000" dirty="0">
                <a:solidFill>
                  <a:srgbClr val="398DCB"/>
                </a:solidFill>
              </a:rPr>
              <a:t> link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F395F2-6B7E-4D07-BC53-66BE3F5EE4CA}"/>
              </a:ext>
            </a:extLst>
          </p:cNvPr>
          <p:cNvSpPr txBox="1"/>
          <p:nvPr/>
        </p:nvSpPr>
        <p:spPr>
          <a:xfrm>
            <a:off x="5777360" y="1825625"/>
            <a:ext cx="609600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98DCB"/>
                </a:solidFill>
              </a:rPr>
              <a:t>Technology scopes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126FAE"/>
                </a:solidFill>
              </a:rPr>
              <a:t>Evaluation of cyber-attacks vulnerability and asses risks on UAS performance in Visual/Radio/Beyond Radio Line of Sight (VLOS/RLOS/BRLOS) mission operation conditions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126FAE"/>
                </a:solidFill>
              </a:rPr>
              <a:t>Test objectives:</a:t>
            </a:r>
          </a:p>
          <a:p>
            <a:pPr marL="10096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126FAE"/>
                </a:solidFill>
              </a:rPr>
              <a:t>Quality, consistency and authenticity of the data detected during the monitoring or surveying mission critical scenarios </a:t>
            </a:r>
          </a:p>
          <a:p>
            <a:pPr marL="10096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126FAE"/>
                </a:solidFill>
              </a:rPr>
              <a:t>Cyber vulnerability assessment of aerial platforms; </a:t>
            </a:r>
          </a:p>
          <a:p>
            <a:pPr marL="10096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rgbClr val="126FAE"/>
                </a:solidFill>
              </a:rPr>
              <a:t>Cyber vulnerability assessment of payload sensors</a:t>
            </a:r>
            <a:r>
              <a:rPr lang="en-US" sz="1700" dirty="0">
                <a:solidFill>
                  <a:prstClr val="black"/>
                </a:solidFill>
              </a:rPr>
              <a:t>;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55F205-475D-4E03-B423-E21A0DCA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63" y="4914286"/>
            <a:ext cx="956274" cy="9514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A65E4F1-0DFC-4F15-9C65-2B133EC48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8" y="5797449"/>
            <a:ext cx="1400927" cy="695424"/>
          </a:xfrm>
          <a:prstGeom prst="rect">
            <a:avLst/>
          </a:prstGeom>
        </p:spPr>
      </p:pic>
      <p:pic>
        <p:nvPicPr>
          <p:cNvPr id="9" name="Picture 2" descr="Picture 2">
            <a:extLst>
              <a:ext uri="{FF2B5EF4-FFF2-40B4-BE49-F238E27FC236}">
                <a16:creationId xmlns:a16="http://schemas.microsoft.com/office/drawing/2014/main" id="{9C6D4FB6-FF0F-4BE2-AAA0-8EBE61F37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93" y="3483552"/>
            <a:ext cx="1878407" cy="12441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3134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09B47-E2D0-4349-BA5C-E48BE18E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Flight </a:t>
            </a:r>
            <a:r>
              <a:rPr lang="it-IT" dirty="0" err="1"/>
              <a:t>tests</a:t>
            </a:r>
            <a:r>
              <a:rPr lang="it-IT" dirty="0"/>
              <a:t> </a:t>
            </a:r>
            <a:r>
              <a:rPr lang="it-IT" dirty="0" err="1"/>
              <a:t>campaigns</a:t>
            </a:r>
            <a:r>
              <a:rPr lang="it-IT" dirty="0"/>
              <a:t> - Plan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A9CF80-C65C-4C55-BC15-A79184C7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Distretto Tecnologico Aerospaziale www.dtascarl.org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AF14089-8377-4639-80AD-BB08CDEA1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9" y="4967629"/>
            <a:ext cx="4988619" cy="55111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5C55061E-0F05-4215-83F8-17ABEF18B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3210" y="5711366"/>
            <a:ext cx="1444941" cy="78105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41B1918-BB79-4F9F-8982-E2E8062C66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4" y="5593465"/>
            <a:ext cx="1707755" cy="56925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BF10F8F-E8FF-4BE7-AD17-2E15CBC167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0" y="5807607"/>
            <a:ext cx="1276464" cy="57973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A59A6D6-EFEC-4AB4-A26A-2BC86CD73F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24" y="4942139"/>
            <a:ext cx="1400927" cy="69542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5BD8E89-67F3-4D20-A808-335FC632B3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31" y="5662843"/>
            <a:ext cx="1038776" cy="803903"/>
          </a:xfrm>
          <a:prstGeom prst="rect">
            <a:avLst/>
          </a:prstGeom>
        </p:spPr>
      </p:pic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C8A7BEDE-AE63-4022-912F-BFED515AE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68652"/>
              </p:ext>
            </p:extLst>
          </p:nvPr>
        </p:nvGraphicFramePr>
        <p:xfrm>
          <a:off x="1075898" y="1712654"/>
          <a:ext cx="9615359" cy="2657407"/>
        </p:xfrm>
        <a:graphic>
          <a:graphicData uri="http://schemas.openxmlformats.org/drawingml/2006/table">
            <a:tbl>
              <a:tblPr/>
              <a:tblGrid>
                <a:gridCol w="776059">
                  <a:extLst>
                    <a:ext uri="{9D8B030D-6E8A-4147-A177-3AD203B41FA5}">
                      <a16:colId xmlns:a16="http://schemas.microsoft.com/office/drawing/2014/main" val="2251927132"/>
                    </a:ext>
                  </a:extLst>
                </a:gridCol>
                <a:gridCol w="892468">
                  <a:extLst>
                    <a:ext uri="{9D8B030D-6E8A-4147-A177-3AD203B41FA5}">
                      <a16:colId xmlns:a16="http://schemas.microsoft.com/office/drawing/2014/main" val="197363447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85224712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181443664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894602554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719397255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513598224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19615006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324536709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834667558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025000930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965036616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678541016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11894103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52487029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245015832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622551058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652670765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50309636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635455602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453634706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813356013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705750238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386567591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267315458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898015935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928263699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4119366625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045968864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117699910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076694147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478675092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042760487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552346546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636223390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4203656576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945089604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549936528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817815336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46235856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432022844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776295836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720451527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759613678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941254555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3692731405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016812194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446867215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1908600072"/>
                    </a:ext>
                  </a:extLst>
                </a:gridCol>
                <a:gridCol w="165559">
                  <a:extLst>
                    <a:ext uri="{9D8B030D-6E8A-4147-A177-3AD203B41FA5}">
                      <a16:colId xmlns:a16="http://schemas.microsoft.com/office/drawing/2014/main" val="2448487265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180412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596439"/>
                  </a:ext>
                </a:extLst>
              </a:tr>
              <a:tr h="1552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Grottaglie airport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RPASinAir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172863"/>
                  </a:ext>
                </a:extLst>
              </a:tr>
              <a:tr h="15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ASI/RPAS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824919"/>
                  </a:ext>
                </a:extLst>
              </a:tr>
              <a:tr h="15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CRUISE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292370"/>
                  </a:ext>
                </a:extLst>
              </a:tr>
              <a:tr h="15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ECARO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94924"/>
                  </a:ext>
                </a:extLst>
              </a:tr>
              <a:tr h="15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CORUS-XUAM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181288"/>
                  </a:ext>
                </a:extLst>
              </a:tr>
              <a:tr h="155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Rural areas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TEBAKA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619863"/>
                  </a:ext>
                </a:extLst>
              </a:tr>
              <a:tr h="15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REDOX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045674"/>
                  </a:ext>
                </a:extLst>
              </a:tr>
              <a:tr h="155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Bari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SAPERE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134098"/>
                  </a:ext>
                </a:extLst>
              </a:tr>
              <a:tr h="273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Delle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96668"/>
                  </a:ext>
                </a:extLst>
              </a:tr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G.Airport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Bari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AURORA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298581"/>
                  </a:ext>
                </a:extLst>
              </a:tr>
              <a:tr h="40365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gen-21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dic-21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gen-22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dic-22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gen-23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dic-23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gen-24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dic-24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417816"/>
                  </a:ext>
                </a:extLst>
              </a:tr>
            </a:tbl>
          </a:graphicData>
        </a:graphic>
      </p:graphicFrame>
      <p:pic>
        <p:nvPicPr>
          <p:cNvPr id="30" name="Immagine 29">
            <a:extLst>
              <a:ext uri="{FF2B5EF4-FFF2-40B4-BE49-F238E27FC236}">
                <a16:creationId xmlns:a16="http://schemas.microsoft.com/office/drawing/2014/main" id="{9CBCE847-0664-4F68-A867-0F8CC91B5C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21" y="4870628"/>
            <a:ext cx="1832010" cy="7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Grottaglie  SPACEPORT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B2026C8-8217-40CB-917E-9ADBAC8AD03A}"/>
              </a:ext>
            </a:extLst>
          </p:cNvPr>
          <p:cNvSpPr/>
          <p:nvPr/>
        </p:nvSpPr>
        <p:spPr>
          <a:xfrm>
            <a:off x="4504682" y="1912121"/>
            <a:ext cx="70795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The Italian Government has intended to promote </a:t>
            </a:r>
            <a:r>
              <a:rPr lang="en-US" dirty="0" err="1"/>
              <a:t>asustainable</a:t>
            </a:r>
            <a:r>
              <a:rPr lang="en-US" dirty="0"/>
              <a:t> development of suborbital commercial flight and autonomous access to space, given that “space and airspace are two sectors considered to be fundamental and strategic in the interest of the Country”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21 October 2020 ENAC published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 on the construction and operation of spaceports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which is the first piece of legislation on this type of infrastructure and is aimed at setting forth the features and requirements for the establishment of the first Italian spaceport.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6FA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963B7EF-B728-4C5C-90EE-CA533D24C3F3}"/>
              </a:ext>
            </a:extLst>
          </p:cNvPr>
          <p:cNvSpPr txBox="1">
            <a:spLocks/>
          </p:cNvSpPr>
          <p:nvPr/>
        </p:nvSpPr>
        <p:spPr>
          <a:xfrm>
            <a:off x="2149504" y="400796"/>
            <a:ext cx="7466593" cy="939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B99B75E-E4B2-48B7-A134-AAA23664D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696"/>
            <a:ext cx="12192000" cy="1141304"/>
          </a:xfrm>
          <a:prstGeom prst="rect">
            <a:avLst/>
          </a:prstGeom>
        </p:spPr>
      </p:pic>
      <p:pic>
        <p:nvPicPr>
          <p:cNvPr id="1026" name="Picture 2" descr="Risultati immagini per space ship tw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4" y="1901743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11650DF-4E57-43BF-A076-51238D47EFC8}"/>
              </a:ext>
            </a:extLst>
          </p:cNvPr>
          <p:cNvSpPr/>
          <p:nvPr/>
        </p:nvSpPr>
        <p:spPr>
          <a:xfrm>
            <a:off x="205705" y="5026817"/>
            <a:ext cx="11947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Going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SAMMBA (H2020)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EU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technological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framework and building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chain to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management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6BE646-D089-4D56-9205-68B8539CBCC3}"/>
              </a:ext>
            </a:extLst>
          </p:cNvPr>
          <p:cNvSpPr txBox="1"/>
          <p:nvPr/>
        </p:nvSpPr>
        <p:spPr>
          <a:xfrm>
            <a:off x="224444" y="4044868"/>
            <a:ext cx="779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03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Grottaglie  SPACEPORT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963B7EF-B728-4C5C-90EE-CA533D24C3F3}"/>
              </a:ext>
            </a:extLst>
          </p:cNvPr>
          <p:cNvSpPr txBox="1">
            <a:spLocks/>
          </p:cNvSpPr>
          <p:nvPr/>
        </p:nvSpPr>
        <p:spPr>
          <a:xfrm>
            <a:off x="2149504" y="400796"/>
            <a:ext cx="7466593" cy="939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B99B75E-E4B2-48B7-A134-AAA23664D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696"/>
            <a:ext cx="12192000" cy="1141304"/>
          </a:xfrm>
          <a:prstGeom prst="rect">
            <a:avLst/>
          </a:prstGeom>
        </p:spPr>
      </p:pic>
      <p:pic>
        <p:nvPicPr>
          <p:cNvPr id="1026" name="Picture 2" descr="Risultati immagini per space ship tw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4" y="1901743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EBC7446-87B5-4239-821D-B329564CB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720" y="2157749"/>
            <a:ext cx="7096124" cy="168252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/>
              <a:t>The </a:t>
            </a:r>
            <a:r>
              <a:rPr lang="it-IT" altLang="it-IT" dirty="0" err="1"/>
              <a:t>Italian</a:t>
            </a:r>
            <a:r>
              <a:rPr lang="it-IT" altLang="it-IT" dirty="0"/>
              <a:t> Space Agency, in </a:t>
            </a:r>
            <a:r>
              <a:rPr lang="it-IT" altLang="it-IT" dirty="0" err="1"/>
              <a:t>order</a:t>
            </a:r>
            <a:r>
              <a:rPr lang="it-IT" altLang="it-IT" dirty="0"/>
              <a:t> to investigate the scenario of </a:t>
            </a:r>
            <a:r>
              <a:rPr lang="it-IT" altLang="it-IT" dirty="0" err="1"/>
              <a:t>possible</a:t>
            </a:r>
            <a:r>
              <a:rPr lang="it-IT" altLang="it-IT" dirty="0"/>
              <a:t> </a:t>
            </a:r>
            <a:r>
              <a:rPr lang="it-IT" altLang="it-IT" dirty="0" err="1"/>
              <a:t>economic</a:t>
            </a:r>
            <a:r>
              <a:rPr lang="it-IT" altLang="it-IT" dirty="0"/>
              <a:t> </a:t>
            </a:r>
            <a:r>
              <a:rPr lang="it-IT" altLang="it-IT" dirty="0" err="1"/>
              <a:t>operators</a:t>
            </a:r>
            <a:r>
              <a:rPr lang="it-IT" altLang="it-IT" dirty="0"/>
              <a:t> in </a:t>
            </a:r>
            <a:r>
              <a:rPr lang="it-IT" altLang="it-IT" dirty="0" err="1"/>
              <a:t>possession</a:t>
            </a:r>
            <a:r>
              <a:rPr lang="it-IT" altLang="it-IT" dirty="0"/>
              <a:t> of technical skills appropriate to the </a:t>
            </a:r>
            <a:r>
              <a:rPr lang="it-IT" altLang="it-IT" dirty="0" err="1"/>
              <a:t>specificity</a:t>
            </a:r>
            <a:r>
              <a:rPr lang="it-IT" altLang="it-IT" dirty="0"/>
              <a:t> of the activities </a:t>
            </a:r>
            <a:r>
              <a:rPr lang="it-IT" altLang="it-IT" dirty="0" err="1"/>
              <a:t>related</a:t>
            </a:r>
            <a:r>
              <a:rPr lang="it-IT" altLang="it-IT" dirty="0"/>
              <a:t> to the 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"</a:t>
            </a:r>
            <a:r>
              <a:rPr lang="it-IT" altLang="it-IT" dirty="0" err="1"/>
              <a:t>feasibility</a:t>
            </a:r>
            <a:r>
              <a:rPr lang="it-IT" altLang="it-IT" dirty="0"/>
              <a:t> study for a </a:t>
            </a:r>
            <a:r>
              <a:rPr lang="it-IT" altLang="it-IT" dirty="0" err="1"/>
              <a:t>suborbital</a:t>
            </a:r>
            <a:r>
              <a:rPr lang="it-IT" altLang="it-IT" dirty="0"/>
              <a:t> </a:t>
            </a:r>
            <a:r>
              <a:rPr lang="it-IT" altLang="it-IT" dirty="0" err="1"/>
              <a:t>flight</a:t>
            </a:r>
            <a:r>
              <a:rPr lang="it-IT" altLang="it-IT" dirty="0"/>
              <a:t> </a:t>
            </a:r>
            <a:r>
              <a:rPr lang="it-IT" altLang="it-IT" dirty="0" err="1"/>
              <a:t>initiative</a:t>
            </a:r>
            <a:r>
              <a:rPr lang="it-IT" altLang="it-IT" dirty="0"/>
              <a:t> in Italy </a:t>
            </a:r>
            <a:r>
              <a:rPr lang="it-IT" altLang="it-IT" dirty="0" err="1"/>
              <a:t>through</a:t>
            </a:r>
            <a:r>
              <a:rPr lang="it-IT" altLang="it-IT" dirty="0"/>
              <a:t> Virgin </a:t>
            </a:r>
            <a:r>
              <a:rPr lang="it-IT" altLang="it-IT" dirty="0" err="1"/>
              <a:t>Galactic's</a:t>
            </a:r>
            <a:r>
              <a:rPr lang="it-IT" altLang="it-IT" dirty="0"/>
              <a:t> CONOPS", </a:t>
            </a:r>
            <a:r>
              <a:rPr lang="it-IT" altLang="it-IT" dirty="0" err="1"/>
              <a:t>has</a:t>
            </a:r>
            <a:r>
              <a:rPr lang="it-IT" altLang="it-IT" dirty="0"/>
              <a:t> </a:t>
            </a:r>
            <a:r>
              <a:rPr lang="it-IT" altLang="it-IT" dirty="0" err="1"/>
              <a:t>launched</a:t>
            </a:r>
            <a:r>
              <a:rPr lang="it-IT" altLang="it-IT" dirty="0"/>
              <a:t> in </a:t>
            </a:r>
            <a:r>
              <a:rPr lang="it-IT" altLang="it-IT" dirty="0" err="1"/>
              <a:t>October</a:t>
            </a:r>
            <a:r>
              <a:rPr lang="it-IT" altLang="it-IT" dirty="0"/>
              <a:t> 2020 a survey </a:t>
            </a:r>
            <a:r>
              <a:rPr lang="it-IT" altLang="it-IT" dirty="0" err="1"/>
              <a:t>aimed</a:t>
            </a:r>
            <a:r>
              <a:rPr lang="it-IT" altLang="it-IT" dirty="0"/>
              <a:t> </a:t>
            </a:r>
            <a:r>
              <a:rPr lang="it-IT" altLang="it-IT" dirty="0" err="1"/>
              <a:t>at</a:t>
            </a:r>
            <a:r>
              <a:rPr lang="it-IT" altLang="it-IT" dirty="0"/>
              <a:t> </a:t>
            </a:r>
            <a:r>
              <a:rPr lang="it-IT" altLang="it-IT" dirty="0" err="1"/>
              <a:t>acquiring</a:t>
            </a:r>
            <a:r>
              <a:rPr lang="it-IT" altLang="it-IT" dirty="0"/>
              <a:t> the knowledge and </a:t>
            </a:r>
            <a:r>
              <a:rPr lang="it-IT" altLang="it-IT" dirty="0" err="1"/>
              <a:t>availability</a:t>
            </a:r>
            <a:r>
              <a:rPr lang="it-IT" altLang="it-IT" dirty="0"/>
              <a:t> of </a:t>
            </a:r>
            <a:r>
              <a:rPr lang="it-IT" altLang="it-IT" dirty="0" err="1"/>
              <a:t>subjects</a:t>
            </a:r>
            <a:r>
              <a:rPr lang="it-IT" altLang="it-IT" dirty="0"/>
              <a:t> making up the market for services and activities in </a:t>
            </a:r>
            <a:r>
              <a:rPr lang="it-IT" altLang="it-IT" dirty="0" err="1"/>
              <a:t>question</a:t>
            </a:r>
            <a:r>
              <a:rPr lang="it-IT" alt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983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Nereus</a:t>
            </a:r>
            <a:r>
              <a:rPr lang="it-IT" dirty="0"/>
              <a:t> Association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963B7EF-B728-4C5C-90EE-CA533D24C3F3}"/>
              </a:ext>
            </a:extLst>
          </p:cNvPr>
          <p:cNvSpPr txBox="1">
            <a:spLocks/>
          </p:cNvSpPr>
          <p:nvPr/>
        </p:nvSpPr>
        <p:spPr>
          <a:xfrm>
            <a:off x="2149504" y="400796"/>
            <a:ext cx="7466593" cy="939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B99B75E-E4B2-48B7-A134-AAA23664D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696"/>
            <a:ext cx="12192000" cy="114130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EBC7446-87B5-4239-821D-B329564CB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031" y="2618222"/>
            <a:ext cx="10367768" cy="18210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0" dirty="0">
                <a:solidFill>
                  <a:srgbClr val="0258A1"/>
                </a:solidFill>
                <a:effectLst/>
                <a:latin typeface="Arial" panose="020B0604020202020204" pitchFamily="34" charset="0"/>
              </a:rPr>
              <a:t>Political Dialogue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0" dirty="0">
                <a:solidFill>
                  <a:srgbClr val="0258A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258A1"/>
                </a:solidFill>
                <a:latin typeface="Arial" panose="020B0604020202020204" pitchFamily="34" charset="0"/>
              </a:rPr>
              <a:t>I</a:t>
            </a:r>
            <a:r>
              <a:rPr lang="en-US" sz="2000" b="0" i="0" dirty="0">
                <a:solidFill>
                  <a:srgbClr val="0258A1"/>
                </a:solidFill>
                <a:effectLst/>
                <a:latin typeface="Arial" panose="020B0604020202020204" pitchFamily="34" charset="0"/>
              </a:rPr>
              <a:t>nterregional Co-operation &amp; Partnership and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i="0" dirty="0">
              <a:solidFill>
                <a:srgbClr val="0258A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0" dirty="0">
                <a:solidFill>
                  <a:srgbClr val="0258A1"/>
                </a:solidFill>
                <a:effectLst/>
                <a:latin typeface="Arial" panose="020B0604020202020204" pitchFamily="34" charset="0"/>
              </a:rPr>
              <a:t>Technological Trends and Developments relevant for future Space Solutions and User Needs</a:t>
            </a:r>
            <a:r>
              <a:rPr lang="it-IT" altLang="it-IT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342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0B5D0F-A40F-4273-93F1-E3CA8420183C}"/>
              </a:ext>
            </a:extLst>
          </p:cNvPr>
          <p:cNvSpPr txBox="1"/>
          <p:nvPr/>
        </p:nvSpPr>
        <p:spPr>
          <a:xfrm>
            <a:off x="1851969" y="349143"/>
            <a:ext cx="9312677" cy="75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just">
              <a:lnSpc>
                <a:spcPct val="115000"/>
              </a:lnSpc>
              <a:spcAft>
                <a:spcPts val="1000"/>
              </a:spcAft>
              <a:defRPr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Our</a:t>
            </a:r>
            <a:r>
              <a:rPr lang="it-IT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network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9B3F805-68D8-4A35-B95B-84BC0FB0C8E4}"/>
              </a:ext>
            </a:extLst>
          </p:cNvPr>
          <p:cNvGrpSpPr/>
          <p:nvPr/>
        </p:nvGrpSpPr>
        <p:grpSpPr>
          <a:xfrm>
            <a:off x="789637" y="3291840"/>
            <a:ext cx="10612723" cy="2006353"/>
            <a:chOff x="1106113" y="2977032"/>
            <a:chExt cx="7308187" cy="140348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8F5E9422-9BF5-4E78-9763-6E8E2BE8E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427" y="3026099"/>
              <a:ext cx="1245808" cy="667637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A32462C-40E1-42C8-9C35-0F96703F7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497" y="3064476"/>
              <a:ext cx="970612" cy="629260"/>
            </a:xfrm>
            <a:prstGeom prst="rect">
              <a:avLst/>
            </a:prstGeom>
          </p:spPr>
        </p:pic>
        <p:pic>
          <p:nvPicPr>
            <p:cNvPr id="6" name="Picture 10" descr="Risultati immagini per asi">
              <a:extLst>
                <a:ext uri="{FF2B5EF4-FFF2-40B4-BE49-F238E27FC236}">
                  <a16:creationId xmlns:a16="http://schemas.microsoft.com/office/drawing/2014/main" id="{5EC6D5C5-ED88-4246-970D-0B3298981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330" y="3123094"/>
              <a:ext cx="656113" cy="507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Risultati immagini per esa">
              <a:extLst>
                <a:ext uri="{FF2B5EF4-FFF2-40B4-BE49-F238E27FC236}">
                  <a16:creationId xmlns:a16="http://schemas.microsoft.com/office/drawing/2014/main" id="{A6279B79-378F-42C0-9222-B56CE0E36D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6113" y="3834529"/>
              <a:ext cx="691458" cy="30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ENAC - Ente Nazionale per l'Aviazione Civile">
              <a:extLst>
                <a:ext uri="{FF2B5EF4-FFF2-40B4-BE49-F238E27FC236}">
                  <a16:creationId xmlns:a16="http://schemas.microsoft.com/office/drawing/2014/main" id="{C630C4FB-6F10-4256-9896-D2FED5ED6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925" y="3834529"/>
              <a:ext cx="896287" cy="491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Risultati immagini per telespazio">
              <a:extLst>
                <a:ext uri="{FF2B5EF4-FFF2-40B4-BE49-F238E27FC236}">
                  <a16:creationId xmlns:a16="http://schemas.microsoft.com/office/drawing/2014/main" id="{725565BA-7F19-419F-A1D6-E24F610D7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336" y="4069919"/>
              <a:ext cx="1032088" cy="194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70" descr="Logo-enav.png">
              <a:extLst>
                <a:ext uri="{FF2B5EF4-FFF2-40B4-BE49-F238E27FC236}">
                  <a16:creationId xmlns:a16="http://schemas.microsoft.com/office/drawing/2014/main" id="{1203F643-B5D3-414B-8164-B68CA6A4E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351" y="3919836"/>
              <a:ext cx="830325" cy="27079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2" descr="Aeroporti di Puglia">
              <a:extLst>
                <a:ext uri="{FF2B5EF4-FFF2-40B4-BE49-F238E27FC236}">
                  <a16:creationId xmlns:a16="http://schemas.microsoft.com/office/drawing/2014/main" id="{D4589827-1CED-408E-A668-61CD805AD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339" y="3963857"/>
              <a:ext cx="1047589" cy="300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6">
              <a:extLst>
                <a:ext uri="{FF2B5EF4-FFF2-40B4-BE49-F238E27FC236}">
                  <a16:creationId xmlns:a16="http://schemas.microsoft.com/office/drawing/2014/main" id="{082968E7-DF80-4891-A9D9-D432755B7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418" y="3900089"/>
              <a:ext cx="720743" cy="480428"/>
            </a:xfrm>
            <a:prstGeom prst="rect">
              <a:avLst/>
            </a:prstGeom>
          </p:spPr>
        </p:pic>
        <p:pic>
          <p:nvPicPr>
            <p:cNvPr id="13" name="Picture 5" descr="Aeronautica Militare (Italia) - Wikipedia">
              <a:extLst>
                <a:ext uri="{FF2B5EF4-FFF2-40B4-BE49-F238E27FC236}">
                  <a16:creationId xmlns:a16="http://schemas.microsoft.com/office/drawing/2014/main" id="{4B69FF8E-8F55-4AEA-801F-669DC62B6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517" y="2977032"/>
              <a:ext cx="691458" cy="744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A4737C8E-B580-4035-9BC6-9E30DC426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45130" y="3026099"/>
              <a:ext cx="1043879" cy="845718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F8D3466C-A4BD-4A82-8F27-FDF095EA0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42" y="3194680"/>
              <a:ext cx="1123858" cy="468640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BFD0007-8A97-4DF0-847D-778896BE6470}"/>
              </a:ext>
            </a:extLst>
          </p:cNvPr>
          <p:cNvSpPr txBox="1"/>
          <p:nvPr/>
        </p:nvSpPr>
        <p:spPr>
          <a:xfrm>
            <a:off x="1694759" y="2034410"/>
            <a:ext cx="8802481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 proseguite le collaborazioni con Enti, Istituzioni e Aziende e con cluster nazionali e reti internazionali e ne sono state attivate nuove a livello, regionale, nazionale e internazionale.</a:t>
            </a:r>
          </a:p>
        </p:txBody>
      </p:sp>
    </p:spTree>
    <p:extLst>
      <p:ext uri="{BB962C8B-B14F-4D97-AF65-F5344CB8AC3E}">
        <p14:creationId xmlns:p14="http://schemas.microsoft.com/office/powerpoint/2010/main" val="248196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B0017CD-A25C-4470-AB34-97BDEA67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>
                <a:solidFill>
                  <a:schemeClr val="accent1"/>
                </a:solidFill>
                <a:latin typeface="+mn-lt"/>
              </a:rPr>
              <a:t>Aerospace</a:t>
            </a:r>
            <a:r>
              <a:rPr lang="it-IT" sz="3200" dirty="0">
                <a:solidFill>
                  <a:schemeClr val="accent1"/>
                </a:solidFill>
                <a:latin typeface="+mn-lt"/>
              </a:rPr>
              <a:t> and DTA in Puglia</a:t>
            </a:r>
          </a:p>
        </p:txBody>
      </p:sp>
      <p:sp>
        <p:nvSpPr>
          <p:cNvPr id="11" name="Segnaposto piè di pagina 7">
            <a:extLst>
              <a:ext uri="{FF2B5EF4-FFF2-40B4-BE49-F238E27FC236}">
                <a16:creationId xmlns:a16="http://schemas.microsoft.com/office/drawing/2014/main" id="{868AC008-7953-4B03-9B9F-F1B69D0B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Aerospace </a:t>
            </a:r>
            <a:r>
              <a:rPr lang="it-IT" dirty="0" err="1"/>
              <a:t>Technological</a:t>
            </a:r>
            <a:r>
              <a:rPr lang="it-IT" dirty="0"/>
              <a:t> Cluster www.dtascarl.it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8285A8-6D1B-45B6-83C8-EA0821F50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0" y="1433897"/>
            <a:ext cx="2096887" cy="2380761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0B1F37C-7DCA-4477-ABA4-CF2D79B7038C}"/>
              </a:ext>
            </a:extLst>
          </p:cNvPr>
          <p:cNvCxnSpPr/>
          <p:nvPr/>
        </p:nvCxnSpPr>
        <p:spPr>
          <a:xfrm>
            <a:off x="11238829" y="1428200"/>
            <a:ext cx="0" cy="4482064"/>
          </a:xfrm>
          <a:prstGeom prst="line">
            <a:avLst/>
          </a:prstGeom>
          <a:ln w="28575">
            <a:solidFill>
              <a:srgbClr val="398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1067410-05E4-4788-A3C8-8568F6EE8A8B}"/>
              </a:ext>
            </a:extLst>
          </p:cNvPr>
          <p:cNvSpPr txBox="1"/>
          <p:nvPr/>
        </p:nvSpPr>
        <p:spPr>
          <a:xfrm>
            <a:off x="6885812" y="1555460"/>
            <a:ext cx="4131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Apulian</a:t>
            </a:r>
            <a:r>
              <a:rPr lang="it-IT" b="1" dirty="0"/>
              <a:t> </a:t>
            </a:r>
            <a:r>
              <a:rPr lang="it-IT" b="1" dirty="0" err="1"/>
              <a:t>aerospace</a:t>
            </a:r>
            <a:r>
              <a:rPr lang="it-IT" b="1" dirty="0"/>
              <a:t> system</a:t>
            </a:r>
          </a:p>
          <a:p>
            <a:endParaRPr lang="it-IT" b="1" dirty="0"/>
          </a:p>
          <a:p>
            <a:pPr marL="342900" indent="-342900" defTabSz="457200">
              <a:buFont typeface="Wingdings" panose="05000000000000000000" pitchFamily="2" charset="2"/>
              <a:buChar char="v"/>
            </a:pPr>
            <a:r>
              <a:rPr lang="it-IT" dirty="0"/>
              <a:t>90+ public and private </a:t>
            </a:r>
            <a:r>
              <a:rPr lang="it-IT" dirty="0" err="1"/>
              <a:t>organizations</a:t>
            </a:r>
            <a:endParaRPr lang="en-US" dirty="0"/>
          </a:p>
          <a:p>
            <a:pPr marL="342900" indent="-342900" defTabSz="457200">
              <a:buFont typeface="Wingdings" panose="05000000000000000000" pitchFamily="2" charset="2"/>
              <a:buChar char="v"/>
            </a:pPr>
            <a:r>
              <a:rPr lang="it-IT" dirty="0"/>
              <a:t>1.5+BL€ turnover</a:t>
            </a:r>
          </a:p>
          <a:p>
            <a:pPr marL="342900" indent="-342900" defTabSz="457200">
              <a:buFont typeface="Wingdings" panose="05000000000000000000" pitchFamily="2" charset="2"/>
              <a:buChar char="v"/>
            </a:pPr>
            <a:r>
              <a:rPr lang="it-IT" dirty="0"/>
              <a:t>7000+ </a:t>
            </a:r>
            <a:r>
              <a:rPr lang="it-IT" dirty="0" err="1"/>
              <a:t>employees</a:t>
            </a:r>
            <a:endParaRPr lang="it-IT" dirty="0"/>
          </a:p>
          <a:p>
            <a:pPr marL="342900" indent="-342900" defTabSz="457200">
              <a:buFont typeface="Wingdings" panose="05000000000000000000" pitchFamily="2" charset="2"/>
              <a:buChar char="v"/>
            </a:pPr>
            <a:r>
              <a:rPr lang="it-IT" dirty="0"/>
              <a:t>300+ </a:t>
            </a:r>
            <a:r>
              <a:rPr lang="it-IT" dirty="0" err="1"/>
              <a:t>researchs</a:t>
            </a:r>
            <a:endParaRPr lang="it-IT" dirty="0"/>
          </a:p>
          <a:p>
            <a:pPr marL="342900" indent="-342900" defTabSz="457200">
              <a:buFont typeface="Wingdings" panose="05000000000000000000" pitchFamily="2" charset="2"/>
              <a:buChar char="v"/>
            </a:pPr>
            <a:r>
              <a:rPr lang="it-IT" dirty="0"/>
              <a:t>450M+€: Export</a:t>
            </a:r>
            <a:endParaRPr lang="en-GB" dirty="0"/>
          </a:p>
          <a:p>
            <a:endParaRPr lang="it-IT" dirty="0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13A47D4-4F53-493B-8251-7D65865B2398}"/>
              </a:ext>
            </a:extLst>
          </p:cNvPr>
          <p:cNvCxnSpPr>
            <a:cxnSpLocks/>
          </p:cNvCxnSpPr>
          <p:nvPr/>
        </p:nvCxnSpPr>
        <p:spPr>
          <a:xfrm>
            <a:off x="538127" y="1428200"/>
            <a:ext cx="8215348" cy="0"/>
          </a:xfrm>
          <a:prstGeom prst="line">
            <a:avLst/>
          </a:prstGeom>
          <a:ln w="28575">
            <a:solidFill>
              <a:srgbClr val="398D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53AAA1D1-9699-4450-99BB-3D1ADE6D6FD8}"/>
              </a:ext>
            </a:extLst>
          </p:cNvPr>
          <p:cNvCxnSpPr>
            <a:cxnSpLocks/>
          </p:cNvCxnSpPr>
          <p:nvPr/>
        </p:nvCxnSpPr>
        <p:spPr>
          <a:xfrm flipV="1">
            <a:off x="2614159" y="2732570"/>
            <a:ext cx="0" cy="139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EA51A66-76B1-4A1C-887E-006C7D50FA2D}"/>
              </a:ext>
            </a:extLst>
          </p:cNvPr>
          <p:cNvCxnSpPr>
            <a:cxnSpLocks/>
          </p:cNvCxnSpPr>
          <p:nvPr/>
        </p:nvCxnSpPr>
        <p:spPr>
          <a:xfrm>
            <a:off x="2640037" y="2965515"/>
            <a:ext cx="0" cy="492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962991A-4DDA-4D79-8C7E-FE9EE46D53AF}"/>
              </a:ext>
            </a:extLst>
          </p:cNvPr>
          <p:cNvCxnSpPr>
            <a:cxnSpLocks/>
          </p:cNvCxnSpPr>
          <p:nvPr/>
        </p:nvCxnSpPr>
        <p:spPr>
          <a:xfrm flipV="1">
            <a:off x="2395067" y="1863421"/>
            <a:ext cx="0" cy="935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183A35B9-9D3C-4217-9F66-0F047507AE97}"/>
              </a:ext>
            </a:extLst>
          </p:cNvPr>
          <p:cNvSpPr/>
          <p:nvPr/>
        </p:nvSpPr>
        <p:spPr>
          <a:xfrm>
            <a:off x="2486128" y="1932560"/>
            <a:ext cx="314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Headquarter,</a:t>
            </a:r>
          </a:p>
          <a:p>
            <a:r>
              <a:rPr lang="it-IT" b="1" dirty="0"/>
              <a:t>Brindisi, Cittadella della ricerca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BF77D5E-79CE-4485-8F96-B6055D20FD6A}"/>
              </a:ext>
            </a:extLst>
          </p:cNvPr>
          <p:cNvSpPr/>
          <p:nvPr/>
        </p:nvSpPr>
        <p:spPr>
          <a:xfrm>
            <a:off x="2286346" y="3747121"/>
            <a:ext cx="3145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Grottaglie (TA), c/o </a:t>
            </a:r>
            <a:r>
              <a:rPr lang="it-IT" dirty="0" err="1"/>
              <a:t>airport</a:t>
            </a:r>
            <a:endParaRPr lang="it-IT" sz="2800" b="1" dirty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7CC58CF-6C91-475C-85DF-844B8AFC6AD1}"/>
              </a:ext>
            </a:extLst>
          </p:cNvPr>
          <p:cNvSpPr/>
          <p:nvPr/>
        </p:nvSpPr>
        <p:spPr>
          <a:xfrm>
            <a:off x="2166291" y="1515067"/>
            <a:ext cx="2836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Bari c/o Politecnico di Bari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422D4A3-9775-4DC1-8102-9BEB299EF59B}"/>
              </a:ext>
            </a:extLst>
          </p:cNvPr>
          <p:cNvSpPr txBox="1"/>
          <p:nvPr/>
        </p:nvSpPr>
        <p:spPr>
          <a:xfrm>
            <a:off x="1012488" y="4662085"/>
            <a:ext cx="561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Dati del Distretto Tecnologico Aerospaziale (2020)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3+M€ Revenues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30+ </a:t>
            </a:r>
            <a:r>
              <a:rPr lang="it-IT" dirty="0" err="1"/>
              <a:t>employees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1 head quarter, 3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units</a:t>
            </a:r>
            <a:endParaRPr lang="it-IT" dirty="0"/>
          </a:p>
        </p:txBody>
      </p:sp>
      <p:graphicFrame>
        <p:nvGraphicFramePr>
          <p:cNvPr id="2" name="Tabella 6">
            <a:extLst>
              <a:ext uri="{FF2B5EF4-FFF2-40B4-BE49-F238E27FC236}">
                <a16:creationId xmlns:a16="http://schemas.microsoft.com/office/drawing/2014/main" id="{29E94376-E98D-455B-81E5-BD3E6DFC5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40123"/>
              </p:ext>
            </p:extLst>
          </p:nvPr>
        </p:nvGraphicFramePr>
        <p:xfrm>
          <a:off x="6965487" y="4664655"/>
          <a:ext cx="373941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572">
                  <a:extLst>
                    <a:ext uri="{9D8B030D-6E8A-4147-A177-3AD203B41FA5}">
                      <a16:colId xmlns:a16="http://schemas.microsoft.com/office/drawing/2014/main" val="3021795263"/>
                    </a:ext>
                  </a:extLst>
                </a:gridCol>
                <a:gridCol w="570844">
                  <a:extLst>
                    <a:ext uri="{9D8B030D-6E8A-4147-A177-3AD203B41FA5}">
                      <a16:colId xmlns:a16="http://schemas.microsoft.com/office/drawing/2014/main" val="451546542"/>
                    </a:ext>
                  </a:extLst>
                </a:gridCol>
              </a:tblGrid>
              <a:tr h="244364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27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Members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655930"/>
                  </a:ext>
                </a:extLst>
              </a:tr>
              <a:tr h="244364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Public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research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organization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570439"/>
                  </a:ext>
                </a:extLst>
              </a:tr>
              <a:tr h="244364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Private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research</a:t>
                      </a:r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organization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303700"/>
                  </a:ext>
                </a:extLst>
              </a:tr>
              <a:tr h="244364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Sme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628646"/>
                  </a:ext>
                </a:extLst>
              </a:tr>
              <a:tr h="244364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Large </a:t>
                      </a:r>
                      <a:r>
                        <a:rPr lang="it-IT" dirty="0" err="1">
                          <a:solidFill>
                            <a:sysClr val="windowText" lastClr="000000"/>
                          </a:solidFill>
                        </a:rPr>
                        <a:t>enterprise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942554"/>
                  </a:ext>
                </a:extLst>
              </a:tr>
              <a:tr h="244364">
                <a:tc>
                  <a:txBody>
                    <a:bodyPr/>
                    <a:lstStyle/>
                    <a:p>
                      <a:r>
                        <a:rPr lang="it-IT" b="1" i="1" dirty="0">
                          <a:solidFill>
                            <a:sysClr val="windowText" lastClr="000000"/>
                          </a:solidFill>
                        </a:rPr>
                        <a:t>Totale</a:t>
                      </a:r>
                      <a:endParaRPr lang="en-US" b="1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>
                          <a:solidFill>
                            <a:sysClr val="windowText" lastClr="000000"/>
                          </a:solidFill>
                        </a:rPr>
                        <a:t>26</a:t>
                      </a:r>
                      <a:endParaRPr lang="en-US" b="1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189510"/>
                  </a:ext>
                </a:extLst>
              </a:tr>
            </a:tbl>
          </a:graphicData>
        </a:graphic>
      </p:graphicFrame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F344CF2-7883-4C5D-956C-2E3301CDEFA9}"/>
              </a:ext>
            </a:extLst>
          </p:cNvPr>
          <p:cNvCxnSpPr>
            <a:cxnSpLocks/>
          </p:cNvCxnSpPr>
          <p:nvPr/>
        </p:nvCxnSpPr>
        <p:spPr>
          <a:xfrm>
            <a:off x="2512743" y="2941452"/>
            <a:ext cx="0" cy="873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EB4D6D53-8B6C-4E2F-8BD5-D68C46C1F513}"/>
              </a:ext>
            </a:extLst>
          </p:cNvPr>
          <p:cNvSpPr/>
          <p:nvPr/>
        </p:nvSpPr>
        <p:spPr>
          <a:xfrm>
            <a:off x="2512743" y="3346042"/>
            <a:ext cx="2641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Brindisi c/o </a:t>
            </a:r>
            <a:r>
              <a:rPr lang="it-IT" dirty="0" err="1"/>
              <a:t>AvioAero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884507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97E581-D2EE-4B53-B200-A4EEBE35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 more information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009E88-35EA-4802-A554-8C7744E7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Giuseppe.acierno@dtascarl.it</a:t>
            </a:r>
          </a:p>
          <a:p>
            <a:r>
              <a:rPr lang="it-IT" dirty="0">
                <a:hlinkClick r:id="rId2"/>
              </a:rPr>
              <a:t>Antonio.zilli@dtascarl.it</a:t>
            </a:r>
            <a:endParaRPr lang="it-IT" dirty="0"/>
          </a:p>
          <a:p>
            <a:r>
              <a:rPr lang="it-IT" dirty="0">
                <a:hlinkClick r:id="rId3"/>
              </a:rPr>
              <a:t>Silvano.capuzzo@dtascarl.it</a:t>
            </a:r>
            <a:endParaRPr lang="it-IT" dirty="0"/>
          </a:p>
          <a:p>
            <a:r>
              <a:rPr lang="en-US" dirty="0">
                <a:hlinkClick r:id="rId4"/>
              </a:rPr>
              <a:t>Manuela.matarrese@dtascarl.it</a:t>
            </a:r>
            <a:endParaRPr lang="en-US" dirty="0"/>
          </a:p>
          <a:p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DF4FA-2CF1-4490-B66D-9D8914FD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1E92-F65B-4A18-930A-ED83981031F2}" type="datetime1">
              <a:rPr lang="it-IT" smtClean="0"/>
              <a:t>24/06/2021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9A4673-687C-4AC3-BF7F-8586652B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CONFIDENTIAL Distretto Tecnologico Aerospaziale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FBE37C-E530-4E26-B6DC-2B75F8DF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AE6-8066-46C5-84F0-C321B319DFD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98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989F4DDA-8D75-4577-A3F0-4300A6451F46}"/>
              </a:ext>
            </a:extLst>
          </p:cNvPr>
          <p:cNvSpPr/>
          <p:nvPr/>
        </p:nvSpPr>
        <p:spPr>
          <a:xfrm>
            <a:off x="480815" y="1646431"/>
            <a:ext cx="39153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DTA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s.c.a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r.l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is a non-profit making consortium company joined by the main enterprises in the aerospace field, 3 universities of Puglia, 2 public and 2 private research centers of Puglia, 20 private companies.</a:t>
            </a:r>
            <a:endParaRPr lang="it-IT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algn="just"/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Mission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0" dirty="0">
                <a:solidFill>
                  <a:schemeClr val="accent1">
                    <a:lumMod val="75000"/>
                  </a:schemeClr>
                </a:solidFill>
              </a:rPr>
              <a:t>is to increase the competitiveness of its members and of the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b="0" dirty="0" err="1">
                <a:solidFill>
                  <a:schemeClr val="accent1">
                    <a:lumMod val="75000"/>
                  </a:schemeClr>
                </a:solidFill>
              </a:rPr>
              <a:t>pulian</a:t>
            </a:r>
            <a:r>
              <a:rPr lang="en-GB" b="0" dirty="0">
                <a:solidFill>
                  <a:schemeClr val="accent1">
                    <a:lumMod val="75000"/>
                  </a:schemeClr>
                </a:solidFill>
              </a:rPr>
              <a:t>/Italian/</a:t>
            </a:r>
            <a:r>
              <a:rPr lang="en-GB" b="0" dirty="0" err="1">
                <a:solidFill>
                  <a:schemeClr val="accent1">
                    <a:lumMod val="75000"/>
                  </a:schemeClr>
                </a:solidFill>
              </a:rPr>
              <a:t>european</a:t>
            </a:r>
            <a:r>
              <a:rPr lang="en-GB" b="0" dirty="0">
                <a:solidFill>
                  <a:schemeClr val="accent1">
                    <a:lumMod val="75000"/>
                  </a:schemeClr>
                </a:solidFill>
              </a:rPr>
              <a:t> aerospace value network  by improving innovation capacity, developing new competences, developing research infrastructures, pushing internationalization of the regional system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B0017CD-A25C-4470-AB34-97BDEA67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chemeClr val="accent1"/>
                </a:solidFill>
                <a:latin typeface="+mn-lt"/>
              </a:rPr>
              <a:t>Distretto Tecnologico Aerospaziale</a:t>
            </a:r>
          </a:p>
        </p:txBody>
      </p:sp>
      <p:sp>
        <p:nvSpPr>
          <p:cNvPr id="12" name="Segnaposto piè di pagina 7">
            <a:extLst>
              <a:ext uri="{FF2B5EF4-FFF2-40B4-BE49-F238E27FC236}">
                <a16:creationId xmlns:a16="http://schemas.microsoft.com/office/drawing/2014/main" id="{8A4568DB-76D7-42BA-85ED-C8565158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 Aerospace </a:t>
            </a:r>
            <a:r>
              <a:rPr lang="it-IT" dirty="0" err="1"/>
              <a:t>Technological</a:t>
            </a:r>
            <a:r>
              <a:rPr lang="it-IT" dirty="0"/>
              <a:t> Cluster www.dtascarl.it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6BB1AE-DA24-4890-860F-F6979C739D3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54818" y="4754900"/>
            <a:ext cx="3024000" cy="181035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0975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7188" indent="-174625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82563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0" algn="l" defTabSz="914400" rtl="0" eaLnBrk="1" latinLnBrk="0" hangingPunct="1"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On innovation policy and international relationships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Continuous monitor of innovation capacity of Puglia aerospace system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Contribution in innovation strategy setting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Support Region Puglia in NEREUS membership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3D34DE5-48F5-4D96-A073-5A818EE5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818" y="4106531"/>
            <a:ext cx="3024000" cy="648000"/>
          </a:xfrm>
          <a:prstGeom prst="rect">
            <a:avLst/>
          </a:prstGeom>
          <a:solidFill>
            <a:srgbClr val="00B0F0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US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Consulting with public administrations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D9687F4-6515-4735-8504-C20918A69F3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54818" y="1405834"/>
            <a:ext cx="3024000" cy="648000"/>
          </a:xfrm>
          <a:prstGeom prst="rect">
            <a:avLst/>
          </a:prstGeom>
          <a:solidFill>
            <a:srgbClr val="00B0F0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algn="ctr" defTabSz="762000" eaLnBrk="0" hangingPunct="0">
              <a:spcBef>
                <a:spcPct val="0"/>
              </a:spcBef>
            </a:pPr>
            <a:r>
              <a:rPr lang="en-US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Research and innovation </a:t>
            </a:r>
          </a:p>
          <a:p>
            <a:pPr algn="ctr" defTabSz="762000" eaLnBrk="0" hangingPunct="0">
              <a:spcBef>
                <a:spcPct val="0"/>
              </a:spcBef>
            </a:pPr>
            <a:r>
              <a:rPr lang="en-US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projects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8FB6BEC-6652-4C3F-8875-9F03FB2493B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77186" y="1405834"/>
            <a:ext cx="3024000" cy="648000"/>
          </a:xfrm>
          <a:prstGeom prst="rect">
            <a:avLst/>
          </a:prstGeom>
          <a:solidFill>
            <a:srgbClr val="00B0F0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algn="ctr" defTabSz="762000" eaLnBrk="0" hangingPunct="0">
              <a:spcBef>
                <a:spcPct val="0"/>
              </a:spcBef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Bridging the gap </a:t>
            </a:r>
          </a:p>
          <a:p>
            <a:pPr algn="ctr" defTabSz="762000" eaLnBrk="0" hangingPunct="0">
              <a:spcBef>
                <a:spcPct val="0"/>
              </a:spcBef>
              <a:defRPr/>
            </a:pPr>
            <a:r>
              <a:rPr lang="en-US" sz="1400" b="1" ker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between industry, </a:t>
            </a:r>
            <a:endParaRPr lang="en-US" sz="14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762000" eaLnBrk="0" hangingPunct="0">
              <a:spcBef>
                <a:spcPct val="0"/>
              </a:spcBef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research and education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F0CC14-6FA9-43D0-8930-7E91A31FDCF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54818" y="2054266"/>
            <a:ext cx="3024000" cy="167640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0975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7188" indent="-174625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82563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0" algn="l" defTabSz="914400" rtl="0" eaLnBrk="1" latinLnBrk="0" hangingPunct="1"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L</a:t>
            </a:r>
            <a:r>
              <a:rPr lang="en-US" sz="1200" b="0" dirty="0"/>
              <a:t>aunching research and </a:t>
            </a:r>
            <a:r>
              <a:rPr lang="en-GB" sz="1200" b="0" dirty="0"/>
              <a:t>innovation projects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Looking for funding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200" b="0" dirty="0"/>
              <a:t>Building partnerships</a:t>
            </a:r>
            <a:endParaRPr lang="en-US" sz="1200" b="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b="0" dirty="0"/>
              <a:t>Leading and managing </a:t>
            </a:r>
            <a:r>
              <a:rPr lang="it-IT" sz="1200" b="0" dirty="0"/>
              <a:t>the </a:t>
            </a:r>
            <a:r>
              <a:rPr lang="en-GB" sz="1200" b="0" dirty="0"/>
              <a:t>projects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E5C39A-BDCA-4A14-83B1-10C71C900F3F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889264" y="2054266"/>
            <a:ext cx="3024000" cy="1676400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0975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7188" indent="-174625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82563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0" algn="l" defTabSz="914400" rtl="0" eaLnBrk="1" latinLnBrk="0" hangingPunct="1"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Assessing long term knowledge needs of industry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Supporting university in tailor education offer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Course contents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Graduation thesis support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PhD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85075A-FC8D-4092-BFD5-5F82605D6A0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77186" y="4153423"/>
            <a:ext cx="3024000" cy="648000"/>
          </a:xfrm>
          <a:prstGeom prst="rect">
            <a:avLst/>
          </a:prstGeom>
          <a:solidFill>
            <a:srgbClr val="00B0F0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algn="ctr" defTabSz="762000" eaLnBrk="0" hangingPunct="0">
              <a:spcBef>
                <a:spcPct val="0"/>
              </a:spcBef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Engineering services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C728FD-5736-4D99-8D1D-98AD70190FC6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889264" y="4801792"/>
            <a:ext cx="3024000" cy="1777295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2563" indent="-180975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7188" indent="-174625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82563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0" algn="l" defTabSz="914400" rtl="0" eaLnBrk="1" latinLnBrk="0" hangingPunct="1">
              <a:spcBef>
                <a:spcPts val="5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Support innovative propulsion system and energy management system </a:t>
            </a:r>
            <a:r>
              <a:rPr lang="en-US" dirty="0" err="1"/>
              <a:t>deveopment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1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EA0ED9-AD7E-4125-94D0-63CA55A6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 course 2011 -2020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A8A6559B-E6B9-437F-B611-70DE8242D5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150386"/>
              </p:ext>
            </p:extLst>
          </p:nvPr>
        </p:nvGraphicFramePr>
        <p:xfrm>
          <a:off x="1398342" y="1378557"/>
          <a:ext cx="5379720" cy="46190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765265">
                  <a:extLst>
                    <a:ext uri="{9D8B030D-6E8A-4147-A177-3AD203B41FA5}">
                      <a16:colId xmlns:a16="http://schemas.microsoft.com/office/drawing/2014/main" val="1267988343"/>
                    </a:ext>
                  </a:extLst>
                </a:gridCol>
                <a:gridCol w="4614455">
                  <a:extLst>
                    <a:ext uri="{9D8B030D-6E8A-4147-A177-3AD203B41FA5}">
                      <a16:colId xmlns:a16="http://schemas.microsoft.com/office/drawing/2014/main" val="30173076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44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R&amp;D project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107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210+M€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R&amp;D project </a:t>
                      </a:r>
                      <a:r>
                        <a:rPr lang="it-IT" sz="1400" dirty="0" err="1">
                          <a:effectLst/>
                        </a:rPr>
                        <a:t>total</a:t>
                      </a:r>
                      <a:r>
                        <a:rPr lang="it-IT" sz="1400" dirty="0">
                          <a:effectLst/>
                        </a:rPr>
                        <a:t> budget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8026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500+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 err="1">
                          <a:effectLst/>
                        </a:rPr>
                        <a:t>Researchers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involved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0332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72+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Private companies </a:t>
                      </a:r>
                      <a:r>
                        <a:rPr lang="it-IT" sz="1400" dirty="0" err="1">
                          <a:effectLst/>
                        </a:rPr>
                        <a:t>involved</a:t>
                      </a:r>
                      <a:r>
                        <a:rPr lang="it-IT" sz="1400" dirty="0">
                          <a:effectLst/>
                        </a:rPr>
                        <a:t> in R&amp;D projects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4346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17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High </a:t>
                      </a:r>
                      <a:r>
                        <a:rPr lang="it-IT" sz="1400" dirty="0" err="1">
                          <a:effectLst/>
                        </a:rPr>
                        <a:t>education</a:t>
                      </a:r>
                      <a:r>
                        <a:rPr lang="it-IT" sz="1400" dirty="0">
                          <a:effectLst/>
                        </a:rPr>
                        <a:t> projects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6256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166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 err="1">
                          <a:effectLst/>
                        </a:rPr>
                        <a:t>Educated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persons</a:t>
                      </a:r>
                      <a:r>
                        <a:rPr lang="it-IT" sz="1400" dirty="0">
                          <a:effectLst/>
                        </a:rPr>
                        <a:t> (post diploma or post </a:t>
                      </a:r>
                      <a:r>
                        <a:rPr lang="it-IT" sz="1400" dirty="0" err="1">
                          <a:effectLst/>
                        </a:rPr>
                        <a:t>graduation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7006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52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Courses for companies’ </a:t>
                      </a:r>
                      <a:r>
                        <a:rPr lang="it-IT" sz="1400" dirty="0" err="1">
                          <a:effectLst/>
                        </a:rPr>
                        <a:t>employees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159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16.500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Hours of life long training </a:t>
                      </a:r>
                      <a:r>
                        <a:rPr lang="it-IT" sz="1400" dirty="0" err="1">
                          <a:effectLst/>
                        </a:rPr>
                        <a:t>programmes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7623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436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 err="1">
                          <a:effectLst/>
                        </a:rPr>
                        <a:t>Employees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involved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into</a:t>
                      </a:r>
                      <a:r>
                        <a:rPr lang="it-IT" sz="1400" dirty="0">
                          <a:effectLst/>
                        </a:rPr>
                        <a:t> life long training </a:t>
                      </a:r>
                      <a:r>
                        <a:rPr lang="it-IT" sz="1400" dirty="0" err="1">
                          <a:effectLst/>
                        </a:rPr>
                        <a:t>programmes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4806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264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Stages (high </a:t>
                      </a:r>
                      <a:r>
                        <a:rPr lang="it-IT" sz="1400" dirty="0" err="1">
                          <a:effectLst/>
                        </a:rPr>
                        <a:t>percentual</a:t>
                      </a:r>
                      <a:r>
                        <a:rPr lang="it-IT" sz="1400" dirty="0">
                          <a:effectLst/>
                        </a:rPr>
                        <a:t> of </a:t>
                      </a:r>
                      <a:r>
                        <a:rPr lang="it-IT" sz="1400" dirty="0" err="1">
                          <a:effectLst/>
                        </a:rPr>
                        <a:t>employeement</a:t>
                      </a:r>
                      <a:r>
                        <a:rPr lang="it-IT" sz="1400" dirty="0"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3632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10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Industrial </a:t>
                      </a:r>
                      <a:r>
                        <a:rPr lang="it-IT" sz="1400" dirty="0" err="1">
                          <a:effectLst/>
                        </a:rPr>
                        <a:t>development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feasibility</a:t>
                      </a:r>
                      <a:r>
                        <a:rPr lang="it-IT" sz="1400" dirty="0">
                          <a:effectLst/>
                        </a:rPr>
                        <a:t> studies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8453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3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 err="1">
                          <a:effectLst/>
                        </a:rPr>
                        <a:t>Phds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584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52+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International mission and projects for </a:t>
                      </a:r>
                      <a:r>
                        <a:rPr lang="it-IT" sz="1400" dirty="0" err="1">
                          <a:effectLst/>
                        </a:rPr>
                        <a:t>cooperation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4165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4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Industrial </a:t>
                      </a:r>
                      <a:r>
                        <a:rPr lang="it-IT" sz="1400" dirty="0" err="1">
                          <a:effectLst/>
                        </a:rPr>
                        <a:t>development</a:t>
                      </a:r>
                      <a:r>
                        <a:rPr lang="it-IT" sz="1400" dirty="0">
                          <a:effectLst/>
                        </a:rPr>
                        <a:t> projects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9224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344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New </a:t>
                      </a:r>
                      <a:r>
                        <a:rPr lang="it-IT" sz="1400" dirty="0" err="1">
                          <a:effectLst/>
                        </a:rPr>
                        <a:t>employees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related</a:t>
                      </a:r>
                      <a:r>
                        <a:rPr lang="it-IT" sz="1400" dirty="0">
                          <a:effectLst/>
                        </a:rPr>
                        <a:t> with DTA projects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3382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340+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Schools </a:t>
                      </a:r>
                      <a:r>
                        <a:rPr lang="it-IT" sz="1400" dirty="0" err="1">
                          <a:effectLst/>
                        </a:rPr>
                        <a:t>involved</a:t>
                      </a:r>
                      <a:r>
                        <a:rPr lang="it-IT" sz="1400" dirty="0">
                          <a:effectLst/>
                        </a:rPr>
                        <a:t> in </a:t>
                      </a:r>
                      <a:r>
                        <a:rPr lang="it-IT" sz="1400" dirty="0" err="1">
                          <a:effectLst/>
                        </a:rPr>
                        <a:t>orientation</a:t>
                      </a:r>
                      <a:r>
                        <a:rPr lang="it-IT" sz="1400" dirty="0">
                          <a:effectLst/>
                        </a:rPr>
                        <a:t> projects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038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28000+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Students </a:t>
                      </a:r>
                      <a:r>
                        <a:rPr lang="it-IT" sz="1400" dirty="0" err="1">
                          <a:effectLst/>
                        </a:rPr>
                        <a:t>involved</a:t>
                      </a:r>
                      <a:r>
                        <a:rPr lang="it-IT" sz="1400" dirty="0">
                          <a:effectLst/>
                        </a:rPr>
                        <a:t> in </a:t>
                      </a:r>
                      <a:r>
                        <a:rPr lang="it-IT" sz="1400" dirty="0" err="1">
                          <a:effectLst/>
                        </a:rPr>
                        <a:t>orientation</a:t>
                      </a:r>
                      <a:r>
                        <a:rPr lang="it-IT" sz="1400" dirty="0">
                          <a:effectLst/>
                        </a:rPr>
                        <a:t> projects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422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150+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 err="1">
                          <a:effectLst/>
                        </a:rPr>
                        <a:t>Publication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related</a:t>
                      </a:r>
                      <a:r>
                        <a:rPr lang="it-IT" sz="1400" dirty="0">
                          <a:effectLst/>
                        </a:rPr>
                        <a:t> with DTA projects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4847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effectLst/>
                        </a:rPr>
                        <a:t>75+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 err="1">
                          <a:effectLst/>
                        </a:rPr>
                        <a:t>Research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assistant</a:t>
                      </a:r>
                      <a:r>
                        <a:rPr lang="it-IT" sz="1400" dirty="0">
                          <a:effectLst/>
                        </a:rPr>
                        <a:t> and PhD </a:t>
                      </a:r>
                      <a:r>
                        <a:rPr lang="it-IT" sz="1400" dirty="0" err="1">
                          <a:effectLst/>
                        </a:rPr>
                        <a:t>started</a:t>
                      </a:r>
                      <a:r>
                        <a:rPr lang="it-IT" sz="1400" dirty="0">
                          <a:effectLst/>
                        </a:rPr>
                        <a:t> with DTA projects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366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</a:rPr>
                        <a:t>National and international </a:t>
                      </a:r>
                      <a:r>
                        <a:rPr lang="it-IT" sz="1400" dirty="0" err="1">
                          <a:effectLst/>
                        </a:rPr>
                        <a:t>cooperation</a:t>
                      </a:r>
                      <a:r>
                        <a:rPr lang="it-IT" sz="1400" dirty="0">
                          <a:effectLst/>
                        </a:rPr>
                        <a:t> agreement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392688"/>
                  </a:ext>
                </a:extLst>
              </a:tr>
            </a:tbl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61BFC-E7C0-467E-A28A-62442EC8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1E92-F65B-4A18-930A-ED83981031F2}" type="datetime1">
              <a:rPr lang="it-IT" smtClean="0"/>
              <a:t>24/06/2021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EB0CC-3AF6-4FBA-AF1D-CCEA5081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CONFIDENTIAL Distretto Tecnologico Aerospaziale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0495A2-A43B-4733-BF8D-92565161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AE6-8066-46C5-84F0-C321B319DFD6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10" name="Tabella 13">
            <a:extLst>
              <a:ext uri="{FF2B5EF4-FFF2-40B4-BE49-F238E27FC236}">
                <a16:creationId xmlns:a16="http://schemas.microsoft.com/office/drawing/2014/main" id="{32E2309E-1F2C-4E93-8247-5F526E927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5626"/>
              </p:ext>
            </p:extLst>
          </p:nvPr>
        </p:nvGraphicFramePr>
        <p:xfrm>
          <a:off x="7642027" y="2046750"/>
          <a:ext cx="327253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752">
                  <a:extLst>
                    <a:ext uri="{9D8B030D-6E8A-4147-A177-3AD203B41FA5}">
                      <a16:colId xmlns:a16="http://schemas.microsoft.com/office/drawing/2014/main" val="4233395736"/>
                    </a:ext>
                  </a:extLst>
                </a:gridCol>
                <a:gridCol w="1330782">
                  <a:extLst>
                    <a:ext uri="{9D8B030D-6E8A-4147-A177-3AD203B41FA5}">
                      <a16:colId xmlns:a16="http://schemas.microsoft.com/office/drawing/2014/main" val="146006581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it-IT" sz="1400" b="1" dirty="0" err="1">
                          <a:solidFill>
                            <a:sysClr val="windowText" lastClr="000000"/>
                          </a:solidFill>
                        </a:rPr>
                        <a:t>Ministry</a:t>
                      </a:r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 of University and Scientific </a:t>
                      </a:r>
                      <a:r>
                        <a:rPr lang="it-IT" sz="1400" b="1" dirty="0" err="1">
                          <a:solidFill>
                            <a:sysClr val="windowText" lastClr="000000"/>
                          </a:solidFill>
                        </a:rPr>
                        <a:t>Research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03231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ESA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45036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it-IT" sz="1400" b="1" dirty="0" err="1">
                          <a:solidFill>
                            <a:sysClr val="windowText" lastClr="000000"/>
                          </a:solidFill>
                        </a:rPr>
                        <a:t>Ministry</a:t>
                      </a:r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 for </a:t>
                      </a:r>
                      <a:r>
                        <a:rPr lang="it-IT" sz="1400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 Development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65348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EUSPA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20116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H2020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72645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SESAR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88626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ysClr val="windowText" lastClr="000000"/>
                          </a:solidFill>
                        </a:rPr>
                        <a:t>Regione Puglia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201651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9C278279-4C36-4377-9582-8833DB8DC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40" y="3113165"/>
            <a:ext cx="1253206" cy="417735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0FD75585-85E8-4932-BB20-D4F67EE3C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9741" y="4597315"/>
            <a:ext cx="1085605" cy="5868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D0487DB-A67C-4BF0-B544-E3F6B0EB3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11" y="5215800"/>
            <a:ext cx="742435" cy="42639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C0B6A6E-3044-444A-98BF-1B2E8328A1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81" y="2614185"/>
            <a:ext cx="869865" cy="43180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1B8C95E-A793-4C53-B22F-EC2B95893A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20" y="4135121"/>
            <a:ext cx="959026" cy="43556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6C90E71-D572-45C2-BC10-5F2213E8B062}"/>
              </a:ext>
            </a:extLst>
          </p:cNvPr>
          <p:cNvSpPr txBox="1"/>
          <p:nvPr/>
        </p:nvSpPr>
        <p:spPr>
          <a:xfrm>
            <a:off x="8193501" y="1623238"/>
            <a:ext cx="229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Projects co-</a:t>
            </a:r>
            <a:r>
              <a:rPr lang="it-IT" dirty="0" err="1"/>
              <a:t>funded</a:t>
            </a:r>
            <a:r>
              <a:rPr lang="it-IT" dirty="0"/>
              <a:t> by:</a:t>
            </a:r>
            <a:endParaRPr lang="en-US" dirty="0"/>
          </a:p>
        </p:txBody>
      </p: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3D91D332-6E70-4C26-B0E8-B9F6414081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10" y="2112979"/>
            <a:ext cx="980136" cy="39596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E495B14-01CF-4389-82D4-E804126A41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651" y="3658782"/>
            <a:ext cx="988182" cy="3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2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70C0"/>
                </a:solidFill>
              </a:rPr>
              <a:t>Competence</a:t>
            </a:r>
            <a:r>
              <a:rPr lang="it-IT" dirty="0">
                <a:solidFill>
                  <a:srgbClr val="0070C0"/>
                </a:solidFill>
              </a:rPr>
              <a:t> (DTA and </a:t>
            </a:r>
            <a:r>
              <a:rPr lang="it-IT" dirty="0" err="1">
                <a:solidFill>
                  <a:srgbClr val="0070C0"/>
                </a:solidFill>
              </a:rPr>
              <a:t>shareholders</a:t>
            </a:r>
            <a:r>
              <a:rPr lang="it-IT" dirty="0">
                <a:solidFill>
                  <a:srgbClr val="0070C0"/>
                </a:solidFill>
              </a:rPr>
              <a:t>)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0AB448-1C53-4E47-B896-34DCE7D016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418" y="1175524"/>
            <a:ext cx="1496521" cy="151665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FACA151-5C8A-46AA-9DD6-87FE2FCD7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31" y="4551800"/>
            <a:ext cx="1466135" cy="1466135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01B74F0-875D-43BB-A025-B8D279E3FD83}"/>
              </a:ext>
            </a:extLst>
          </p:cNvPr>
          <p:cNvSpPr txBox="1">
            <a:spLocks/>
          </p:cNvSpPr>
          <p:nvPr/>
        </p:nvSpPr>
        <p:spPr>
          <a:xfrm>
            <a:off x="1091937" y="1497524"/>
            <a:ext cx="9095803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126FAE"/>
                </a:solidFill>
              </a:rPr>
              <a:t>Composite &amp; metal parts</a:t>
            </a:r>
            <a:r>
              <a:rPr lang="en-GB" sz="1600" b="1" dirty="0">
                <a:solidFill>
                  <a:srgbClr val="126FAE"/>
                </a:solidFill>
              </a:rPr>
              <a:t> </a:t>
            </a:r>
            <a:r>
              <a:rPr lang="en-GB" sz="1600" dirty="0">
                <a:solidFill>
                  <a:srgbClr val="126FAE"/>
                </a:solidFill>
              </a:rPr>
              <a:t>/ Additive Material characterization, innovative architectural design and manufacturing processes (additive manufacturing, out of autoclave), defect and repair management</a:t>
            </a:r>
            <a:endParaRPr lang="en-GB" sz="1800" dirty="0">
              <a:solidFill>
                <a:srgbClr val="126FA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126FAE"/>
                </a:solidFill>
              </a:rPr>
              <a:t>Engine</a:t>
            </a:r>
            <a:r>
              <a:rPr lang="en-GB" sz="1800" dirty="0">
                <a:solidFill>
                  <a:srgbClr val="126FAE"/>
                </a:solidFill>
              </a:rPr>
              <a:t> </a:t>
            </a:r>
            <a:r>
              <a:rPr lang="en-GB" sz="1600" dirty="0">
                <a:solidFill>
                  <a:srgbClr val="126FAE"/>
                </a:solidFill>
              </a:rPr>
              <a:t>/ Hybrid Energy Management system, MRO,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0000"/>
                </a:solidFill>
              </a:rPr>
              <a:t>additive manufacturing also applied to repair and to composite materials</a:t>
            </a:r>
            <a:endParaRPr lang="en-GB" sz="18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126FAE"/>
                </a:solidFill>
              </a:rPr>
              <a:t>Fleet management </a:t>
            </a:r>
            <a:r>
              <a:rPr lang="en-GB" sz="1800" dirty="0"/>
              <a:t>/ </a:t>
            </a:r>
            <a:r>
              <a:rPr lang="en-GB" sz="1800" dirty="0">
                <a:solidFill>
                  <a:srgbClr val="00B050"/>
                </a:solidFill>
              </a:rPr>
              <a:t>product data management, maintenance process forecast</a:t>
            </a:r>
            <a:r>
              <a:rPr lang="en-GB" sz="1800" dirty="0"/>
              <a:t>, </a:t>
            </a:r>
            <a:r>
              <a:rPr lang="en-GB" sz="1800" dirty="0">
                <a:solidFill>
                  <a:srgbClr val="126FAE"/>
                </a:solidFill>
              </a:rPr>
              <a:t>MRO process optimization</a:t>
            </a:r>
            <a:endParaRPr lang="en-GB" sz="2000" dirty="0">
              <a:solidFill>
                <a:srgbClr val="126FA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0000"/>
                </a:solidFill>
              </a:rPr>
              <a:t>UAS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/ Advanced ATM, cybersecurity, applications and mission management – Emergency management, precision farming – aerial (platform and PL) data management, innovative service provision</a:t>
            </a:r>
            <a:endParaRPr lang="en-GB" sz="18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0000"/>
                </a:solidFill>
              </a:rPr>
              <a:t>Cybersecurity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/ RPAS, automotive, TELCOM, SATCOM, SATNAV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126FAE"/>
                </a:solidFill>
              </a:rPr>
              <a:t>Aerial services </a:t>
            </a:r>
            <a:r>
              <a:rPr lang="en-GB" sz="1600" dirty="0">
                <a:solidFill>
                  <a:srgbClr val="126FAE"/>
                </a:solidFill>
              </a:rPr>
              <a:t>/ flight procedures, </a:t>
            </a:r>
            <a:r>
              <a:rPr lang="en-GB" sz="1600" dirty="0">
                <a:solidFill>
                  <a:srgbClr val="FF0000"/>
                </a:solidFill>
              </a:rPr>
              <a:t>air traffic management (UTM), </a:t>
            </a:r>
            <a:r>
              <a:rPr lang="en-GB" sz="1600" dirty="0">
                <a:solidFill>
                  <a:srgbClr val="126FAE"/>
                </a:solidFill>
              </a:rPr>
              <a:t>payload and data management, data fusion, data (image) processing, </a:t>
            </a:r>
            <a:r>
              <a:rPr lang="en-GB" sz="1600" dirty="0">
                <a:solidFill>
                  <a:srgbClr val="FF0000"/>
                </a:solidFill>
              </a:rPr>
              <a:t>service design, UAM</a:t>
            </a:r>
            <a:endParaRPr lang="en-GB" sz="18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126FAE"/>
                </a:solidFill>
              </a:rPr>
              <a:t>Space</a:t>
            </a:r>
            <a:r>
              <a:rPr lang="en-GB" sz="1800" dirty="0"/>
              <a:t> </a:t>
            </a:r>
            <a:r>
              <a:rPr lang="en-GB" sz="1600" dirty="0"/>
              <a:t>/ </a:t>
            </a:r>
            <a:r>
              <a:rPr lang="en-GB" sz="1600" dirty="0">
                <a:solidFill>
                  <a:srgbClr val="FF0000"/>
                </a:solidFill>
              </a:rPr>
              <a:t>space propulsion system for LEO</a:t>
            </a:r>
            <a:r>
              <a:rPr lang="en-GB" sz="1600" dirty="0"/>
              <a:t>, </a:t>
            </a:r>
            <a:r>
              <a:rPr lang="en-GB" sz="1600" dirty="0">
                <a:solidFill>
                  <a:srgbClr val="126FAE"/>
                </a:solidFill>
              </a:rPr>
              <a:t>microsatellite frame and electronic components, on board/ground data management,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00B050"/>
                </a:solidFill>
              </a:rPr>
              <a:t>EO data processing, EO services</a:t>
            </a:r>
            <a:endParaRPr lang="en-GB" sz="18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000364-A660-4ECD-BFE0-2083139D94E9}"/>
              </a:ext>
            </a:extLst>
          </p:cNvPr>
          <p:cNvSpPr txBox="1"/>
          <p:nvPr/>
        </p:nvSpPr>
        <p:spPr>
          <a:xfrm>
            <a:off x="1091926" y="5833269"/>
            <a:ext cx="148457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it-IT" b="1" dirty="0" err="1">
                <a:solidFill>
                  <a:schemeClr val="accent1"/>
                </a:solidFill>
              </a:rPr>
              <a:t>Consolidated</a:t>
            </a:r>
            <a:r>
              <a:rPr lang="it-IT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A10978C-6C1F-41EB-8085-0B3C78228396}"/>
              </a:ext>
            </a:extLst>
          </p:cNvPr>
          <p:cNvSpPr txBox="1"/>
          <p:nvPr/>
        </p:nvSpPr>
        <p:spPr>
          <a:xfrm>
            <a:off x="3864712" y="5833269"/>
            <a:ext cx="174220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it-IT" b="1" dirty="0">
                <a:solidFill>
                  <a:srgbClr val="FF0000"/>
                </a:solidFill>
              </a:rPr>
              <a:t>In </a:t>
            </a:r>
            <a:r>
              <a:rPr lang="it-IT" b="1" dirty="0" err="1">
                <a:solidFill>
                  <a:srgbClr val="FF0000"/>
                </a:solidFill>
              </a:rPr>
              <a:t>development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9C849B2-2337-47C0-B88F-0C5BDD4CC858}"/>
              </a:ext>
            </a:extLst>
          </p:cNvPr>
          <p:cNvSpPr txBox="1"/>
          <p:nvPr/>
        </p:nvSpPr>
        <p:spPr>
          <a:xfrm>
            <a:off x="6429986" y="5833269"/>
            <a:ext cx="375776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defTabSz="457200"/>
            <a:r>
              <a:rPr lang="en-GB" b="1" dirty="0">
                <a:solidFill>
                  <a:srgbClr val="00B050"/>
                </a:solidFill>
              </a:rPr>
              <a:t>Available and in further development</a:t>
            </a:r>
          </a:p>
        </p:txBody>
      </p:sp>
      <p:sp>
        <p:nvSpPr>
          <p:cNvPr id="10" name="Segnaposto piè di pagina 7">
            <a:extLst>
              <a:ext uri="{FF2B5EF4-FFF2-40B4-BE49-F238E27FC236}">
                <a16:creationId xmlns:a16="http://schemas.microsoft.com/office/drawing/2014/main" id="{9F93B13F-92C0-495E-8A36-6171D0E5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7179" y="6356352"/>
            <a:ext cx="4526280" cy="365125"/>
          </a:xfrm>
        </p:spPr>
        <p:txBody>
          <a:bodyPr/>
          <a:lstStyle/>
          <a:p>
            <a:r>
              <a:rPr lang="it-IT" dirty="0"/>
              <a:t> Aerospace </a:t>
            </a:r>
            <a:r>
              <a:rPr lang="it-IT" dirty="0" err="1"/>
              <a:t>Technological</a:t>
            </a:r>
            <a:r>
              <a:rPr lang="it-IT" dirty="0"/>
              <a:t> Cluster www.dtascarl.it</a:t>
            </a:r>
          </a:p>
        </p:txBody>
      </p:sp>
      <p:sp>
        <p:nvSpPr>
          <p:cNvPr id="2" name="Freccia bidirezionale verticale 1">
            <a:extLst>
              <a:ext uri="{FF2B5EF4-FFF2-40B4-BE49-F238E27FC236}">
                <a16:creationId xmlns:a16="http://schemas.microsoft.com/office/drawing/2014/main" id="{CB2D86D7-D808-4C4D-834D-4CF1A373D637}"/>
              </a:ext>
            </a:extLst>
          </p:cNvPr>
          <p:cNvSpPr/>
          <p:nvPr/>
        </p:nvSpPr>
        <p:spPr>
          <a:xfrm>
            <a:off x="357051" y="1933851"/>
            <a:ext cx="484632" cy="30533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A28A61-DB29-439F-9A30-505EED9F175D}"/>
              </a:ext>
            </a:extLst>
          </p:cNvPr>
          <p:cNvSpPr txBox="1"/>
          <p:nvPr/>
        </p:nvSpPr>
        <p:spPr>
          <a:xfrm rot="19592272">
            <a:off x="66113" y="1554322"/>
            <a:ext cx="106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Materials</a:t>
            </a:r>
            <a:endParaRPr lang="en-US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068E37C-A252-49D4-9F01-E110B3952CC2}"/>
              </a:ext>
            </a:extLst>
          </p:cNvPr>
          <p:cNvSpPr txBox="1"/>
          <p:nvPr/>
        </p:nvSpPr>
        <p:spPr>
          <a:xfrm rot="19592272">
            <a:off x="317817" y="491301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Space</a:t>
            </a:r>
            <a:endParaRPr lang="en-US" dirty="0"/>
          </a:p>
        </p:txBody>
      </p:sp>
      <p:pic>
        <p:nvPicPr>
          <p:cNvPr id="5" name="Elemento grafico 4" descr="Quadrirotore con riempimento a tinta unita">
            <a:extLst>
              <a:ext uri="{FF2B5EF4-FFF2-40B4-BE49-F238E27FC236}">
                <a16:creationId xmlns:a16="http://schemas.microsoft.com/office/drawing/2014/main" id="{6E9550E3-0845-4C80-BC01-F5EA062D5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7883" y="2894042"/>
            <a:ext cx="1217066" cy="12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4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126FAE"/>
                </a:solidFill>
              </a:rPr>
              <a:t>Research</a:t>
            </a:r>
            <a:r>
              <a:rPr lang="it-IT" dirty="0">
                <a:solidFill>
                  <a:srgbClr val="126FAE"/>
                </a:solidFill>
              </a:rPr>
              <a:t> and Innovation domains</a:t>
            </a:r>
          </a:p>
        </p:txBody>
      </p:sp>
      <p:sp>
        <p:nvSpPr>
          <p:cNvPr id="6" name="Segnaposto piè di pagina 7">
            <a:extLst>
              <a:ext uri="{FF2B5EF4-FFF2-40B4-BE49-F238E27FC236}">
                <a16:creationId xmlns:a16="http://schemas.microsoft.com/office/drawing/2014/main" id="{8899A677-EF92-472A-B87A-6D82B37D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7179" y="6356352"/>
            <a:ext cx="4526280" cy="365125"/>
          </a:xfrm>
        </p:spPr>
        <p:txBody>
          <a:bodyPr/>
          <a:lstStyle/>
          <a:p>
            <a:r>
              <a:rPr lang="it-IT" dirty="0"/>
              <a:t> Aerospace </a:t>
            </a:r>
            <a:r>
              <a:rPr lang="it-IT" dirty="0" err="1"/>
              <a:t>Technological</a:t>
            </a:r>
            <a:r>
              <a:rPr lang="it-IT" dirty="0"/>
              <a:t> Cluster www.dtascarl.it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0ECC4D6-2411-4D82-BD92-8B61BB030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109235"/>
              </p:ext>
            </p:extLst>
          </p:nvPr>
        </p:nvGraphicFramePr>
        <p:xfrm>
          <a:off x="757646" y="483030"/>
          <a:ext cx="11199223" cy="566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CAEE9A2-2B89-41A5-884F-F3090CB7B42E}"/>
              </a:ext>
            </a:extLst>
          </p:cNvPr>
          <p:cNvCxnSpPr/>
          <p:nvPr/>
        </p:nvCxnSpPr>
        <p:spPr>
          <a:xfrm>
            <a:off x="209006" y="5060188"/>
            <a:ext cx="11826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63CD1C-6749-4845-8FEF-565CD61B8F52}"/>
              </a:ext>
            </a:extLst>
          </p:cNvPr>
          <p:cNvSpPr txBox="1"/>
          <p:nvPr/>
        </p:nvSpPr>
        <p:spPr>
          <a:xfrm>
            <a:off x="766041" y="5247218"/>
            <a:ext cx="20124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sz="1500" b="1" i="1" dirty="0">
                <a:solidFill>
                  <a:srgbClr val="FF0000"/>
                </a:solidFill>
              </a:rPr>
              <a:t>FLET4.0, SIADD, SMEA</a:t>
            </a:r>
            <a:endParaRPr lang="en-US" sz="15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9E852B-810A-4E60-A650-48CAAAE7CCEF}"/>
              </a:ext>
            </a:extLst>
          </p:cNvPr>
          <p:cNvSpPr txBox="1"/>
          <p:nvPr/>
        </p:nvSpPr>
        <p:spPr>
          <a:xfrm>
            <a:off x="3065477" y="5247218"/>
            <a:ext cx="20124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sz="1500" b="1" i="1" kern="1200" dirty="0">
                <a:solidFill>
                  <a:srgbClr val="FF0000"/>
                </a:solidFill>
                <a:ea typeface="+mn-ea"/>
                <a:cs typeface="+mn-cs"/>
              </a:rPr>
              <a:t>CLOSE</a:t>
            </a:r>
            <a:endParaRPr lang="en-US" sz="15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3532D1-7B39-492A-A0C1-24F395457A6C}"/>
              </a:ext>
            </a:extLst>
          </p:cNvPr>
          <p:cNvSpPr txBox="1"/>
          <p:nvPr/>
        </p:nvSpPr>
        <p:spPr>
          <a:xfrm>
            <a:off x="5334519" y="5247218"/>
            <a:ext cx="201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it-IT" sz="1500" b="1" i="1" kern="1200" dirty="0" err="1">
                <a:solidFill>
                  <a:srgbClr val="FF0000"/>
                </a:solidFill>
                <a:ea typeface="+mn-ea"/>
                <a:cs typeface="+mn-cs"/>
              </a:rPr>
              <a:t>RPASinAir</a:t>
            </a:r>
            <a:r>
              <a:rPr lang="it-IT" sz="1500" b="1" i="1" kern="1200" dirty="0">
                <a:solidFill>
                  <a:srgbClr val="FF0000"/>
                </a:solidFill>
                <a:ea typeface="+mn-ea"/>
                <a:cs typeface="+mn-cs"/>
              </a:rPr>
              <a:t>, CRUISE, </a:t>
            </a:r>
            <a:r>
              <a:rPr lang="en-US" sz="1500" b="1" i="1" kern="1200" dirty="0">
                <a:solidFill>
                  <a:srgbClr val="FF0000"/>
                </a:solidFill>
                <a:ea typeface="+mn-ea"/>
                <a:cs typeface="+mn-cs"/>
              </a:rPr>
              <a:t>ECARO, </a:t>
            </a:r>
            <a:r>
              <a:rPr lang="it-IT" sz="1500" b="1" i="1" kern="1200" dirty="0" err="1">
                <a:solidFill>
                  <a:srgbClr val="FF0000"/>
                </a:solidFill>
                <a:ea typeface="+mn-ea"/>
                <a:cs typeface="+mn-cs"/>
              </a:rPr>
              <a:t>ReDOX</a:t>
            </a:r>
            <a:r>
              <a:rPr lang="it-IT" sz="1500" b="1" i="1" kern="1200" dirty="0">
                <a:solidFill>
                  <a:srgbClr val="FF0000"/>
                </a:solidFill>
                <a:ea typeface="+mn-ea"/>
                <a:cs typeface="+mn-cs"/>
              </a:rPr>
              <a:t>, ACROSS, UAS/RPAS, </a:t>
            </a:r>
            <a:r>
              <a:rPr lang="en-US" sz="1500" b="1" i="1" kern="1200" dirty="0">
                <a:solidFill>
                  <a:srgbClr val="FF0000"/>
                </a:solidFill>
                <a:ea typeface="+mn-ea"/>
                <a:cs typeface="+mn-cs"/>
              </a:rPr>
              <a:t>CORUS-XUAM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F4E549E-CB44-4C1B-9956-DAB75E3B1B15}"/>
              </a:ext>
            </a:extLst>
          </p:cNvPr>
          <p:cNvSpPr txBox="1"/>
          <p:nvPr/>
        </p:nvSpPr>
        <p:spPr>
          <a:xfrm>
            <a:off x="7644685" y="5247218"/>
            <a:ext cx="201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it-IT" sz="1500" b="1" i="1" kern="1200" dirty="0" err="1">
                <a:solidFill>
                  <a:srgbClr val="FF0000"/>
                </a:solidFill>
                <a:ea typeface="+mn-ea"/>
                <a:cs typeface="+mn-cs"/>
              </a:rPr>
              <a:t>RPASinAir</a:t>
            </a:r>
            <a:r>
              <a:rPr lang="it-IT" sz="1500" b="1" i="1" kern="1200" dirty="0">
                <a:solidFill>
                  <a:srgbClr val="FF0000"/>
                </a:solidFill>
                <a:ea typeface="+mn-ea"/>
                <a:cs typeface="+mn-cs"/>
              </a:rPr>
              <a:t>, </a:t>
            </a:r>
            <a:r>
              <a:rPr lang="it-IT" sz="1500" b="1" i="1" kern="1200" dirty="0" err="1">
                <a:solidFill>
                  <a:srgbClr val="FF0000"/>
                </a:solidFill>
                <a:ea typeface="+mn-ea"/>
                <a:cs typeface="+mn-cs"/>
              </a:rPr>
              <a:t>ReDOX</a:t>
            </a:r>
            <a:r>
              <a:rPr lang="it-IT" sz="1500" b="1" i="1" kern="1200" dirty="0">
                <a:solidFill>
                  <a:srgbClr val="FF0000"/>
                </a:solidFill>
                <a:ea typeface="+mn-ea"/>
                <a:cs typeface="+mn-cs"/>
              </a:rPr>
              <a:t>, SAPERE, TEBAKA, </a:t>
            </a:r>
            <a:r>
              <a:rPr lang="en-US" sz="1500" b="1" i="1" kern="1200" dirty="0">
                <a:solidFill>
                  <a:srgbClr val="FF0000"/>
                </a:solidFill>
                <a:ea typeface="+mn-ea"/>
                <a:cs typeface="+mn-cs"/>
              </a:rPr>
              <a:t>ASSURED-UAM, CORUS-XUAM, </a:t>
            </a:r>
            <a:r>
              <a:rPr lang="en-US" sz="1500" b="1" i="1" kern="1200" dirty="0" err="1">
                <a:solidFill>
                  <a:srgbClr val="FF0000"/>
                </a:solidFill>
                <a:ea typeface="+mn-ea"/>
                <a:cs typeface="+mn-cs"/>
              </a:rPr>
              <a:t>SkEye</a:t>
            </a:r>
            <a:endParaRPr lang="en-US" sz="1500" b="1" i="1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3E965AA-AAB7-4BF7-BF4F-8896344DF930}"/>
              </a:ext>
            </a:extLst>
          </p:cNvPr>
          <p:cNvSpPr txBox="1"/>
          <p:nvPr/>
        </p:nvSpPr>
        <p:spPr>
          <a:xfrm>
            <a:off x="9943862" y="5247218"/>
            <a:ext cx="201240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it-IT" sz="1500" b="1" i="1" kern="1200" dirty="0" err="1">
                <a:solidFill>
                  <a:srgbClr val="FF0000"/>
                </a:solidFill>
                <a:ea typeface="+mn-ea"/>
                <a:cs typeface="+mn-cs"/>
              </a:rPr>
              <a:t>RPASinAir</a:t>
            </a:r>
            <a:r>
              <a:rPr lang="it-IT" sz="1500" b="1" i="1" kern="1200" dirty="0">
                <a:solidFill>
                  <a:srgbClr val="FF0000"/>
                </a:solidFill>
                <a:ea typeface="+mn-ea"/>
                <a:cs typeface="+mn-cs"/>
              </a:rPr>
              <a:t>, CRUISE, ECARO, SAPERE, </a:t>
            </a:r>
            <a:r>
              <a:rPr lang="en-US" sz="1500" b="1" i="1" kern="1200" dirty="0">
                <a:solidFill>
                  <a:srgbClr val="FF0000"/>
                </a:solidFill>
                <a:ea typeface="+mn-ea"/>
                <a:cs typeface="+mn-cs"/>
              </a:rPr>
              <a:t>Space2Waves, </a:t>
            </a:r>
            <a:r>
              <a:rPr lang="en-US" sz="1500" b="1" i="1" kern="1200" dirty="0" err="1">
                <a:solidFill>
                  <a:srgbClr val="FF0000"/>
                </a:solidFill>
                <a:ea typeface="+mn-ea"/>
                <a:cs typeface="+mn-cs"/>
              </a:rPr>
              <a:t>SkEye</a:t>
            </a:r>
            <a:r>
              <a:rPr lang="en-US" sz="1500" b="1" i="1" kern="1200" dirty="0">
                <a:solidFill>
                  <a:srgbClr val="FF0000"/>
                </a:solidFill>
                <a:ea typeface="+mn-ea"/>
                <a:cs typeface="+mn-cs"/>
              </a:rPr>
              <a:t>, UAS/RPAS, 4S_User-Study</a:t>
            </a:r>
            <a:endParaRPr lang="it-IT" sz="1500" b="1" i="1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03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61D3AF0-DF24-494A-935F-489556F433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61D3AF0-DF24-494A-935F-489556F433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DEB1C8C-63A3-4274-BF21-2EA69244924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400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6C9AF3C-ADD0-41B7-97DA-F8E7AB46EC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35"/>
            <a:endParaRPr lang="it-IT" sz="2000">
              <a:solidFill>
                <a:srgbClr val="004785"/>
              </a:solidFill>
              <a:latin typeface="Gill Sans MT" panose="020B0502020104020203" pitchFamily="34" charset="0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/>
              <a:t>Grottaglie Airport Test Bed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450DCD9-E70C-49CB-9423-654C237EB2FF}"/>
              </a:ext>
            </a:extLst>
          </p:cNvPr>
          <p:cNvSpPr/>
          <p:nvPr/>
        </p:nvSpPr>
        <p:spPr>
          <a:xfrm>
            <a:off x="618512" y="2628056"/>
            <a:ext cx="1464988" cy="13581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35"/>
            <a:r>
              <a:rPr lang="it-IT" sz="1600" b="1" dirty="0" err="1">
                <a:solidFill>
                  <a:schemeClr val="bg1"/>
                </a:solidFill>
              </a:rPr>
              <a:t>Sistems</a:t>
            </a:r>
            <a:r>
              <a:rPr lang="it-IT" sz="1600" b="1" dirty="0">
                <a:solidFill>
                  <a:schemeClr val="bg1"/>
                </a:solidFill>
              </a:rPr>
              <a:t> and </a:t>
            </a:r>
            <a:r>
              <a:rPr lang="it-IT" sz="1600" b="1" dirty="0" err="1">
                <a:solidFill>
                  <a:schemeClr val="bg1"/>
                </a:solidFill>
              </a:rPr>
              <a:t>applications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A251A10-7FEC-4340-ACDC-2A08E04A03DC}"/>
              </a:ext>
            </a:extLst>
          </p:cNvPr>
          <p:cNvSpPr/>
          <p:nvPr/>
        </p:nvSpPr>
        <p:spPr>
          <a:xfrm>
            <a:off x="618512" y="4196038"/>
            <a:ext cx="1464988" cy="13581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35"/>
            <a:r>
              <a:rPr lang="it-IT" sz="1600" b="1" dirty="0" err="1">
                <a:solidFill>
                  <a:schemeClr val="bg1"/>
                </a:solidFill>
              </a:rPr>
              <a:t>Tecnologies</a:t>
            </a:r>
            <a:endParaRPr lang="it-IT" sz="1600" b="1" dirty="0">
              <a:solidFill>
                <a:schemeClr val="bg1"/>
              </a:solidFill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279412E-5B93-4057-A55F-94C31DB0582F}"/>
              </a:ext>
            </a:extLst>
          </p:cNvPr>
          <p:cNvGrpSpPr/>
          <p:nvPr/>
        </p:nvGrpSpPr>
        <p:grpSpPr>
          <a:xfrm>
            <a:off x="2186092" y="2666891"/>
            <a:ext cx="2114334" cy="560144"/>
            <a:chOff x="1668852" y="2993271"/>
            <a:chExt cx="1737041" cy="468001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0702CFD-84C8-40DE-A8FC-FB8720C260F1}"/>
                </a:ext>
              </a:extLst>
            </p:cNvPr>
            <p:cNvSpPr/>
            <p:nvPr/>
          </p:nvSpPr>
          <p:spPr>
            <a:xfrm>
              <a:off x="1951817" y="2993272"/>
              <a:ext cx="1454076" cy="46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dirty="0">
                  <a:solidFill>
                    <a:prstClr val="white"/>
                  </a:solidFill>
                </a:rPr>
                <a:t>UAS 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C287DED5-F277-4D52-A19C-5BF45DA35DAF}"/>
                </a:ext>
              </a:extLst>
            </p:cNvPr>
            <p:cNvGrpSpPr/>
            <p:nvPr/>
          </p:nvGrpSpPr>
          <p:grpSpPr>
            <a:xfrm>
              <a:off x="1668852" y="2993271"/>
              <a:ext cx="468000" cy="468000"/>
              <a:chOff x="1610326" y="2993271"/>
              <a:chExt cx="468000" cy="468000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AB9904B-3A24-41DB-845A-99F42DA39C64}"/>
                  </a:ext>
                </a:extLst>
              </p:cNvPr>
              <p:cNvSpPr/>
              <p:nvPr/>
            </p:nvSpPr>
            <p:spPr>
              <a:xfrm>
                <a:off x="1610326" y="2993271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43" name="Picture 13" descr="Unmanned Aerial Vehicle Icon 1887251">
                <a:extLst>
                  <a:ext uri="{FF2B5EF4-FFF2-40B4-BE49-F238E27FC236}">
                    <a16:creationId xmlns:a16="http://schemas.microsoft.com/office/drawing/2014/main" id="{AFB13111-853F-4D8C-B2C9-967FEA1E7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523" y="3065280"/>
                <a:ext cx="327607" cy="327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DC9AE80-E259-4711-8D3F-345CE4E4766D}"/>
              </a:ext>
            </a:extLst>
          </p:cNvPr>
          <p:cNvGrpSpPr/>
          <p:nvPr/>
        </p:nvGrpSpPr>
        <p:grpSpPr>
          <a:xfrm>
            <a:off x="2186092" y="3415552"/>
            <a:ext cx="2114334" cy="570666"/>
            <a:chOff x="1668852" y="3618779"/>
            <a:chExt cx="1737041" cy="476792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CDDE7D1-AD23-462B-B754-7A8CED028C3A}"/>
                </a:ext>
              </a:extLst>
            </p:cNvPr>
            <p:cNvSpPr/>
            <p:nvPr/>
          </p:nvSpPr>
          <p:spPr>
            <a:xfrm>
              <a:off x="1951817" y="3627571"/>
              <a:ext cx="1454076" cy="46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dirty="0">
                  <a:solidFill>
                    <a:prstClr val="white"/>
                  </a:solidFill>
                </a:rPr>
                <a:t>ATM/U-Space</a:t>
              </a: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88336A6-46F1-4279-8D04-2247AEE4675B}"/>
                </a:ext>
              </a:extLst>
            </p:cNvPr>
            <p:cNvGrpSpPr/>
            <p:nvPr/>
          </p:nvGrpSpPr>
          <p:grpSpPr>
            <a:xfrm>
              <a:off x="1668852" y="3618779"/>
              <a:ext cx="468000" cy="468000"/>
              <a:chOff x="1572139" y="3618779"/>
              <a:chExt cx="468000" cy="468000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376CF5F0-5D3F-436A-9252-E6BC5C918F36}"/>
                  </a:ext>
                </a:extLst>
              </p:cNvPr>
              <p:cNvSpPr/>
              <p:nvPr/>
            </p:nvSpPr>
            <p:spPr>
              <a:xfrm>
                <a:off x="1572139" y="3618779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48" name="Picture 15" descr="control  tower Icon 3370936">
                <a:extLst>
                  <a:ext uri="{FF2B5EF4-FFF2-40B4-BE49-F238E27FC236}">
                    <a16:creationId xmlns:a16="http://schemas.microsoft.com/office/drawing/2014/main" id="{9A470C70-9A9A-417E-9561-8576092628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0398" y="3702832"/>
                <a:ext cx="311483" cy="3114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E67448C-1579-4A2F-9570-F460508CAA66}"/>
              </a:ext>
            </a:extLst>
          </p:cNvPr>
          <p:cNvGrpSpPr/>
          <p:nvPr/>
        </p:nvGrpSpPr>
        <p:grpSpPr>
          <a:xfrm>
            <a:off x="4484316" y="2635455"/>
            <a:ext cx="2106165" cy="560143"/>
            <a:chOff x="3556970" y="2967007"/>
            <a:chExt cx="1730330" cy="46800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07C1474-873A-43F8-9462-0C76D80CBB4A}"/>
                </a:ext>
              </a:extLst>
            </p:cNvPr>
            <p:cNvSpPr/>
            <p:nvPr/>
          </p:nvSpPr>
          <p:spPr>
            <a:xfrm>
              <a:off x="3833224" y="2967007"/>
              <a:ext cx="1454076" cy="46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>
                  <a:solidFill>
                    <a:prstClr val="white"/>
                  </a:solidFill>
                </a:rPr>
                <a:t>Urban Air</a:t>
              </a:r>
            </a:p>
            <a:p>
              <a:pPr algn="ctr" defTabSz="914235"/>
              <a:r>
                <a:rPr lang="it-IT" sz="1200" b="1" err="1">
                  <a:solidFill>
                    <a:prstClr val="white"/>
                  </a:solidFill>
                </a:rPr>
                <a:t>Mobility</a:t>
              </a:r>
              <a:endParaRPr lang="it-IT" sz="1200" b="1">
                <a:solidFill>
                  <a:prstClr val="white"/>
                </a:solidFill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C9953FE-C5C1-409B-8A57-9CFB012AD66D}"/>
                </a:ext>
              </a:extLst>
            </p:cNvPr>
            <p:cNvGrpSpPr/>
            <p:nvPr/>
          </p:nvGrpSpPr>
          <p:grpSpPr>
            <a:xfrm>
              <a:off x="3556970" y="2967007"/>
              <a:ext cx="468000" cy="468000"/>
              <a:chOff x="3813797" y="2967007"/>
              <a:chExt cx="468000" cy="468000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8FE047B7-0D83-455C-9A39-B0667DF5DA74}"/>
                  </a:ext>
                </a:extLst>
              </p:cNvPr>
              <p:cNvSpPr/>
              <p:nvPr/>
            </p:nvSpPr>
            <p:spPr>
              <a:xfrm>
                <a:off x="3813797" y="2967007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53" name="Picture 17" descr="Drone Icon 1764698">
                <a:extLst>
                  <a:ext uri="{FF2B5EF4-FFF2-40B4-BE49-F238E27FC236}">
                    <a16:creationId xmlns:a16="http://schemas.microsoft.com/office/drawing/2014/main" id="{7160AD8A-4036-4CA7-8A62-35094A6D7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5710" y="3063063"/>
                <a:ext cx="264174" cy="264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8BF797A-F201-4488-B3A5-8DE76709E732}"/>
              </a:ext>
            </a:extLst>
          </p:cNvPr>
          <p:cNvGrpSpPr/>
          <p:nvPr/>
        </p:nvGrpSpPr>
        <p:grpSpPr>
          <a:xfrm>
            <a:off x="4484316" y="3426075"/>
            <a:ext cx="2106165" cy="560143"/>
            <a:chOff x="3556970" y="3627571"/>
            <a:chExt cx="1730330" cy="46800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F8CDA45B-00A9-4B40-B4BC-FF8D23647FF5}"/>
                </a:ext>
              </a:extLst>
            </p:cNvPr>
            <p:cNvSpPr/>
            <p:nvPr/>
          </p:nvSpPr>
          <p:spPr>
            <a:xfrm>
              <a:off x="3833224" y="3627571"/>
              <a:ext cx="1454076" cy="46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dirty="0">
                  <a:solidFill>
                    <a:prstClr val="white"/>
                  </a:solidFill>
                </a:rPr>
                <a:t>UAS </a:t>
              </a:r>
              <a:r>
                <a:rPr lang="it-IT" sz="1200" b="1" dirty="0" err="1">
                  <a:solidFill>
                    <a:prstClr val="white"/>
                  </a:solidFill>
                </a:rPr>
                <a:t>regulations</a:t>
              </a:r>
              <a:r>
                <a:rPr lang="it-IT" sz="1200" b="1" dirty="0">
                  <a:solidFill>
                    <a:prstClr val="white"/>
                  </a:solidFill>
                </a:rPr>
                <a:t> and impacts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ABF6A9F-2122-44AC-B988-82C87784AACA}"/>
                </a:ext>
              </a:extLst>
            </p:cNvPr>
            <p:cNvGrpSpPr/>
            <p:nvPr/>
          </p:nvGrpSpPr>
          <p:grpSpPr>
            <a:xfrm>
              <a:off x="3556970" y="3627571"/>
              <a:ext cx="468000" cy="468000"/>
              <a:chOff x="3556970" y="3627571"/>
              <a:chExt cx="468000" cy="4680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9F59E545-64B3-48B7-AE54-F00F9689391E}"/>
                  </a:ext>
                </a:extLst>
              </p:cNvPr>
              <p:cNvSpPr/>
              <p:nvPr/>
            </p:nvSpPr>
            <p:spPr>
              <a:xfrm>
                <a:off x="3556970" y="3627571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58" name="Picture 56" descr="rule Icon 2631577">
                <a:extLst>
                  <a:ext uri="{FF2B5EF4-FFF2-40B4-BE49-F238E27FC236}">
                    <a16:creationId xmlns:a16="http://schemas.microsoft.com/office/drawing/2014/main" id="{F567FD45-33A9-4E18-80E8-7F607C29A7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0329" y="3709143"/>
                <a:ext cx="316383" cy="316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C6188AA-7C4A-4545-BF1B-AE2FCC8311E1}"/>
              </a:ext>
            </a:extLst>
          </p:cNvPr>
          <p:cNvGrpSpPr/>
          <p:nvPr/>
        </p:nvGrpSpPr>
        <p:grpSpPr>
          <a:xfrm>
            <a:off x="6900261" y="2586235"/>
            <a:ext cx="2138270" cy="560143"/>
            <a:chOff x="5541801" y="2925884"/>
            <a:chExt cx="1756706" cy="46800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F95C0A1-A190-4BC4-BC73-716BAAF1017C}"/>
                </a:ext>
              </a:extLst>
            </p:cNvPr>
            <p:cNvSpPr/>
            <p:nvPr/>
          </p:nvSpPr>
          <p:spPr>
            <a:xfrm>
              <a:off x="5844431" y="2925884"/>
              <a:ext cx="1454076" cy="46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dirty="0">
                  <a:solidFill>
                    <a:prstClr val="white"/>
                  </a:solidFill>
                </a:rPr>
                <a:t>Earth </a:t>
              </a:r>
              <a:r>
                <a:rPr lang="it-IT" sz="1200" b="1" dirty="0" err="1">
                  <a:solidFill>
                    <a:prstClr val="white"/>
                  </a:solidFill>
                </a:rPr>
                <a:t>observation</a:t>
              </a:r>
              <a:endParaRPr lang="it-IT" sz="1200" b="1" dirty="0">
                <a:solidFill>
                  <a:prstClr val="white"/>
                </a:solidFill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C55C25B-DE49-46C0-BC7F-4052AD5A2F34}"/>
                </a:ext>
              </a:extLst>
            </p:cNvPr>
            <p:cNvGrpSpPr/>
            <p:nvPr/>
          </p:nvGrpSpPr>
          <p:grpSpPr>
            <a:xfrm>
              <a:off x="5541801" y="2925884"/>
              <a:ext cx="468000" cy="468000"/>
              <a:chOff x="6121493" y="2925884"/>
              <a:chExt cx="468000" cy="4680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6C5B974-4042-4349-B26F-E9723D9A5144}"/>
                  </a:ext>
                </a:extLst>
              </p:cNvPr>
              <p:cNvSpPr/>
              <p:nvPr/>
            </p:nvSpPr>
            <p:spPr>
              <a:xfrm>
                <a:off x="6121493" y="2925884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63" name="Picture 50" descr="Data Icon 2687561">
                <a:extLst>
                  <a:ext uri="{FF2B5EF4-FFF2-40B4-BE49-F238E27FC236}">
                    <a16:creationId xmlns:a16="http://schemas.microsoft.com/office/drawing/2014/main" id="{501D5C53-6777-473B-A31E-30D0E5B7D9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3517" y="2940591"/>
                <a:ext cx="443950" cy="44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014C0F4-6584-467B-9D30-D7DF3CE6AC43}"/>
              </a:ext>
            </a:extLst>
          </p:cNvPr>
          <p:cNvGrpSpPr/>
          <p:nvPr/>
        </p:nvGrpSpPr>
        <p:grpSpPr>
          <a:xfrm>
            <a:off x="6900261" y="3426075"/>
            <a:ext cx="2138270" cy="560143"/>
            <a:chOff x="5541801" y="3627571"/>
            <a:chExt cx="1756706" cy="468000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002D9E6-A795-4490-B4FE-F5B671BCAAAE}"/>
                </a:ext>
              </a:extLst>
            </p:cNvPr>
            <p:cNvSpPr/>
            <p:nvPr/>
          </p:nvSpPr>
          <p:spPr>
            <a:xfrm>
              <a:off x="5844431" y="3627571"/>
              <a:ext cx="1454076" cy="468000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dirty="0" err="1">
                  <a:solidFill>
                    <a:srgbClr val="004785"/>
                  </a:solidFill>
                </a:rPr>
                <a:t>Spaceport</a:t>
              </a:r>
              <a:endParaRPr lang="it-IT" sz="1200" b="1" dirty="0">
                <a:solidFill>
                  <a:srgbClr val="004785"/>
                </a:solidFill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B4C3CDC3-8084-462A-B09F-17A8ED509137}"/>
                </a:ext>
              </a:extLst>
            </p:cNvPr>
            <p:cNvGrpSpPr/>
            <p:nvPr/>
          </p:nvGrpSpPr>
          <p:grpSpPr>
            <a:xfrm>
              <a:off x="5541801" y="3627571"/>
              <a:ext cx="468000" cy="468000"/>
              <a:chOff x="5541801" y="3627571"/>
              <a:chExt cx="468000" cy="468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84A63754-38D2-4358-A478-6D80E9865658}"/>
                  </a:ext>
                </a:extLst>
              </p:cNvPr>
              <p:cNvSpPr/>
              <p:nvPr/>
            </p:nvSpPr>
            <p:spPr>
              <a:xfrm>
                <a:off x="5541801" y="3627571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68" name="Picture 52" descr="Space Icon 2217268">
                <a:extLst>
                  <a:ext uri="{FF2B5EF4-FFF2-40B4-BE49-F238E27FC236}">
                    <a16:creationId xmlns:a16="http://schemas.microsoft.com/office/drawing/2014/main" id="{BEA7BB7F-D605-4769-A60E-070002BA88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3557" y="3697319"/>
                <a:ext cx="345767" cy="345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94B4D78-7813-490C-AD3D-8E78F58C93D4}"/>
              </a:ext>
            </a:extLst>
          </p:cNvPr>
          <p:cNvGrpSpPr/>
          <p:nvPr/>
        </p:nvGrpSpPr>
        <p:grpSpPr>
          <a:xfrm>
            <a:off x="9316205" y="2575053"/>
            <a:ext cx="2106165" cy="560143"/>
            <a:chOff x="7526632" y="3627571"/>
            <a:chExt cx="1730330" cy="468000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74410E0-CEBC-483F-AF56-3DEADE516187}"/>
                </a:ext>
              </a:extLst>
            </p:cNvPr>
            <p:cNvSpPr/>
            <p:nvPr/>
          </p:nvSpPr>
          <p:spPr>
            <a:xfrm>
              <a:off x="7802886" y="3627571"/>
              <a:ext cx="1454076" cy="46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dirty="0">
                  <a:solidFill>
                    <a:prstClr val="white"/>
                  </a:solidFill>
                </a:rPr>
                <a:t>   Monitoring services</a:t>
              </a:r>
              <a:endParaRPr lang="it-IT" sz="1200" i="1" dirty="0">
                <a:solidFill>
                  <a:prstClr val="white"/>
                </a:solidFill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6F945B53-C804-44B0-91A1-34D7A4BAAD90}"/>
                </a:ext>
              </a:extLst>
            </p:cNvPr>
            <p:cNvGrpSpPr/>
            <p:nvPr/>
          </p:nvGrpSpPr>
          <p:grpSpPr>
            <a:xfrm>
              <a:off x="7526632" y="3627571"/>
              <a:ext cx="468000" cy="468000"/>
              <a:chOff x="7526632" y="3627571"/>
              <a:chExt cx="468000" cy="468000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AAE45019-A72B-4228-8304-7DE15021F27B}"/>
                  </a:ext>
                </a:extLst>
              </p:cNvPr>
              <p:cNvSpPr/>
              <p:nvPr/>
            </p:nvSpPr>
            <p:spPr>
              <a:xfrm>
                <a:off x="7526632" y="3627571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73" name="Picture 54" descr="radioactive Icon 316934">
                <a:extLst>
                  <a:ext uri="{FF2B5EF4-FFF2-40B4-BE49-F238E27FC236}">
                    <a16:creationId xmlns:a16="http://schemas.microsoft.com/office/drawing/2014/main" id="{E81C564B-FAEF-4814-A59D-FE5F1D1DC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0612" y="3687111"/>
                <a:ext cx="360040" cy="360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FDB767A-262B-4430-A2C4-DFDBC763FBDE}"/>
              </a:ext>
            </a:extLst>
          </p:cNvPr>
          <p:cNvGrpSpPr/>
          <p:nvPr/>
        </p:nvGrpSpPr>
        <p:grpSpPr>
          <a:xfrm>
            <a:off x="2186092" y="4994057"/>
            <a:ext cx="2114334" cy="560143"/>
            <a:chOff x="1668852" y="4892304"/>
            <a:chExt cx="1737041" cy="468000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AEFD24CC-680C-46E0-824A-79DA5F067B83}"/>
                </a:ext>
              </a:extLst>
            </p:cNvPr>
            <p:cNvSpPr/>
            <p:nvPr/>
          </p:nvSpPr>
          <p:spPr>
            <a:xfrm>
              <a:off x="1951817" y="4892304"/>
              <a:ext cx="1454076" cy="46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>
                  <a:solidFill>
                    <a:prstClr val="white"/>
                  </a:solidFill>
                </a:rPr>
                <a:t>Cyber Security</a:t>
              </a:r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871402C-532D-429E-9B49-304DDB938E49}"/>
                </a:ext>
              </a:extLst>
            </p:cNvPr>
            <p:cNvGrpSpPr/>
            <p:nvPr/>
          </p:nvGrpSpPr>
          <p:grpSpPr>
            <a:xfrm>
              <a:off x="1668852" y="4892304"/>
              <a:ext cx="468000" cy="468000"/>
              <a:chOff x="1573974" y="4892304"/>
              <a:chExt cx="468000" cy="468000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E968B525-4516-41F2-AB76-D45D3B078FBE}"/>
                  </a:ext>
                </a:extLst>
              </p:cNvPr>
              <p:cNvSpPr/>
              <p:nvPr/>
            </p:nvSpPr>
            <p:spPr>
              <a:xfrm>
                <a:off x="1573974" y="4892304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78" name="Picture 28" descr="cyber security Icon 1372105">
                <a:extLst>
                  <a:ext uri="{FF2B5EF4-FFF2-40B4-BE49-F238E27FC236}">
                    <a16:creationId xmlns:a16="http://schemas.microsoft.com/office/drawing/2014/main" id="{A4D7B5F9-A26D-4C2F-8BD2-1BACDFF5F5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5992" y="4928308"/>
                <a:ext cx="383965" cy="3839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DAFA4D6-7E1D-4ABA-9882-654905847D58}"/>
              </a:ext>
            </a:extLst>
          </p:cNvPr>
          <p:cNvGrpSpPr/>
          <p:nvPr/>
        </p:nvGrpSpPr>
        <p:grpSpPr>
          <a:xfrm>
            <a:off x="6900262" y="4196038"/>
            <a:ext cx="2114334" cy="560144"/>
            <a:chOff x="1668852" y="4244969"/>
            <a:chExt cx="1737041" cy="468001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DCBEDB6-0CFB-442B-B5D1-B0BB2E239112}"/>
                </a:ext>
              </a:extLst>
            </p:cNvPr>
            <p:cNvSpPr/>
            <p:nvPr/>
          </p:nvSpPr>
          <p:spPr>
            <a:xfrm>
              <a:off x="1951817" y="4244970"/>
              <a:ext cx="1454076" cy="468000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dirty="0" err="1">
                  <a:solidFill>
                    <a:srgbClr val="004785"/>
                  </a:solidFill>
                </a:rPr>
                <a:t>Vehicle</a:t>
              </a:r>
              <a:r>
                <a:rPr lang="it-IT" sz="1200" b="1" dirty="0">
                  <a:solidFill>
                    <a:srgbClr val="004785"/>
                  </a:solidFill>
                </a:rPr>
                <a:t> </a:t>
              </a:r>
              <a:r>
                <a:rPr lang="it-IT" sz="1200" b="1" dirty="0" err="1">
                  <a:solidFill>
                    <a:srgbClr val="004785"/>
                  </a:solidFill>
                </a:rPr>
                <a:t>automation</a:t>
              </a:r>
              <a:endParaRPr lang="it-IT" sz="1200" b="1" dirty="0">
                <a:solidFill>
                  <a:srgbClr val="004785"/>
                </a:solidFill>
              </a:endParaRP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84E4648B-74E0-4AA3-BE2B-8FDF75867D75}"/>
                </a:ext>
              </a:extLst>
            </p:cNvPr>
            <p:cNvGrpSpPr/>
            <p:nvPr/>
          </p:nvGrpSpPr>
          <p:grpSpPr>
            <a:xfrm>
              <a:off x="1668852" y="4244969"/>
              <a:ext cx="468000" cy="468000"/>
              <a:chOff x="1573974" y="4244969"/>
              <a:chExt cx="468000" cy="468000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41AF8B51-7451-4691-B6D1-FC88736686C9}"/>
                  </a:ext>
                </a:extLst>
              </p:cNvPr>
              <p:cNvSpPr/>
              <p:nvPr/>
            </p:nvSpPr>
            <p:spPr>
              <a:xfrm>
                <a:off x="1573974" y="4244969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83" name="Picture 21" descr="automation Icon 1737752">
                <a:extLst>
                  <a:ext uri="{FF2B5EF4-FFF2-40B4-BE49-F238E27FC236}">
                    <a16:creationId xmlns:a16="http://schemas.microsoft.com/office/drawing/2014/main" id="{6D2E47C7-ED7A-4B66-BAD1-D90279D20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3245" y="4304095"/>
                <a:ext cx="356332" cy="356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CDBDE20-882F-45FC-81A4-46055FFF1E39}"/>
              </a:ext>
            </a:extLst>
          </p:cNvPr>
          <p:cNvGrpSpPr/>
          <p:nvPr/>
        </p:nvGrpSpPr>
        <p:grpSpPr>
          <a:xfrm>
            <a:off x="4484316" y="4994057"/>
            <a:ext cx="2106165" cy="560143"/>
            <a:chOff x="3556970" y="4892304"/>
            <a:chExt cx="1730330" cy="468000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90370CA-76ED-470C-AA6E-25A94F0C733D}"/>
                </a:ext>
              </a:extLst>
            </p:cNvPr>
            <p:cNvSpPr/>
            <p:nvPr/>
          </p:nvSpPr>
          <p:spPr>
            <a:xfrm>
              <a:off x="3833224" y="4892304"/>
              <a:ext cx="1454076" cy="46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>
                  <a:solidFill>
                    <a:prstClr val="white"/>
                  </a:solidFill>
                </a:rPr>
                <a:t>Data </a:t>
              </a:r>
            </a:p>
            <a:p>
              <a:pPr algn="ctr" defTabSz="914235"/>
              <a:r>
                <a:rPr lang="it-IT" sz="1200" b="1">
                  <a:solidFill>
                    <a:prstClr val="white"/>
                  </a:solidFill>
                </a:rPr>
                <a:t>Analytics &amp; AI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B7F765C5-039E-4E6B-B8AD-E923613ED660}"/>
                </a:ext>
              </a:extLst>
            </p:cNvPr>
            <p:cNvGrpSpPr/>
            <p:nvPr/>
          </p:nvGrpSpPr>
          <p:grpSpPr>
            <a:xfrm>
              <a:off x="3556970" y="4892304"/>
              <a:ext cx="468000" cy="468000"/>
              <a:chOff x="3784008" y="4892304"/>
              <a:chExt cx="468000" cy="468000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E661620B-4DCF-480C-BFF1-45DD51845B90}"/>
                  </a:ext>
                </a:extLst>
              </p:cNvPr>
              <p:cNvSpPr/>
              <p:nvPr/>
            </p:nvSpPr>
            <p:spPr>
              <a:xfrm>
                <a:off x="3784008" y="4892304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88" name="Picture 20" descr="Data Icon 1997692">
                <a:extLst>
                  <a:ext uri="{FF2B5EF4-FFF2-40B4-BE49-F238E27FC236}">
                    <a16:creationId xmlns:a16="http://schemas.microsoft.com/office/drawing/2014/main" id="{3313E963-9A79-43D2-BC35-4FF582852A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6016" y="4982922"/>
                <a:ext cx="323984" cy="323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B2FC8E3-D0AA-437D-8B11-1A3733B59BD4}"/>
              </a:ext>
            </a:extLst>
          </p:cNvPr>
          <p:cNvGrpSpPr/>
          <p:nvPr/>
        </p:nvGrpSpPr>
        <p:grpSpPr>
          <a:xfrm>
            <a:off x="9316205" y="4196037"/>
            <a:ext cx="2106165" cy="560143"/>
            <a:chOff x="3556970" y="4256187"/>
            <a:chExt cx="1730330" cy="468000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C12C48A-3B79-4CB1-8B56-C70A74F1544B}"/>
                </a:ext>
              </a:extLst>
            </p:cNvPr>
            <p:cNvSpPr/>
            <p:nvPr/>
          </p:nvSpPr>
          <p:spPr>
            <a:xfrm>
              <a:off x="3833224" y="4256187"/>
              <a:ext cx="1454076" cy="468000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dirty="0" err="1">
                  <a:solidFill>
                    <a:srgbClr val="004785"/>
                  </a:solidFill>
                </a:rPr>
                <a:t>Airframe</a:t>
              </a:r>
              <a:r>
                <a:rPr lang="it-IT" sz="1200" b="1" dirty="0">
                  <a:solidFill>
                    <a:srgbClr val="004785"/>
                  </a:solidFill>
                </a:rPr>
                <a:t> and </a:t>
              </a:r>
              <a:r>
                <a:rPr lang="it-IT" sz="1200" b="1" dirty="0" err="1">
                  <a:solidFill>
                    <a:srgbClr val="004785"/>
                  </a:solidFill>
                </a:rPr>
                <a:t>propulsion</a:t>
              </a:r>
              <a:endParaRPr lang="it-IT" sz="1200" b="1" dirty="0">
                <a:solidFill>
                  <a:srgbClr val="004785"/>
                </a:solidFill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24DDB0C-446F-438B-A542-120D50ABB195}"/>
                </a:ext>
              </a:extLst>
            </p:cNvPr>
            <p:cNvGrpSpPr/>
            <p:nvPr/>
          </p:nvGrpSpPr>
          <p:grpSpPr>
            <a:xfrm>
              <a:off x="3556970" y="4256187"/>
              <a:ext cx="468000" cy="468000"/>
              <a:chOff x="3784008" y="4256187"/>
              <a:chExt cx="468000" cy="468000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64661A5D-F387-45C1-B763-26EA087BD96A}"/>
                  </a:ext>
                </a:extLst>
              </p:cNvPr>
              <p:cNvSpPr/>
              <p:nvPr/>
            </p:nvSpPr>
            <p:spPr>
              <a:xfrm>
                <a:off x="3784008" y="4256187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93" name="Picture 23" descr="uav Icon 3003314">
                <a:extLst>
                  <a:ext uri="{FF2B5EF4-FFF2-40B4-BE49-F238E27FC236}">
                    <a16:creationId xmlns:a16="http://schemas.microsoft.com/office/drawing/2014/main" id="{72CE15BF-152E-4CA1-BB85-2570426B8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1130" y="4266969"/>
                <a:ext cx="440878" cy="4408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60AA27D-AC6F-4003-B5FD-D2A7AA6F1C53}"/>
              </a:ext>
            </a:extLst>
          </p:cNvPr>
          <p:cNvGrpSpPr/>
          <p:nvPr/>
        </p:nvGrpSpPr>
        <p:grpSpPr>
          <a:xfrm>
            <a:off x="2186091" y="4196037"/>
            <a:ext cx="2138270" cy="560143"/>
            <a:chOff x="5541801" y="4209832"/>
            <a:chExt cx="1756706" cy="468000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096E79F-C69C-4703-944E-8A2E31BD6233}"/>
                </a:ext>
              </a:extLst>
            </p:cNvPr>
            <p:cNvSpPr/>
            <p:nvPr/>
          </p:nvSpPr>
          <p:spPr>
            <a:xfrm>
              <a:off x="5844431" y="4209832"/>
              <a:ext cx="1454076" cy="46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err="1">
                  <a:solidFill>
                    <a:prstClr val="white"/>
                  </a:solidFill>
                </a:rPr>
                <a:t>SatCom</a:t>
              </a:r>
              <a:r>
                <a:rPr lang="it-IT" sz="1200" b="1">
                  <a:solidFill>
                    <a:prstClr val="white"/>
                  </a:solidFill>
                </a:rPr>
                <a:t> &amp; Telecom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5B0611B-B90C-4430-B1D4-A2B674AE55A1}"/>
                </a:ext>
              </a:extLst>
            </p:cNvPr>
            <p:cNvGrpSpPr/>
            <p:nvPr/>
          </p:nvGrpSpPr>
          <p:grpSpPr>
            <a:xfrm>
              <a:off x="5541801" y="4209832"/>
              <a:ext cx="468000" cy="468000"/>
              <a:chOff x="5929289" y="4209832"/>
              <a:chExt cx="468000" cy="468000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13A1782C-C35B-4F9F-9C3A-BC1C51DA1D2B}"/>
                  </a:ext>
                </a:extLst>
              </p:cNvPr>
              <p:cNvSpPr/>
              <p:nvPr/>
            </p:nvSpPr>
            <p:spPr>
              <a:xfrm>
                <a:off x="5929289" y="4209832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198" name="Picture 22" descr="Satellite Icon 772743">
                <a:extLst>
                  <a:ext uri="{FF2B5EF4-FFF2-40B4-BE49-F238E27FC236}">
                    <a16:creationId xmlns:a16="http://schemas.microsoft.com/office/drawing/2014/main" id="{1D3FE489-63FF-4248-9AF0-F0882F42C0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9745" y="4266101"/>
                <a:ext cx="367089" cy="367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AAE76B9-2F98-458F-B6EE-30E9B0D3A2EF}"/>
              </a:ext>
            </a:extLst>
          </p:cNvPr>
          <p:cNvGrpSpPr/>
          <p:nvPr/>
        </p:nvGrpSpPr>
        <p:grpSpPr>
          <a:xfrm>
            <a:off x="9310270" y="4994057"/>
            <a:ext cx="2138270" cy="560143"/>
            <a:chOff x="5541801" y="4845903"/>
            <a:chExt cx="1756706" cy="468000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7A89D62-8A11-4CBD-8F3E-64EC3EF5245B}"/>
                </a:ext>
              </a:extLst>
            </p:cNvPr>
            <p:cNvSpPr/>
            <p:nvPr/>
          </p:nvSpPr>
          <p:spPr>
            <a:xfrm>
              <a:off x="5844431" y="4845903"/>
              <a:ext cx="1454076" cy="468000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dirty="0">
                  <a:solidFill>
                    <a:srgbClr val="004785"/>
                  </a:solidFill>
                </a:rPr>
                <a:t>HMI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C1A4AC0C-9484-468A-A0F2-6E75C8354DA2}"/>
                </a:ext>
              </a:extLst>
            </p:cNvPr>
            <p:cNvGrpSpPr/>
            <p:nvPr/>
          </p:nvGrpSpPr>
          <p:grpSpPr>
            <a:xfrm>
              <a:off x="5541801" y="4845903"/>
              <a:ext cx="468000" cy="468000"/>
              <a:chOff x="5929289" y="4845903"/>
              <a:chExt cx="468000" cy="468000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CB69163C-260C-444F-A2EC-A2F7B98838D7}"/>
                  </a:ext>
                </a:extLst>
              </p:cNvPr>
              <p:cNvSpPr/>
              <p:nvPr/>
            </p:nvSpPr>
            <p:spPr>
              <a:xfrm>
                <a:off x="5929289" y="4845903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203" name="Picture 19" descr="Technology Icon 2078687">
                <a:extLst>
                  <a:ext uri="{FF2B5EF4-FFF2-40B4-BE49-F238E27FC236}">
                    <a16:creationId xmlns:a16="http://schemas.microsoft.com/office/drawing/2014/main" id="{F7B69493-3D2B-4FB3-95E9-7E4480EE4B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6133" y="4934560"/>
                <a:ext cx="290685" cy="290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AE91FDC-0A88-4A47-B812-56E22E1967BD}"/>
              </a:ext>
            </a:extLst>
          </p:cNvPr>
          <p:cNvGrpSpPr/>
          <p:nvPr/>
        </p:nvGrpSpPr>
        <p:grpSpPr>
          <a:xfrm>
            <a:off x="6900261" y="4994057"/>
            <a:ext cx="2112100" cy="560143"/>
            <a:chOff x="400744" y="5937974"/>
            <a:chExt cx="1735206" cy="468000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247376FF-BAE4-4B0E-9325-6BBF44C36669}"/>
                </a:ext>
              </a:extLst>
            </p:cNvPr>
            <p:cNvSpPr/>
            <p:nvPr/>
          </p:nvSpPr>
          <p:spPr>
            <a:xfrm>
              <a:off x="681874" y="5937974"/>
              <a:ext cx="1454076" cy="468000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>
                  <a:solidFill>
                    <a:srgbClr val="004785"/>
                  </a:solidFill>
                </a:rPr>
                <a:t>AR/VR</a:t>
              </a:r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7627294-E047-4F41-A726-02D90C795DA3}"/>
                </a:ext>
              </a:extLst>
            </p:cNvPr>
            <p:cNvGrpSpPr/>
            <p:nvPr/>
          </p:nvGrpSpPr>
          <p:grpSpPr>
            <a:xfrm>
              <a:off x="400744" y="5937974"/>
              <a:ext cx="472906" cy="468000"/>
              <a:chOff x="400744" y="5937974"/>
              <a:chExt cx="472906" cy="468000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2DE2FC09-5F18-4BF4-B61A-D9069E87637F}"/>
                  </a:ext>
                </a:extLst>
              </p:cNvPr>
              <p:cNvSpPr/>
              <p:nvPr/>
            </p:nvSpPr>
            <p:spPr>
              <a:xfrm>
                <a:off x="400744" y="5937974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208" name="Picture 17" descr="ar Icon 2300882">
                <a:extLst>
                  <a:ext uri="{FF2B5EF4-FFF2-40B4-BE49-F238E27FC236}">
                    <a16:creationId xmlns:a16="http://schemas.microsoft.com/office/drawing/2014/main" id="{D02033D6-E6E0-4521-9F00-A64F350393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62" y="5961342"/>
                <a:ext cx="430888" cy="4308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2AF3269-A98C-4387-801D-68F21F456503}"/>
              </a:ext>
            </a:extLst>
          </p:cNvPr>
          <p:cNvGrpSpPr/>
          <p:nvPr/>
        </p:nvGrpSpPr>
        <p:grpSpPr>
          <a:xfrm>
            <a:off x="4484316" y="4196037"/>
            <a:ext cx="2106165" cy="560143"/>
            <a:chOff x="7526632" y="4209832"/>
            <a:chExt cx="1730330" cy="468000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CA716B2-2364-44CE-A757-BC8B294A5E9D}"/>
                </a:ext>
              </a:extLst>
            </p:cNvPr>
            <p:cNvSpPr/>
            <p:nvPr/>
          </p:nvSpPr>
          <p:spPr>
            <a:xfrm>
              <a:off x="7802886" y="4209832"/>
              <a:ext cx="1454076" cy="468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6304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35"/>
              <a:r>
                <a:rPr lang="it-IT" sz="1200" b="1" dirty="0">
                  <a:solidFill>
                    <a:prstClr val="white"/>
                  </a:solidFill>
                </a:rPr>
                <a:t>Payloads </a:t>
              </a:r>
              <a:r>
                <a:rPr lang="it-IT" sz="1200" i="1" dirty="0">
                  <a:solidFill>
                    <a:prstClr val="white"/>
                  </a:solidFill>
                </a:rPr>
                <a:t> </a:t>
              </a:r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F21AD2C1-02E7-4A46-A000-CA7B7AF79D10}"/>
                </a:ext>
              </a:extLst>
            </p:cNvPr>
            <p:cNvGrpSpPr/>
            <p:nvPr/>
          </p:nvGrpSpPr>
          <p:grpSpPr>
            <a:xfrm>
              <a:off x="7526632" y="4209832"/>
              <a:ext cx="468000" cy="468000"/>
              <a:chOff x="8236755" y="4304095"/>
              <a:chExt cx="468000" cy="468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A7191FD0-B422-4E2E-BF35-A26776F9062F}"/>
                  </a:ext>
                </a:extLst>
              </p:cNvPr>
              <p:cNvSpPr/>
              <p:nvPr/>
            </p:nvSpPr>
            <p:spPr>
              <a:xfrm>
                <a:off x="8236755" y="4304095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35"/>
                <a:endParaRPr lang="it-IT" sz="1600">
                  <a:solidFill>
                    <a:srgbClr val="004785"/>
                  </a:solidFill>
                </a:endParaRPr>
              </a:p>
            </p:txBody>
          </p:sp>
          <p:pic>
            <p:nvPicPr>
              <p:cNvPr id="213" name="Elemento grafico 110" descr="Webcam">
                <a:extLst>
                  <a:ext uri="{FF2B5EF4-FFF2-40B4-BE49-F238E27FC236}">
                    <a16:creationId xmlns:a16="http://schemas.microsoft.com/office/drawing/2014/main" id="{90F7649D-5CCB-4035-B3D5-583E83554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8272755" y="4333213"/>
                <a:ext cx="396000" cy="396000"/>
              </a:xfrm>
              <a:prstGeom prst="rect">
                <a:avLst/>
              </a:prstGeom>
            </p:spPr>
          </p:pic>
        </p:grpSp>
      </p:grp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97FAD928-78F6-4FDE-9777-F062FC38CA98}"/>
              </a:ext>
            </a:extLst>
          </p:cNvPr>
          <p:cNvCxnSpPr/>
          <p:nvPr/>
        </p:nvCxnSpPr>
        <p:spPr>
          <a:xfrm>
            <a:off x="618512" y="4091001"/>
            <a:ext cx="11130115" cy="0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B50C902-7106-4913-B0BE-484E66093D7B}"/>
              </a:ext>
            </a:extLst>
          </p:cNvPr>
          <p:cNvSpPr/>
          <p:nvPr/>
        </p:nvSpPr>
        <p:spPr>
          <a:xfrm>
            <a:off x="516000" y="5724916"/>
            <a:ext cx="11160000" cy="6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buClr>
                <a:srgbClr val="007CC3"/>
              </a:buClr>
              <a:buSzPct val="80000"/>
            </a:pPr>
            <a:r>
              <a:rPr lang="it-IT" sz="1600" dirty="0">
                <a:solidFill>
                  <a:schemeClr val="tx1"/>
                </a:solidFill>
                <a:cs typeface="Arial" pitchFamily="34" charset="0"/>
              </a:rPr>
              <a:t>GATB </a:t>
            </a:r>
            <a:r>
              <a:rPr lang="it-IT" sz="1600" dirty="0" err="1">
                <a:solidFill>
                  <a:schemeClr val="tx1"/>
                </a:solidFill>
                <a:cs typeface="Arial" pitchFamily="34" charset="0"/>
              </a:rPr>
              <a:t>will</a:t>
            </a:r>
            <a:r>
              <a:rPr lang="it-IT" sz="1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cs typeface="Arial" pitchFamily="34" charset="0"/>
              </a:rPr>
              <a:t>provide</a:t>
            </a:r>
            <a:r>
              <a:rPr lang="it-IT" sz="1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cs typeface="Arial" pitchFamily="34" charset="0"/>
              </a:rPr>
              <a:t>experimentation</a:t>
            </a:r>
            <a:r>
              <a:rPr lang="it-IT" sz="1600" dirty="0">
                <a:solidFill>
                  <a:schemeClr val="tx1"/>
                </a:solidFill>
                <a:cs typeface="Arial" pitchFamily="34" charset="0"/>
              </a:rPr>
              <a:t> services </a:t>
            </a:r>
            <a:r>
              <a:rPr lang="it-IT" sz="1600" dirty="0" err="1">
                <a:solidFill>
                  <a:schemeClr val="tx1"/>
                </a:solidFill>
                <a:cs typeface="Arial" pitchFamily="34" charset="0"/>
              </a:rPr>
              <a:t>aimed</a:t>
            </a:r>
            <a:r>
              <a:rPr lang="it-IT" sz="1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cs typeface="Arial" pitchFamily="34" charset="0"/>
              </a:rPr>
              <a:t>at</a:t>
            </a:r>
            <a:r>
              <a:rPr lang="it-IT" sz="1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cs typeface="Arial" pitchFamily="34" charset="0"/>
              </a:rPr>
              <a:t>boosting</a:t>
            </a:r>
            <a:r>
              <a:rPr lang="it-IT" sz="1600" dirty="0">
                <a:solidFill>
                  <a:schemeClr val="tx1"/>
                </a:solidFill>
                <a:cs typeface="Arial" pitchFamily="34" charset="0"/>
              </a:rPr>
              <a:t> UAS </a:t>
            </a:r>
            <a:r>
              <a:rPr lang="it-IT" sz="1600" dirty="0" err="1">
                <a:solidFill>
                  <a:schemeClr val="tx1"/>
                </a:solidFill>
                <a:cs typeface="Arial" pitchFamily="34" charset="0"/>
              </a:rPr>
              <a:t>innovation</a:t>
            </a:r>
            <a:r>
              <a:rPr lang="it-IT" sz="1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cs typeface="Arial" pitchFamily="34" charset="0"/>
              </a:rPr>
              <a:t>development</a:t>
            </a:r>
            <a:endParaRPr lang="it-IT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6" name="Isosceles Triangle 215">
            <a:extLst>
              <a:ext uri="{FF2B5EF4-FFF2-40B4-BE49-F238E27FC236}">
                <a16:creationId xmlns:a16="http://schemas.microsoft.com/office/drawing/2014/main" id="{DF9236C2-E03E-4C95-AD3D-E3B8A031898B}"/>
              </a:ext>
            </a:extLst>
          </p:cNvPr>
          <p:cNvSpPr/>
          <p:nvPr/>
        </p:nvSpPr>
        <p:spPr>
          <a:xfrm rot="5400000">
            <a:off x="425392" y="5967336"/>
            <a:ext cx="504000" cy="180000"/>
          </a:xfrm>
          <a:prstGeom prst="triangle">
            <a:avLst/>
          </a:prstGeom>
          <a:solidFill>
            <a:srgbClr val="FFB9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35"/>
            <a:endParaRPr lang="it-IT" sz="1600">
              <a:solidFill>
                <a:srgbClr val="004785"/>
              </a:solid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9F8930B-D1BF-46D1-AAAA-A911A9293403}"/>
              </a:ext>
            </a:extLst>
          </p:cNvPr>
          <p:cNvSpPr/>
          <p:nvPr/>
        </p:nvSpPr>
        <p:spPr>
          <a:xfrm>
            <a:off x="618511" y="6489747"/>
            <a:ext cx="1296000" cy="18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35"/>
            <a:r>
              <a:rPr lang="it-IT" sz="800" b="1" dirty="0" err="1">
                <a:solidFill>
                  <a:prstClr val="white"/>
                </a:solidFill>
              </a:rPr>
              <a:t>Initial</a:t>
            </a:r>
            <a:r>
              <a:rPr lang="it-IT" sz="800" b="1" dirty="0">
                <a:solidFill>
                  <a:prstClr val="white"/>
                </a:solidFill>
              </a:rPr>
              <a:t> focus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56D281F-9701-44B3-B8E1-2346969181C8}"/>
              </a:ext>
            </a:extLst>
          </p:cNvPr>
          <p:cNvSpPr/>
          <p:nvPr/>
        </p:nvSpPr>
        <p:spPr>
          <a:xfrm>
            <a:off x="1986299" y="6489747"/>
            <a:ext cx="1296000" cy="180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35"/>
            <a:r>
              <a:rPr lang="it-IT" sz="800" b="1" dirty="0">
                <a:solidFill>
                  <a:srgbClr val="004785"/>
                </a:solidFill>
              </a:rPr>
              <a:t>Long </a:t>
            </a:r>
            <a:r>
              <a:rPr lang="it-IT" sz="800" b="1" dirty="0" err="1">
                <a:solidFill>
                  <a:srgbClr val="004785"/>
                </a:solidFill>
              </a:rPr>
              <a:t>term</a:t>
            </a:r>
            <a:r>
              <a:rPr lang="it-IT" sz="800" b="1" dirty="0">
                <a:solidFill>
                  <a:srgbClr val="004785"/>
                </a:solidFill>
              </a:rPr>
              <a:t> focus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6C3759F-BF78-4652-BEF3-2F5F6459399A}"/>
              </a:ext>
            </a:extLst>
          </p:cNvPr>
          <p:cNvGrpSpPr/>
          <p:nvPr/>
        </p:nvGrpSpPr>
        <p:grpSpPr>
          <a:xfrm>
            <a:off x="516000" y="1427993"/>
            <a:ext cx="11160000" cy="416831"/>
            <a:chOff x="381000" y="1716769"/>
            <a:chExt cx="5766192" cy="416831"/>
          </a:xfrm>
        </p:grpSpPr>
        <p:cxnSp>
          <p:nvCxnSpPr>
            <p:cNvPr id="92" name="Connecteur droit 11">
              <a:extLst>
                <a:ext uri="{FF2B5EF4-FFF2-40B4-BE49-F238E27FC236}">
                  <a16:creationId xmlns:a16="http://schemas.microsoft.com/office/drawing/2014/main" id="{9ED97554-A97C-4D4D-A814-38036B3141A0}"/>
                </a:ext>
              </a:extLst>
            </p:cNvPr>
            <p:cNvCxnSpPr/>
            <p:nvPr/>
          </p:nvCxnSpPr>
          <p:spPr>
            <a:xfrm>
              <a:off x="381001" y="2133600"/>
              <a:ext cx="576619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3" name="Espace réservé du texte 2">
              <a:extLst>
                <a:ext uri="{FF2B5EF4-FFF2-40B4-BE49-F238E27FC236}">
                  <a16:creationId xmlns:a16="http://schemas.microsoft.com/office/drawing/2014/main" id="{F54B4F4A-E3DA-4530-B21C-73D1A4489270}"/>
                </a:ext>
              </a:extLst>
            </p:cNvPr>
            <p:cNvSpPr txBox="1">
              <a:spLocks/>
            </p:cNvSpPr>
            <p:nvPr/>
          </p:nvSpPr>
          <p:spPr>
            <a:xfrm>
              <a:off x="381000" y="1716769"/>
              <a:ext cx="5766191" cy="416831"/>
            </a:xfrm>
            <a:prstGeom prst="rect">
              <a:avLst/>
            </a:prstGeom>
          </p:spPr>
          <p:txBody>
            <a:bodyPr wrap="square" lIns="36000" tIns="36000" rIns="36000" bIns="72000" anchor="b" anchorCtr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80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9263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4926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it-IT" sz="2000" dirty="0">
                  <a:solidFill>
                    <a:schemeClr val="accent1">
                      <a:lumMod val="75000"/>
                    </a:schemeClr>
                  </a:solidFill>
                </a:rPr>
                <a:t>Mission</a:t>
              </a: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DA4772-4EB5-4E37-8731-4B4F78031063}"/>
              </a:ext>
            </a:extLst>
          </p:cNvPr>
          <p:cNvSpPr/>
          <p:nvPr/>
        </p:nvSpPr>
        <p:spPr>
          <a:xfrm>
            <a:off x="516000" y="1877965"/>
            <a:ext cx="11160000" cy="7386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300"/>
              </a:spcAft>
              <a:buClr>
                <a:srgbClr val="007CC3"/>
              </a:buClr>
              <a:buSzPct val="80000"/>
            </a:pPr>
            <a:r>
              <a:rPr lang="it-IT" sz="1600" b="1" dirty="0"/>
              <a:t>Grottaglie Airport Test Bed </a:t>
            </a:r>
            <a:r>
              <a:rPr lang="it-IT" sz="1600" dirty="0"/>
              <a:t>(GATB) </a:t>
            </a:r>
            <a:r>
              <a:rPr lang="it-IT" sz="1600" dirty="0" err="1"/>
              <a:t>is</a:t>
            </a:r>
            <a:r>
              <a:rPr lang="it-IT" sz="1600" dirty="0"/>
              <a:t> a </a:t>
            </a:r>
            <a:r>
              <a:rPr lang="it-IT" sz="1600" dirty="0" err="1"/>
              <a:t>Research</a:t>
            </a:r>
            <a:r>
              <a:rPr lang="it-IT" sz="1600" dirty="0"/>
              <a:t> </a:t>
            </a:r>
            <a:r>
              <a:rPr lang="it-IT" sz="1600" dirty="0" err="1"/>
              <a:t>Infrastructure</a:t>
            </a:r>
            <a:r>
              <a:rPr lang="it-IT" sz="1600" dirty="0"/>
              <a:t> in the </a:t>
            </a:r>
            <a:r>
              <a:rPr lang="it-IT" sz="1600" dirty="0" err="1"/>
              <a:t>technology</a:t>
            </a:r>
            <a:r>
              <a:rPr lang="it-IT" sz="1600" dirty="0"/>
              <a:t> domain of UAS.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intended</a:t>
            </a:r>
            <a:r>
              <a:rPr lang="it-IT" sz="1600" dirty="0"/>
              <a:t> to support </a:t>
            </a:r>
            <a:r>
              <a:rPr lang="it-IT" sz="1600" dirty="0" err="1"/>
              <a:t>regional</a:t>
            </a:r>
            <a:r>
              <a:rPr lang="it-IT" sz="1600" dirty="0"/>
              <a:t>, national and </a:t>
            </a:r>
            <a:r>
              <a:rPr lang="it-IT" sz="1600" dirty="0" err="1"/>
              <a:t>european</a:t>
            </a:r>
            <a:r>
              <a:rPr lang="it-IT" sz="1600" dirty="0"/>
              <a:t> public and private </a:t>
            </a:r>
            <a:r>
              <a:rPr lang="it-IT" sz="1600" dirty="0" err="1"/>
              <a:t>organizations</a:t>
            </a:r>
            <a:r>
              <a:rPr lang="it-IT" sz="1600" dirty="0"/>
              <a:t> in </a:t>
            </a:r>
            <a:r>
              <a:rPr lang="it-IT" sz="1600" dirty="0" err="1"/>
              <a:t>creating</a:t>
            </a:r>
            <a:r>
              <a:rPr lang="it-IT" sz="1600" dirty="0"/>
              <a:t> new knowledge, </a:t>
            </a:r>
            <a:r>
              <a:rPr lang="it-IT" sz="1600" dirty="0" err="1"/>
              <a:t>competence</a:t>
            </a:r>
            <a:r>
              <a:rPr lang="it-IT" sz="1600" dirty="0"/>
              <a:t> and </a:t>
            </a:r>
            <a:r>
              <a:rPr lang="it-IT" sz="1600" dirty="0" err="1"/>
              <a:t>capacity</a:t>
            </a:r>
            <a:r>
              <a:rPr lang="it-IT" sz="1600" dirty="0"/>
              <a:t> in </a:t>
            </a:r>
            <a:r>
              <a:rPr lang="it-IT" sz="1600" dirty="0" err="1"/>
              <a:t>technologies</a:t>
            </a:r>
            <a:r>
              <a:rPr lang="it-IT" sz="1600" dirty="0"/>
              <a:t>, systems and </a:t>
            </a:r>
            <a:r>
              <a:rPr lang="it-IT" sz="1600" dirty="0" err="1"/>
              <a:t>applications</a:t>
            </a:r>
            <a:r>
              <a:rPr lang="it-IT" sz="1600" dirty="0"/>
              <a:t> of UAS.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82139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0CAB9E6-F052-47CD-B5FC-EFF0C8202E2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0CAB9E6-F052-47CD-B5FC-EFF0C8202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" name="Rectangle 460" hidden="1">
            <a:extLst>
              <a:ext uri="{FF2B5EF4-FFF2-40B4-BE49-F238E27FC236}">
                <a16:creationId xmlns:a16="http://schemas.microsoft.com/office/drawing/2014/main" id="{39AF97BA-2C43-4A7B-80D5-730FABBD8E6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35"/>
            <a:endParaRPr lang="it-IT" sz="4000">
              <a:solidFill>
                <a:srgbClr val="004785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0AD0F71-C4B8-421D-A354-0A6C2C60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GATB Architecture</a:t>
            </a:r>
          </a:p>
        </p:txBody>
      </p:sp>
      <p:sp>
        <p:nvSpPr>
          <p:cNvPr id="113" name="Rettangolo arrotondato 72">
            <a:extLst>
              <a:ext uri="{FF2B5EF4-FFF2-40B4-BE49-F238E27FC236}">
                <a16:creationId xmlns:a16="http://schemas.microsoft.com/office/drawing/2014/main" id="{D2A8950C-2A79-44EC-8B8F-74CC59BAA7D2}"/>
              </a:ext>
            </a:extLst>
          </p:cNvPr>
          <p:cNvSpPr/>
          <p:nvPr/>
        </p:nvSpPr>
        <p:spPr>
          <a:xfrm>
            <a:off x="4913651" y="1645920"/>
            <a:ext cx="6116174" cy="74078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it-IT" sz="1200" b="1">
                <a:solidFill>
                  <a:schemeClr val="accent1"/>
                </a:solidFill>
              </a:rPr>
              <a:t>Satellite </a:t>
            </a:r>
            <a:r>
              <a:rPr lang="it-IT" sz="1200" b="1" err="1">
                <a:solidFill>
                  <a:schemeClr val="accent1"/>
                </a:solidFill>
              </a:rPr>
              <a:t>Segment</a:t>
            </a:r>
            <a:endParaRPr lang="it-IT" sz="1200" b="1">
              <a:solidFill>
                <a:schemeClr val="accent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DDB9311-09AA-4315-8B1B-563C2899CA32}"/>
              </a:ext>
            </a:extLst>
          </p:cNvPr>
          <p:cNvCxnSpPr>
            <a:cxnSpLocks/>
          </p:cNvCxnSpPr>
          <p:nvPr/>
        </p:nvCxnSpPr>
        <p:spPr>
          <a:xfrm>
            <a:off x="4913651" y="5230535"/>
            <a:ext cx="6216935" cy="0"/>
          </a:xfrm>
          <a:prstGeom prst="line">
            <a:avLst/>
          </a:prstGeom>
          <a:ln w="28575">
            <a:solidFill>
              <a:srgbClr val="D54D1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ttangolo arrotondato 72">
            <a:extLst>
              <a:ext uri="{FF2B5EF4-FFF2-40B4-BE49-F238E27FC236}">
                <a16:creationId xmlns:a16="http://schemas.microsoft.com/office/drawing/2014/main" id="{92B65884-365B-45F2-94A1-8940EC001EB8}"/>
              </a:ext>
            </a:extLst>
          </p:cNvPr>
          <p:cNvSpPr/>
          <p:nvPr/>
        </p:nvSpPr>
        <p:spPr>
          <a:xfrm>
            <a:off x="381000" y="1652981"/>
            <a:ext cx="2121487" cy="1849312"/>
          </a:xfrm>
          <a:prstGeom prst="roundRect">
            <a:avLst>
              <a:gd name="adj" fmla="val 12309"/>
            </a:avLst>
          </a:prstGeom>
          <a:solidFill>
            <a:schemeClr val="bg1"/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1">
            <a:noAutofit/>
          </a:bodyPr>
          <a:lstStyle/>
          <a:p>
            <a:pPr indent="-1524000" algn="ctr"/>
            <a:endParaRPr lang="it-IT" sz="1200" b="1">
              <a:solidFill>
                <a:schemeClr val="accent1"/>
              </a:solidFill>
            </a:endParaRPr>
          </a:p>
        </p:txBody>
      </p:sp>
      <p:sp>
        <p:nvSpPr>
          <p:cNvPr id="149" name="Rettangolo arrotondato 8">
            <a:extLst>
              <a:ext uri="{FF2B5EF4-FFF2-40B4-BE49-F238E27FC236}">
                <a16:creationId xmlns:a16="http://schemas.microsoft.com/office/drawing/2014/main" id="{0F9A4994-5A8E-4DDC-9CD4-C5037C5CCD6C}"/>
              </a:ext>
            </a:extLst>
          </p:cNvPr>
          <p:cNvSpPr/>
          <p:nvPr/>
        </p:nvSpPr>
        <p:spPr>
          <a:xfrm>
            <a:off x="499844" y="2368525"/>
            <a:ext cx="1568234" cy="2382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Sensori O/I</a:t>
            </a:r>
          </a:p>
        </p:txBody>
      </p:sp>
      <p:sp>
        <p:nvSpPr>
          <p:cNvPr id="150" name="Rettangolo arrotondato 10">
            <a:extLst>
              <a:ext uri="{FF2B5EF4-FFF2-40B4-BE49-F238E27FC236}">
                <a16:creationId xmlns:a16="http://schemas.microsoft.com/office/drawing/2014/main" id="{727BE317-AAFD-46EE-9E9F-A633A377F496}"/>
              </a:ext>
            </a:extLst>
          </p:cNvPr>
          <p:cNvSpPr/>
          <p:nvPr/>
        </p:nvSpPr>
        <p:spPr>
          <a:xfrm>
            <a:off x="499844" y="2761872"/>
            <a:ext cx="1568234" cy="2382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Sensori Radar</a:t>
            </a:r>
          </a:p>
        </p:txBody>
      </p:sp>
      <p:sp>
        <p:nvSpPr>
          <p:cNvPr id="155" name="Rettangolo arrotondato 12">
            <a:extLst>
              <a:ext uri="{FF2B5EF4-FFF2-40B4-BE49-F238E27FC236}">
                <a16:creationId xmlns:a16="http://schemas.microsoft.com/office/drawing/2014/main" id="{C91D09A7-F429-45AB-BF0B-0BCDFFD05834}"/>
              </a:ext>
            </a:extLst>
          </p:cNvPr>
          <p:cNvSpPr/>
          <p:nvPr/>
        </p:nvSpPr>
        <p:spPr>
          <a:xfrm>
            <a:off x="499844" y="1975177"/>
            <a:ext cx="1568234" cy="23823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it-IT" sz="1100" dirty="0"/>
              <a:t>Jammers</a:t>
            </a:r>
          </a:p>
        </p:txBody>
      </p:sp>
      <p:sp>
        <p:nvSpPr>
          <p:cNvPr id="156" name="Rettangolo arrotondato 16">
            <a:extLst>
              <a:ext uri="{FF2B5EF4-FFF2-40B4-BE49-F238E27FC236}">
                <a16:creationId xmlns:a16="http://schemas.microsoft.com/office/drawing/2014/main" id="{A4C050A7-580B-4578-AEDF-003A751A899D}"/>
              </a:ext>
            </a:extLst>
          </p:cNvPr>
          <p:cNvSpPr/>
          <p:nvPr/>
        </p:nvSpPr>
        <p:spPr>
          <a:xfrm>
            <a:off x="499844" y="3155219"/>
            <a:ext cx="1568234" cy="2382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Altri sensori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6645D39-4156-4263-A74F-BC7C9B55CB42}"/>
              </a:ext>
            </a:extLst>
          </p:cNvPr>
          <p:cNvCxnSpPr>
            <a:cxnSpLocks/>
          </p:cNvCxnSpPr>
          <p:nvPr/>
        </p:nvCxnSpPr>
        <p:spPr>
          <a:xfrm>
            <a:off x="2077584" y="2109935"/>
            <a:ext cx="177666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FA9B43A-0E9B-48CB-8A16-59197BD75832}"/>
              </a:ext>
            </a:extLst>
          </p:cNvPr>
          <p:cNvCxnSpPr>
            <a:cxnSpLocks/>
          </p:cNvCxnSpPr>
          <p:nvPr/>
        </p:nvCxnSpPr>
        <p:spPr>
          <a:xfrm>
            <a:off x="2077584" y="2916640"/>
            <a:ext cx="177666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31EDAB7-C84A-4D55-A746-4A094BF773EF}"/>
              </a:ext>
            </a:extLst>
          </p:cNvPr>
          <p:cNvCxnSpPr>
            <a:cxnSpLocks/>
          </p:cNvCxnSpPr>
          <p:nvPr/>
        </p:nvCxnSpPr>
        <p:spPr>
          <a:xfrm>
            <a:off x="2077584" y="3309988"/>
            <a:ext cx="177666" cy="0"/>
          </a:xfrm>
          <a:prstGeom prst="line">
            <a:avLst/>
          </a:prstGeom>
          <a:ln w="1905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CE55FFD-8618-478D-9EEC-A628852576EC}"/>
              </a:ext>
            </a:extLst>
          </p:cNvPr>
          <p:cNvCxnSpPr>
            <a:cxnSpLocks/>
          </p:cNvCxnSpPr>
          <p:nvPr/>
        </p:nvCxnSpPr>
        <p:spPr>
          <a:xfrm>
            <a:off x="2077584" y="2523293"/>
            <a:ext cx="177666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ttangolo arrotondato 72">
            <a:extLst>
              <a:ext uri="{FF2B5EF4-FFF2-40B4-BE49-F238E27FC236}">
                <a16:creationId xmlns:a16="http://schemas.microsoft.com/office/drawing/2014/main" id="{11725BB3-D934-48F2-98EA-F78C5567953D}"/>
              </a:ext>
            </a:extLst>
          </p:cNvPr>
          <p:cNvSpPr/>
          <p:nvPr/>
        </p:nvSpPr>
        <p:spPr>
          <a:xfrm>
            <a:off x="381000" y="3617528"/>
            <a:ext cx="2121487" cy="113224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1">
            <a:noAutofit/>
          </a:bodyPr>
          <a:lstStyle/>
          <a:p>
            <a:pPr algn="ctr"/>
            <a:endParaRPr lang="it-IT" sz="1200" b="1">
              <a:solidFill>
                <a:schemeClr val="accent1"/>
              </a:solidFill>
            </a:endParaRPr>
          </a:p>
        </p:txBody>
      </p:sp>
      <p:sp>
        <p:nvSpPr>
          <p:cNvPr id="169" name="Rettangolo arrotondato 9">
            <a:extLst>
              <a:ext uri="{FF2B5EF4-FFF2-40B4-BE49-F238E27FC236}">
                <a16:creationId xmlns:a16="http://schemas.microsoft.com/office/drawing/2014/main" id="{5AE93E40-A0E5-4081-B1D9-0C9047041117}"/>
              </a:ext>
            </a:extLst>
          </p:cNvPr>
          <p:cNvSpPr/>
          <p:nvPr/>
        </p:nvSpPr>
        <p:spPr>
          <a:xfrm>
            <a:off x="499844" y="4364559"/>
            <a:ext cx="1568234" cy="2382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Data Centers</a:t>
            </a:r>
          </a:p>
        </p:txBody>
      </p:sp>
      <p:sp>
        <p:nvSpPr>
          <p:cNvPr id="171" name="Rettangolo arrotondato 9">
            <a:extLst>
              <a:ext uri="{FF2B5EF4-FFF2-40B4-BE49-F238E27FC236}">
                <a16:creationId xmlns:a16="http://schemas.microsoft.com/office/drawing/2014/main" id="{0D77E689-788B-446E-984A-C143A20F2C65}"/>
              </a:ext>
            </a:extLst>
          </p:cNvPr>
          <p:cNvSpPr/>
          <p:nvPr/>
        </p:nvSpPr>
        <p:spPr>
          <a:xfrm>
            <a:off x="499844" y="3989315"/>
            <a:ext cx="1568234" cy="2382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Database Esterni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87F4E49-91EB-44F7-8DB3-D8E2C4B1ADDE}"/>
              </a:ext>
            </a:extLst>
          </p:cNvPr>
          <p:cNvCxnSpPr>
            <a:cxnSpLocks/>
          </p:cNvCxnSpPr>
          <p:nvPr/>
        </p:nvCxnSpPr>
        <p:spPr>
          <a:xfrm>
            <a:off x="2070477" y="4479134"/>
            <a:ext cx="184774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3036A31-FD31-4542-B479-775BBE73BE7C}"/>
              </a:ext>
            </a:extLst>
          </p:cNvPr>
          <p:cNvCxnSpPr>
            <a:cxnSpLocks/>
          </p:cNvCxnSpPr>
          <p:nvPr/>
        </p:nvCxnSpPr>
        <p:spPr>
          <a:xfrm>
            <a:off x="2070477" y="4132718"/>
            <a:ext cx="188464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BE3CAC7-7C43-4C71-8673-3BA8831E4531}"/>
              </a:ext>
            </a:extLst>
          </p:cNvPr>
          <p:cNvCxnSpPr>
            <a:cxnSpLocks/>
          </p:cNvCxnSpPr>
          <p:nvPr/>
        </p:nvCxnSpPr>
        <p:spPr>
          <a:xfrm flipV="1">
            <a:off x="2257428" y="4142938"/>
            <a:ext cx="0" cy="336197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14">
            <a:extLst>
              <a:ext uri="{FF2B5EF4-FFF2-40B4-BE49-F238E27FC236}">
                <a16:creationId xmlns:a16="http://schemas.microsoft.com/office/drawing/2014/main" id="{20BC8BB6-9C83-4869-BED6-900AC559B9E3}"/>
              </a:ext>
            </a:extLst>
          </p:cNvPr>
          <p:cNvCxnSpPr>
            <a:cxnSpLocks/>
            <a:endCxn id="207" idx="0"/>
          </p:cNvCxnSpPr>
          <p:nvPr/>
        </p:nvCxnSpPr>
        <p:spPr>
          <a:xfrm>
            <a:off x="2272308" y="4299002"/>
            <a:ext cx="2327507" cy="908207"/>
          </a:xfrm>
          <a:prstGeom prst="bentConnector3">
            <a:avLst>
              <a:gd name="adj1" fmla="val 58808"/>
            </a:avLst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ttangolo arrotondato 72">
            <a:extLst>
              <a:ext uri="{FF2B5EF4-FFF2-40B4-BE49-F238E27FC236}">
                <a16:creationId xmlns:a16="http://schemas.microsoft.com/office/drawing/2014/main" id="{7C671064-9078-4D76-BA41-492228858528}"/>
              </a:ext>
            </a:extLst>
          </p:cNvPr>
          <p:cNvSpPr/>
          <p:nvPr/>
        </p:nvSpPr>
        <p:spPr>
          <a:xfrm>
            <a:off x="4945675" y="3685643"/>
            <a:ext cx="6677365" cy="25381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 anchorCtr="1">
            <a:noAutofit/>
          </a:bodyPr>
          <a:lstStyle/>
          <a:p>
            <a:pPr algn="ctr"/>
            <a:endParaRPr lang="it-IT" sz="1200" b="1">
              <a:solidFill>
                <a:schemeClr val="accent1"/>
              </a:solidFill>
            </a:endParaRPr>
          </a:p>
        </p:txBody>
      </p:sp>
      <p:sp>
        <p:nvSpPr>
          <p:cNvPr id="182" name="Rettangolo arrotondato 4">
            <a:extLst>
              <a:ext uri="{FF2B5EF4-FFF2-40B4-BE49-F238E27FC236}">
                <a16:creationId xmlns:a16="http://schemas.microsoft.com/office/drawing/2014/main" id="{BE3340C4-B4B8-406B-9DD5-4D616FC20E01}"/>
              </a:ext>
            </a:extLst>
          </p:cNvPr>
          <p:cNvSpPr/>
          <p:nvPr/>
        </p:nvSpPr>
        <p:spPr>
          <a:xfrm>
            <a:off x="4990378" y="4094953"/>
            <a:ext cx="881364" cy="3739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 err="1">
                <a:solidFill>
                  <a:prstClr val="white"/>
                </a:solidFill>
              </a:rPr>
              <a:t>Telcom</a:t>
            </a:r>
            <a:r>
              <a:rPr lang="it-IT" sz="1100">
                <a:solidFill>
                  <a:prstClr val="white"/>
                </a:solidFill>
              </a:rPr>
              <a:t> </a:t>
            </a:r>
          </a:p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System</a:t>
            </a:r>
          </a:p>
        </p:txBody>
      </p:sp>
      <p:sp>
        <p:nvSpPr>
          <p:cNvPr id="183" name="Rettangolo arrotondato 4">
            <a:extLst>
              <a:ext uri="{FF2B5EF4-FFF2-40B4-BE49-F238E27FC236}">
                <a16:creationId xmlns:a16="http://schemas.microsoft.com/office/drawing/2014/main" id="{D7D4D6AD-C9BB-4183-A171-E068F6187BE5}"/>
              </a:ext>
            </a:extLst>
          </p:cNvPr>
          <p:cNvSpPr/>
          <p:nvPr/>
        </p:nvSpPr>
        <p:spPr>
          <a:xfrm>
            <a:off x="5940897" y="4094953"/>
            <a:ext cx="881364" cy="3739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A/D </a:t>
            </a:r>
          </a:p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System</a:t>
            </a:r>
          </a:p>
        </p:txBody>
      </p:sp>
      <p:sp>
        <p:nvSpPr>
          <p:cNvPr id="184" name="Rettangolo arrotondato 9">
            <a:extLst>
              <a:ext uri="{FF2B5EF4-FFF2-40B4-BE49-F238E27FC236}">
                <a16:creationId xmlns:a16="http://schemas.microsoft.com/office/drawing/2014/main" id="{69BBDE55-713A-48EB-92E8-1F9620E2E1C6}"/>
              </a:ext>
            </a:extLst>
          </p:cNvPr>
          <p:cNvSpPr/>
          <p:nvPr/>
        </p:nvSpPr>
        <p:spPr>
          <a:xfrm>
            <a:off x="5145701" y="5538648"/>
            <a:ext cx="1601195" cy="5767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Ground Station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8C43D76-6C81-41CA-A5B2-1A11B1D5EE96}"/>
              </a:ext>
            </a:extLst>
          </p:cNvPr>
          <p:cNvGrpSpPr/>
          <p:nvPr/>
        </p:nvGrpSpPr>
        <p:grpSpPr>
          <a:xfrm>
            <a:off x="6964776" y="4094953"/>
            <a:ext cx="1713563" cy="980735"/>
            <a:chOff x="2375937" y="5853565"/>
            <a:chExt cx="1393341" cy="897308"/>
          </a:xfrm>
        </p:grpSpPr>
        <p:sp>
          <p:nvSpPr>
            <p:cNvPr id="186" name="Rettangolo arrotondato 9">
              <a:extLst>
                <a:ext uri="{FF2B5EF4-FFF2-40B4-BE49-F238E27FC236}">
                  <a16:creationId xmlns:a16="http://schemas.microsoft.com/office/drawing/2014/main" id="{EEC29E6E-F978-47AB-98BF-1BCE2FE12573}"/>
                </a:ext>
              </a:extLst>
            </p:cNvPr>
            <p:cNvSpPr/>
            <p:nvPr/>
          </p:nvSpPr>
          <p:spPr>
            <a:xfrm>
              <a:off x="2375937" y="5853565"/>
              <a:ext cx="1393341" cy="89730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371475">
                <a:defRPr/>
              </a:pPr>
              <a:r>
                <a:rPr lang="it-IT" sz="1100" b="1">
                  <a:solidFill>
                    <a:schemeClr val="tx1"/>
                  </a:solidFill>
                </a:rPr>
                <a:t>Control Room fisse</a:t>
              </a:r>
            </a:p>
          </p:txBody>
        </p:sp>
        <p:sp>
          <p:nvSpPr>
            <p:cNvPr id="188" name="Rettangolo arrotondato 4">
              <a:extLst>
                <a:ext uri="{FF2B5EF4-FFF2-40B4-BE49-F238E27FC236}">
                  <a16:creationId xmlns:a16="http://schemas.microsoft.com/office/drawing/2014/main" id="{E4B879D1-28B3-496D-8DA3-F252C3FB44D9}"/>
                </a:ext>
              </a:extLst>
            </p:cNvPr>
            <p:cNvSpPr/>
            <p:nvPr/>
          </p:nvSpPr>
          <p:spPr>
            <a:xfrm>
              <a:off x="2660303" y="6173600"/>
              <a:ext cx="807550" cy="23210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475">
                <a:defRPr/>
              </a:pPr>
              <a:r>
                <a:rPr lang="it-IT" sz="1100" err="1">
                  <a:solidFill>
                    <a:prstClr val="white"/>
                  </a:solidFill>
                </a:rPr>
                <a:t>Telemetry</a:t>
              </a:r>
              <a:endParaRPr lang="it-IT" sz="1100">
                <a:solidFill>
                  <a:prstClr val="white"/>
                </a:solidFill>
              </a:endParaRPr>
            </a:p>
          </p:txBody>
        </p:sp>
        <p:sp>
          <p:nvSpPr>
            <p:cNvPr id="189" name="Rettangolo arrotondato 4">
              <a:extLst>
                <a:ext uri="{FF2B5EF4-FFF2-40B4-BE49-F238E27FC236}">
                  <a16:creationId xmlns:a16="http://schemas.microsoft.com/office/drawing/2014/main" id="{F38A67D4-E801-4AD2-998A-BDEAD749F60B}"/>
                </a:ext>
              </a:extLst>
            </p:cNvPr>
            <p:cNvSpPr/>
            <p:nvPr/>
          </p:nvSpPr>
          <p:spPr>
            <a:xfrm>
              <a:off x="2660303" y="6452682"/>
              <a:ext cx="807550" cy="23210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475">
                <a:defRPr/>
              </a:pPr>
              <a:r>
                <a:rPr lang="it-IT" sz="1100">
                  <a:solidFill>
                    <a:prstClr val="white"/>
                  </a:solidFill>
                </a:rPr>
                <a:t>Data link</a:t>
              </a:r>
            </a:p>
          </p:txBody>
        </p:sp>
      </p:grpSp>
      <p:sp>
        <p:nvSpPr>
          <p:cNvPr id="191" name="Rettangolo arrotondato 9">
            <a:extLst>
              <a:ext uri="{FF2B5EF4-FFF2-40B4-BE49-F238E27FC236}">
                <a16:creationId xmlns:a16="http://schemas.microsoft.com/office/drawing/2014/main" id="{A6FDF5E7-003C-4F4B-9015-51E0F211C117}"/>
              </a:ext>
            </a:extLst>
          </p:cNvPr>
          <p:cNvSpPr/>
          <p:nvPr/>
        </p:nvSpPr>
        <p:spPr>
          <a:xfrm>
            <a:off x="7555170" y="5538648"/>
            <a:ext cx="1655521" cy="5767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 err="1">
                <a:solidFill>
                  <a:prstClr val="white"/>
                </a:solidFill>
              </a:rPr>
              <a:t>Simulation</a:t>
            </a:r>
            <a:r>
              <a:rPr lang="it-IT" sz="1100">
                <a:solidFill>
                  <a:prstClr val="white"/>
                </a:solidFill>
              </a:rPr>
              <a:t> facility</a:t>
            </a:r>
          </a:p>
        </p:txBody>
      </p:sp>
      <p:sp>
        <p:nvSpPr>
          <p:cNvPr id="192" name="Rettangolo arrotondato 9">
            <a:extLst>
              <a:ext uri="{FF2B5EF4-FFF2-40B4-BE49-F238E27FC236}">
                <a16:creationId xmlns:a16="http://schemas.microsoft.com/office/drawing/2014/main" id="{2A21886A-B451-49CD-9FCE-60B7494E1BFB}"/>
              </a:ext>
            </a:extLst>
          </p:cNvPr>
          <p:cNvSpPr/>
          <p:nvPr/>
        </p:nvSpPr>
        <p:spPr>
          <a:xfrm>
            <a:off x="9682472" y="5538648"/>
            <a:ext cx="1655521" cy="5767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Laboratori</a:t>
            </a:r>
          </a:p>
        </p:txBody>
      </p:sp>
      <p:sp>
        <p:nvSpPr>
          <p:cNvPr id="193" name="Rettangolo arrotondato 72">
            <a:extLst>
              <a:ext uri="{FF2B5EF4-FFF2-40B4-BE49-F238E27FC236}">
                <a16:creationId xmlns:a16="http://schemas.microsoft.com/office/drawing/2014/main" id="{8979A62E-B3DD-472D-A437-A37827BC16B2}"/>
              </a:ext>
            </a:extLst>
          </p:cNvPr>
          <p:cNvSpPr/>
          <p:nvPr/>
        </p:nvSpPr>
        <p:spPr>
          <a:xfrm>
            <a:off x="4913651" y="2489920"/>
            <a:ext cx="2947948" cy="1064276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 anchorCtr="1">
            <a:noAutofit/>
          </a:bodyPr>
          <a:lstStyle/>
          <a:p>
            <a:pPr algn="ctr"/>
            <a:r>
              <a:rPr lang="it-IT" sz="1200" b="1">
                <a:solidFill>
                  <a:schemeClr val="accent1"/>
                </a:solidFill>
              </a:rPr>
              <a:t>Mobile Control Room</a:t>
            </a:r>
          </a:p>
        </p:txBody>
      </p:sp>
      <p:sp>
        <p:nvSpPr>
          <p:cNvPr id="195" name="Rettangolo arrotondato 11">
            <a:extLst>
              <a:ext uri="{FF2B5EF4-FFF2-40B4-BE49-F238E27FC236}">
                <a16:creationId xmlns:a16="http://schemas.microsoft.com/office/drawing/2014/main" id="{669C0C57-2700-4609-9F3A-90D3EF8B3C26}"/>
              </a:ext>
            </a:extLst>
          </p:cNvPr>
          <p:cNvSpPr/>
          <p:nvPr/>
        </p:nvSpPr>
        <p:spPr>
          <a:xfrm>
            <a:off x="5025118" y="3178802"/>
            <a:ext cx="1092164" cy="309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Datalink</a:t>
            </a:r>
          </a:p>
        </p:txBody>
      </p:sp>
      <p:sp>
        <p:nvSpPr>
          <p:cNvPr id="196" name="Rettangolo arrotondato 11">
            <a:extLst>
              <a:ext uri="{FF2B5EF4-FFF2-40B4-BE49-F238E27FC236}">
                <a16:creationId xmlns:a16="http://schemas.microsoft.com/office/drawing/2014/main" id="{1007D11E-4174-4637-941F-4DB922A84C5B}"/>
              </a:ext>
            </a:extLst>
          </p:cNvPr>
          <p:cNvSpPr/>
          <p:nvPr/>
        </p:nvSpPr>
        <p:spPr>
          <a:xfrm>
            <a:off x="6463006" y="3178802"/>
            <a:ext cx="1092164" cy="309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Telemetria</a:t>
            </a:r>
          </a:p>
        </p:txBody>
      </p:sp>
      <p:sp>
        <p:nvSpPr>
          <p:cNvPr id="197" name="Rettangolo arrotondato 11">
            <a:extLst>
              <a:ext uri="{FF2B5EF4-FFF2-40B4-BE49-F238E27FC236}">
                <a16:creationId xmlns:a16="http://schemas.microsoft.com/office/drawing/2014/main" id="{7D766566-8967-47C2-BBF6-8C87BFC06D7D}"/>
              </a:ext>
            </a:extLst>
          </p:cNvPr>
          <p:cNvSpPr/>
          <p:nvPr/>
        </p:nvSpPr>
        <p:spPr>
          <a:xfrm>
            <a:off x="5025118" y="2823193"/>
            <a:ext cx="1092164" cy="309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Sistemi sorveglianza</a:t>
            </a:r>
          </a:p>
        </p:txBody>
      </p:sp>
      <p:sp>
        <p:nvSpPr>
          <p:cNvPr id="199" name="Rettangolo arrotondato 11">
            <a:extLst>
              <a:ext uri="{FF2B5EF4-FFF2-40B4-BE49-F238E27FC236}">
                <a16:creationId xmlns:a16="http://schemas.microsoft.com/office/drawing/2014/main" id="{05899DCE-1EC9-4CDF-9739-611DB893F378}"/>
              </a:ext>
            </a:extLst>
          </p:cNvPr>
          <p:cNvSpPr/>
          <p:nvPr/>
        </p:nvSpPr>
        <p:spPr>
          <a:xfrm>
            <a:off x="6463006" y="2823193"/>
            <a:ext cx="1092164" cy="309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Sistemi </a:t>
            </a:r>
            <a:r>
              <a:rPr lang="it-IT" sz="1100" err="1">
                <a:solidFill>
                  <a:prstClr val="white"/>
                </a:solidFill>
              </a:rPr>
              <a:t>Telcom</a:t>
            </a:r>
            <a:endParaRPr lang="it-IT" sz="1100">
              <a:solidFill>
                <a:prstClr val="white"/>
              </a:solidFill>
            </a:endParaRPr>
          </a:p>
        </p:txBody>
      </p:sp>
      <p:sp>
        <p:nvSpPr>
          <p:cNvPr id="200" name="Rettangolo arrotondato 72">
            <a:extLst>
              <a:ext uri="{FF2B5EF4-FFF2-40B4-BE49-F238E27FC236}">
                <a16:creationId xmlns:a16="http://schemas.microsoft.com/office/drawing/2014/main" id="{7A7B1146-DEF0-428A-ACC3-2980437B99C5}"/>
              </a:ext>
            </a:extLst>
          </p:cNvPr>
          <p:cNvSpPr/>
          <p:nvPr/>
        </p:nvSpPr>
        <p:spPr>
          <a:xfrm>
            <a:off x="8081877" y="2489920"/>
            <a:ext cx="2947948" cy="1064276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 anchorCtr="1">
            <a:noAutofit/>
          </a:bodyPr>
          <a:lstStyle/>
          <a:p>
            <a:pPr algn="ctr"/>
            <a:r>
              <a:rPr lang="it-IT" sz="1200" b="1">
                <a:solidFill>
                  <a:schemeClr val="accent1"/>
                </a:solidFill>
              </a:rPr>
              <a:t>UAS e piattaforme aeree</a:t>
            </a:r>
          </a:p>
        </p:txBody>
      </p:sp>
      <p:sp>
        <p:nvSpPr>
          <p:cNvPr id="201" name="Rettangolo arrotondato 11">
            <a:extLst>
              <a:ext uri="{FF2B5EF4-FFF2-40B4-BE49-F238E27FC236}">
                <a16:creationId xmlns:a16="http://schemas.microsoft.com/office/drawing/2014/main" id="{2CBA39F0-C735-4804-95F6-55CABA7143D3}"/>
              </a:ext>
            </a:extLst>
          </p:cNvPr>
          <p:cNvSpPr/>
          <p:nvPr/>
        </p:nvSpPr>
        <p:spPr>
          <a:xfrm>
            <a:off x="8288376" y="2963957"/>
            <a:ext cx="1092164" cy="309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EMC M/S</a:t>
            </a:r>
          </a:p>
        </p:txBody>
      </p:sp>
      <p:sp>
        <p:nvSpPr>
          <p:cNvPr id="202" name="Rettangolo arrotondato 11">
            <a:extLst>
              <a:ext uri="{FF2B5EF4-FFF2-40B4-BE49-F238E27FC236}">
                <a16:creationId xmlns:a16="http://schemas.microsoft.com/office/drawing/2014/main" id="{83E5D89F-A2BE-46A2-90CC-8BF77B5CB161}"/>
              </a:ext>
            </a:extLst>
          </p:cNvPr>
          <p:cNvSpPr/>
          <p:nvPr/>
        </p:nvSpPr>
        <p:spPr>
          <a:xfrm>
            <a:off x="9726264" y="2963957"/>
            <a:ext cx="1092164" cy="309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 err="1">
                <a:solidFill>
                  <a:prstClr val="white"/>
                </a:solidFill>
              </a:rPr>
              <a:t>Manned</a:t>
            </a:r>
            <a:r>
              <a:rPr lang="it-IT" sz="1100">
                <a:solidFill>
                  <a:prstClr val="white"/>
                </a:solidFill>
              </a:rPr>
              <a:t> Chase</a:t>
            </a:r>
          </a:p>
        </p:txBody>
      </p:sp>
      <p:sp>
        <p:nvSpPr>
          <p:cNvPr id="203" name="Rettangolo arrotondato 4">
            <a:extLst>
              <a:ext uri="{FF2B5EF4-FFF2-40B4-BE49-F238E27FC236}">
                <a16:creationId xmlns:a16="http://schemas.microsoft.com/office/drawing/2014/main" id="{71FDB1D7-61E7-4A3D-B7C8-40C05FCF5177}"/>
              </a:ext>
            </a:extLst>
          </p:cNvPr>
          <p:cNvSpPr/>
          <p:nvPr/>
        </p:nvSpPr>
        <p:spPr>
          <a:xfrm>
            <a:off x="9742951" y="4094953"/>
            <a:ext cx="881364" cy="3739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EMC C/S</a:t>
            </a:r>
          </a:p>
        </p:txBody>
      </p:sp>
      <p:sp>
        <p:nvSpPr>
          <p:cNvPr id="205" name="Rettangolo arrotondato 4">
            <a:extLst>
              <a:ext uri="{FF2B5EF4-FFF2-40B4-BE49-F238E27FC236}">
                <a16:creationId xmlns:a16="http://schemas.microsoft.com/office/drawing/2014/main" id="{DE2B60E8-8937-4041-B9F3-ED7EFC319939}"/>
              </a:ext>
            </a:extLst>
          </p:cNvPr>
          <p:cNvSpPr/>
          <p:nvPr/>
        </p:nvSpPr>
        <p:spPr>
          <a:xfrm>
            <a:off x="10689905" y="4094953"/>
            <a:ext cx="881364" cy="3739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Meteo</a:t>
            </a:r>
          </a:p>
        </p:txBody>
      </p:sp>
      <p:sp>
        <p:nvSpPr>
          <p:cNvPr id="206" name="Rettangolo arrotondato 4">
            <a:extLst>
              <a:ext uri="{FF2B5EF4-FFF2-40B4-BE49-F238E27FC236}">
                <a16:creationId xmlns:a16="http://schemas.microsoft.com/office/drawing/2014/main" id="{923695FA-D13D-4E34-878C-431DBCACCD6E}"/>
              </a:ext>
            </a:extLst>
          </p:cNvPr>
          <p:cNvSpPr/>
          <p:nvPr/>
        </p:nvSpPr>
        <p:spPr>
          <a:xfrm>
            <a:off x="8808141" y="4094953"/>
            <a:ext cx="881364" cy="3739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GBAS</a:t>
            </a:r>
          </a:p>
        </p:txBody>
      </p:sp>
      <p:sp>
        <p:nvSpPr>
          <p:cNvPr id="207" name="Flowchart: Manual Operation 206">
            <a:extLst>
              <a:ext uri="{FF2B5EF4-FFF2-40B4-BE49-F238E27FC236}">
                <a16:creationId xmlns:a16="http://schemas.microsoft.com/office/drawing/2014/main" id="{701A8961-B384-41B3-A906-963605A07671}"/>
              </a:ext>
            </a:extLst>
          </p:cNvPr>
          <p:cNvSpPr/>
          <p:nvPr/>
        </p:nvSpPr>
        <p:spPr>
          <a:xfrm rot="16200000">
            <a:off x="4534156" y="4861350"/>
            <a:ext cx="823037" cy="691719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100" b="1">
                <a:solidFill>
                  <a:schemeClr val="tx1"/>
                </a:solidFill>
              </a:rPr>
              <a:t>GW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DEAEAB44-53A7-4256-BF31-EE68CC5EF577}"/>
              </a:ext>
            </a:extLst>
          </p:cNvPr>
          <p:cNvCxnSpPr>
            <a:cxnSpLocks/>
            <a:stCxn id="182" idx="2"/>
          </p:cNvCxnSpPr>
          <p:nvPr/>
        </p:nvCxnSpPr>
        <p:spPr>
          <a:xfrm>
            <a:off x="5431060" y="4468908"/>
            <a:ext cx="0" cy="76162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BB31B288-E031-4FB6-B628-456A839B0426}"/>
              </a:ext>
            </a:extLst>
          </p:cNvPr>
          <p:cNvCxnSpPr>
            <a:cxnSpLocks/>
            <a:stCxn id="183" idx="2"/>
          </p:cNvCxnSpPr>
          <p:nvPr/>
        </p:nvCxnSpPr>
        <p:spPr>
          <a:xfrm>
            <a:off x="6381579" y="4468908"/>
            <a:ext cx="0" cy="76162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E588B93C-3222-41B9-89AC-ED56BDD9FCC2}"/>
              </a:ext>
            </a:extLst>
          </p:cNvPr>
          <p:cNvCxnSpPr>
            <a:cxnSpLocks/>
            <a:stCxn id="206" idx="2"/>
          </p:cNvCxnSpPr>
          <p:nvPr/>
        </p:nvCxnSpPr>
        <p:spPr>
          <a:xfrm>
            <a:off x="9248824" y="4468908"/>
            <a:ext cx="0" cy="76162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A43CD244-8E06-498A-BC9D-470236592577}"/>
              </a:ext>
            </a:extLst>
          </p:cNvPr>
          <p:cNvCxnSpPr>
            <a:cxnSpLocks/>
            <a:stCxn id="203" idx="2"/>
          </p:cNvCxnSpPr>
          <p:nvPr/>
        </p:nvCxnSpPr>
        <p:spPr>
          <a:xfrm>
            <a:off x="10183633" y="4468908"/>
            <a:ext cx="0" cy="76162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783FB644-32F8-4038-A076-4213DDCB0B0C}"/>
              </a:ext>
            </a:extLst>
          </p:cNvPr>
          <p:cNvCxnSpPr>
            <a:cxnSpLocks/>
            <a:stCxn id="205" idx="2"/>
          </p:cNvCxnSpPr>
          <p:nvPr/>
        </p:nvCxnSpPr>
        <p:spPr>
          <a:xfrm>
            <a:off x="11130587" y="4468908"/>
            <a:ext cx="0" cy="76162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01776A1-0F87-40C6-85A0-79203FEC2E3D}"/>
              </a:ext>
            </a:extLst>
          </p:cNvPr>
          <p:cNvCxnSpPr>
            <a:cxnSpLocks/>
            <a:stCxn id="186" idx="2"/>
          </p:cNvCxnSpPr>
          <p:nvPr/>
        </p:nvCxnSpPr>
        <p:spPr>
          <a:xfrm>
            <a:off x="7821558" y="5075688"/>
            <a:ext cx="0" cy="154847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C525864A-0B49-4D70-B74E-B29076CE9F80}"/>
              </a:ext>
            </a:extLst>
          </p:cNvPr>
          <p:cNvCxnSpPr>
            <a:cxnSpLocks/>
            <a:stCxn id="184" idx="0"/>
          </p:cNvCxnSpPr>
          <p:nvPr/>
        </p:nvCxnSpPr>
        <p:spPr>
          <a:xfrm flipV="1">
            <a:off x="5946298" y="5230535"/>
            <a:ext cx="0" cy="30811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716C0734-91CE-42A1-BFE8-4FBCE2B02AA6}"/>
              </a:ext>
            </a:extLst>
          </p:cNvPr>
          <p:cNvCxnSpPr>
            <a:cxnSpLocks/>
            <a:stCxn id="191" idx="0"/>
          </p:cNvCxnSpPr>
          <p:nvPr/>
        </p:nvCxnSpPr>
        <p:spPr>
          <a:xfrm flipV="1">
            <a:off x="8382930" y="5230535"/>
            <a:ext cx="0" cy="30811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C231902-4C7A-4323-A07E-182F5915BBE2}"/>
              </a:ext>
            </a:extLst>
          </p:cNvPr>
          <p:cNvCxnSpPr>
            <a:cxnSpLocks/>
            <a:stCxn id="192" idx="0"/>
          </p:cNvCxnSpPr>
          <p:nvPr/>
        </p:nvCxnSpPr>
        <p:spPr>
          <a:xfrm flipH="1" flipV="1">
            <a:off x="10501951" y="5230535"/>
            <a:ext cx="8282" cy="30811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EA48E80-AEA4-4395-966C-05868827049C}"/>
              </a:ext>
            </a:extLst>
          </p:cNvPr>
          <p:cNvCxnSpPr>
            <a:cxnSpLocks/>
          </p:cNvCxnSpPr>
          <p:nvPr/>
        </p:nvCxnSpPr>
        <p:spPr>
          <a:xfrm flipV="1">
            <a:off x="2258941" y="2101606"/>
            <a:ext cx="0" cy="121023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988C49E9-9133-44A6-B493-5766877CA6F2}"/>
              </a:ext>
            </a:extLst>
          </p:cNvPr>
          <p:cNvCxnSpPr>
            <a:cxnSpLocks/>
          </p:cNvCxnSpPr>
          <p:nvPr/>
        </p:nvCxnSpPr>
        <p:spPr>
          <a:xfrm flipV="1">
            <a:off x="6284888" y="2977773"/>
            <a:ext cx="0" cy="643698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63E039B3-132E-4742-925F-A27F2EE13523}"/>
              </a:ext>
            </a:extLst>
          </p:cNvPr>
          <p:cNvCxnSpPr>
            <a:cxnSpLocks/>
            <a:stCxn id="197" idx="3"/>
          </p:cNvCxnSpPr>
          <p:nvPr/>
        </p:nvCxnSpPr>
        <p:spPr>
          <a:xfrm>
            <a:off x="6117282" y="2977773"/>
            <a:ext cx="167606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0D5EC90D-42D4-4A48-A73B-D6B510C488FE}"/>
              </a:ext>
            </a:extLst>
          </p:cNvPr>
          <p:cNvCxnSpPr>
            <a:cxnSpLocks/>
            <a:endCxn id="199" idx="1"/>
          </p:cNvCxnSpPr>
          <p:nvPr/>
        </p:nvCxnSpPr>
        <p:spPr>
          <a:xfrm>
            <a:off x="6284888" y="2977773"/>
            <a:ext cx="178118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ECE1C98A-4F93-4925-99DE-2B3A8C0BE062}"/>
              </a:ext>
            </a:extLst>
          </p:cNvPr>
          <p:cNvCxnSpPr>
            <a:cxnSpLocks/>
            <a:stCxn id="195" idx="3"/>
          </p:cNvCxnSpPr>
          <p:nvPr/>
        </p:nvCxnSpPr>
        <p:spPr>
          <a:xfrm>
            <a:off x="6117282" y="3333382"/>
            <a:ext cx="167606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03D0F03-A3F4-400A-B395-81B938F52289}"/>
              </a:ext>
            </a:extLst>
          </p:cNvPr>
          <p:cNvCxnSpPr>
            <a:cxnSpLocks/>
            <a:endCxn id="196" idx="1"/>
          </p:cNvCxnSpPr>
          <p:nvPr/>
        </p:nvCxnSpPr>
        <p:spPr>
          <a:xfrm>
            <a:off x="6280352" y="3333382"/>
            <a:ext cx="182653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54464CC-F5BC-477E-AA92-C252281D8210}"/>
              </a:ext>
            </a:extLst>
          </p:cNvPr>
          <p:cNvCxnSpPr>
            <a:cxnSpLocks/>
          </p:cNvCxnSpPr>
          <p:nvPr/>
        </p:nvCxnSpPr>
        <p:spPr>
          <a:xfrm flipV="1">
            <a:off x="9564826" y="3118537"/>
            <a:ext cx="0" cy="502934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20AE19DE-3EF9-4252-A20C-CAFF780DA44F}"/>
              </a:ext>
            </a:extLst>
          </p:cNvPr>
          <p:cNvCxnSpPr>
            <a:cxnSpLocks/>
            <a:stCxn id="201" idx="3"/>
          </p:cNvCxnSpPr>
          <p:nvPr/>
        </p:nvCxnSpPr>
        <p:spPr>
          <a:xfrm>
            <a:off x="9380540" y="3118537"/>
            <a:ext cx="184285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7ECC9D40-C3A1-4AC7-9873-262D232E25B9}"/>
              </a:ext>
            </a:extLst>
          </p:cNvPr>
          <p:cNvCxnSpPr>
            <a:cxnSpLocks/>
            <a:endCxn id="202" idx="1"/>
          </p:cNvCxnSpPr>
          <p:nvPr/>
        </p:nvCxnSpPr>
        <p:spPr>
          <a:xfrm>
            <a:off x="9564826" y="3118537"/>
            <a:ext cx="161439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C99DF2A9-C024-40C7-ACC2-8CA06C656930}"/>
              </a:ext>
            </a:extLst>
          </p:cNvPr>
          <p:cNvCxnSpPr>
            <a:cxnSpLocks/>
          </p:cNvCxnSpPr>
          <p:nvPr/>
        </p:nvCxnSpPr>
        <p:spPr>
          <a:xfrm>
            <a:off x="4316925" y="3621471"/>
            <a:ext cx="5251568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EDBCFA1-B990-4A05-A764-42287C92D243}"/>
              </a:ext>
            </a:extLst>
          </p:cNvPr>
          <p:cNvCxnSpPr>
            <a:cxnSpLocks/>
          </p:cNvCxnSpPr>
          <p:nvPr/>
        </p:nvCxnSpPr>
        <p:spPr>
          <a:xfrm flipV="1">
            <a:off x="7971739" y="2338858"/>
            <a:ext cx="0" cy="1282613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ctor: Elbow 234">
            <a:extLst>
              <a:ext uri="{FF2B5EF4-FFF2-40B4-BE49-F238E27FC236}">
                <a16:creationId xmlns:a16="http://schemas.microsoft.com/office/drawing/2014/main" id="{08FFA2BF-474D-4622-8CDA-9F4294A5543A}"/>
              </a:ext>
            </a:extLst>
          </p:cNvPr>
          <p:cNvCxnSpPr>
            <a:cxnSpLocks/>
            <a:endCxn id="207" idx="0"/>
          </p:cNvCxnSpPr>
          <p:nvPr/>
        </p:nvCxnSpPr>
        <p:spPr>
          <a:xfrm rot="16200000" flipH="1">
            <a:off x="3665491" y="4272885"/>
            <a:ext cx="1585746" cy="282904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FAC47990-F1EA-41F0-A54C-13A5B927730C}"/>
              </a:ext>
            </a:extLst>
          </p:cNvPr>
          <p:cNvCxnSpPr>
            <a:cxnSpLocks/>
          </p:cNvCxnSpPr>
          <p:nvPr/>
        </p:nvCxnSpPr>
        <p:spPr>
          <a:xfrm>
            <a:off x="2255250" y="2705966"/>
            <a:ext cx="1388427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114">
            <a:extLst>
              <a:ext uri="{FF2B5EF4-FFF2-40B4-BE49-F238E27FC236}">
                <a16:creationId xmlns:a16="http://schemas.microsoft.com/office/drawing/2014/main" id="{FCB8147E-911F-457E-9EAE-5929AFD5585F}"/>
              </a:ext>
            </a:extLst>
          </p:cNvPr>
          <p:cNvCxnSpPr>
            <a:cxnSpLocks/>
            <a:endCxn id="207" idx="0"/>
          </p:cNvCxnSpPr>
          <p:nvPr/>
        </p:nvCxnSpPr>
        <p:spPr>
          <a:xfrm rot="16200000" flipH="1">
            <a:off x="2871126" y="3478520"/>
            <a:ext cx="2501241" cy="956138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ttangolo arrotondato 11">
            <a:extLst>
              <a:ext uri="{FF2B5EF4-FFF2-40B4-BE49-F238E27FC236}">
                <a16:creationId xmlns:a16="http://schemas.microsoft.com/office/drawing/2014/main" id="{BD8BD609-5A26-4845-BB86-A30834459A6F}"/>
              </a:ext>
            </a:extLst>
          </p:cNvPr>
          <p:cNvSpPr/>
          <p:nvPr/>
        </p:nvSpPr>
        <p:spPr>
          <a:xfrm>
            <a:off x="5115820" y="1930790"/>
            <a:ext cx="1092164" cy="309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 err="1">
                <a:solidFill>
                  <a:prstClr val="white"/>
                </a:solidFill>
              </a:rPr>
              <a:t>Sat</a:t>
            </a:r>
            <a:r>
              <a:rPr lang="it-IT" sz="1100">
                <a:solidFill>
                  <a:prstClr val="white"/>
                </a:solidFill>
              </a:rPr>
              <a:t> </a:t>
            </a:r>
            <a:r>
              <a:rPr lang="it-IT" sz="1100" err="1">
                <a:solidFill>
                  <a:prstClr val="white"/>
                </a:solidFill>
              </a:rPr>
              <a:t>Nav</a:t>
            </a:r>
            <a:endParaRPr lang="it-IT" sz="1100">
              <a:solidFill>
                <a:prstClr val="white"/>
              </a:solidFill>
            </a:endParaRPr>
          </a:p>
        </p:txBody>
      </p:sp>
      <p:sp>
        <p:nvSpPr>
          <p:cNvPr id="239" name="Rettangolo arrotondato 11">
            <a:extLst>
              <a:ext uri="{FF2B5EF4-FFF2-40B4-BE49-F238E27FC236}">
                <a16:creationId xmlns:a16="http://schemas.microsoft.com/office/drawing/2014/main" id="{30B2BDB2-B525-45C7-968A-4D458E793D15}"/>
              </a:ext>
            </a:extLst>
          </p:cNvPr>
          <p:cNvSpPr/>
          <p:nvPr/>
        </p:nvSpPr>
        <p:spPr>
          <a:xfrm>
            <a:off x="8099037" y="1930790"/>
            <a:ext cx="1092164" cy="309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 err="1">
                <a:solidFill>
                  <a:prstClr val="white"/>
                </a:solidFill>
              </a:rPr>
              <a:t>Sat</a:t>
            </a:r>
            <a:r>
              <a:rPr lang="it-IT" sz="1100">
                <a:solidFill>
                  <a:prstClr val="white"/>
                </a:solidFill>
              </a:rPr>
              <a:t> </a:t>
            </a:r>
            <a:r>
              <a:rPr lang="it-IT" sz="1100" err="1">
                <a:solidFill>
                  <a:prstClr val="white"/>
                </a:solidFill>
              </a:rPr>
              <a:t>Com</a:t>
            </a:r>
            <a:endParaRPr lang="it-IT" sz="1100">
              <a:solidFill>
                <a:prstClr val="white"/>
              </a:solidFill>
            </a:endParaRPr>
          </a:p>
        </p:txBody>
      </p:sp>
      <p:sp>
        <p:nvSpPr>
          <p:cNvPr id="240" name="Rettangolo arrotondato 11">
            <a:extLst>
              <a:ext uri="{FF2B5EF4-FFF2-40B4-BE49-F238E27FC236}">
                <a16:creationId xmlns:a16="http://schemas.microsoft.com/office/drawing/2014/main" id="{6CF7F8EF-F8AF-4FED-BD62-041C7969216F}"/>
              </a:ext>
            </a:extLst>
          </p:cNvPr>
          <p:cNvSpPr/>
          <p:nvPr/>
        </p:nvSpPr>
        <p:spPr>
          <a:xfrm>
            <a:off x="6607427" y="1930790"/>
            <a:ext cx="1092164" cy="309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 err="1">
                <a:solidFill>
                  <a:prstClr val="white"/>
                </a:solidFill>
              </a:rPr>
              <a:t>Sat</a:t>
            </a:r>
            <a:r>
              <a:rPr lang="it-IT" sz="1100">
                <a:solidFill>
                  <a:prstClr val="white"/>
                </a:solidFill>
              </a:rPr>
              <a:t> EO</a:t>
            </a:r>
          </a:p>
        </p:txBody>
      </p:sp>
      <p:sp>
        <p:nvSpPr>
          <p:cNvPr id="241" name="Rettangolo arrotondato 11">
            <a:extLst>
              <a:ext uri="{FF2B5EF4-FFF2-40B4-BE49-F238E27FC236}">
                <a16:creationId xmlns:a16="http://schemas.microsoft.com/office/drawing/2014/main" id="{28616228-3FDB-45E9-9AF1-2D5F748455CC}"/>
              </a:ext>
            </a:extLst>
          </p:cNvPr>
          <p:cNvSpPr/>
          <p:nvPr/>
        </p:nvSpPr>
        <p:spPr>
          <a:xfrm>
            <a:off x="9590646" y="1930790"/>
            <a:ext cx="1092164" cy="309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Meteo </a:t>
            </a:r>
            <a:r>
              <a:rPr lang="it-IT" sz="1100" err="1">
                <a:solidFill>
                  <a:prstClr val="white"/>
                </a:solidFill>
              </a:rPr>
              <a:t>Sat</a:t>
            </a:r>
            <a:endParaRPr lang="it-IT" sz="1100">
              <a:solidFill>
                <a:prstClr val="white"/>
              </a:solidFill>
            </a:endParaRP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4EDA814A-885A-45D6-B1F4-AA58D880F412}"/>
              </a:ext>
            </a:extLst>
          </p:cNvPr>
          <p:cNvCxnSpPr>
            <a:cxnSpLocks/>
          </p:cNvCxnSpPr>
          <p:nvPr/>
        </p:nvCxnSpPr>
        <p:spPr>
          <a:xfrm>
            <a:off x="5661902" y="2345056"/>
            <a:ext cx="4474826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C877832D-7C0F-44A7-A470-56326F336B57}"/>
              </a:ext>
            </a:extLst>
          </p:cNvPr>
          <p:cNvCxnSpPr>
            <a:cxnSpLocks/>
            <a:stCxn id="238" idx="2"/>
          </p:cNvCxnSpPr>
          <p:nvPr/>
        </p:nvCxnSpPr>
        <p:spPr>
          <a:xfrm>
            <a:off x="5661902" y="2239948"/>
            <a:ext cx="0" cy="105108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25F0DABB-D645-4127-B515-DDA2FF447FE0}"/>
              </a:ext>
            </a:extLst>
          </p:cNvPr>
          <p:cNvCxnSpPr>
            <a:cxnSpLocks/>
            <a:stCxn id="240" idx="2"/>
          </p:cNvCxnSpPr>
          <p:nvPr/>
        </p:nvCxnSpPr>
        <p:spPr>
          <a:xfrm>
            <a:off x="7153509" y="2239948"/>
            <a:ext cx="0" cy="105108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269C6787-649D-4A37-9EF9-CB31BA9E32BC}"/>
              </a:ext>
            </a:extLst>
          </p:cNvPr>
          <p:cNvCxnSpPr>
            <a:cxnSpLocks/>
            <a:stCxn id="239" idx="2"/>
          </p:cNvCxnSpPr>
          <p:nvPr/>
        </p:nvCxnSpPr>
        <p:spPr>
          <a:xfrm>
            <a:off x="8645119" y="2239948"/>
            <a:ext cx="0" cy="105108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3ECAC126-6CA6-4888-89DF-18D3989330A0}"/>
              </a:ext>
            </a:extLst>
          </p:cNvPr>
          <p:cNvCxnSpPr>
            <a:cxnSpLocks/>
            <a:stCxn id="241" idx="2"/>
          </p:cNvCxnSpPr>
          <p:nvPr/>
        </p:nvCxnSpPr>
        <p:spPr>
          <a:xfrm>
            <a:off x="10136728" y="2239948"/>
            <a:ext cx="0" cy="105108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ttangolo arrotondato 72">
            <a:extLst>
              <a:ext uri="{FF2B5EF4-FFF2-40B4-BE49-F238E27FC236}">
                <a16:creationId xmlns:a16="http://schemas.microsoft.com/office/drawing/2014/main" id="{31E4AFD1-A905-4805-97C1-44085ED65115}"/>
              </a:ext>
            </a:extLst>
          </p:cNvPr>
          <p:cNvSpPr/>
          <p:nvPr/>
        </p:nvSpPr>
        <p:spPr>
          <a:xfrm>
            <a:off x="381000" y="4882900"/>
            <a:ext cx="2121487" cy="134092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B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1">
            <a:noAutofit/>
          </a:bodyPr>
          <a:lstStyle/>
          <a:p>
            <a:pPr algn="ctr"/>
            <a:endParaRPr lang="it-IT" sz="1200" b="1">
              <a:solidFill>
                <a:schemeClr val="accent1"/>
              </a:solidFill>
            </a:endParaRPr>
          </a:p>
        </p:txBody>
      </p:sp>
      <p:sp>
        <p:nvSpPr>
          <p:cNvPr id="250" name="Rettangolo arrotondato 9">
            <a:extLst>
              <a:ext uri="{FF2B5EF4-FFF2-40B4-BE49-F238E27FC236}">
                <a16:creationId xmlns:a16="http://schemas.microsoft.com/office/drawing/2014/main" id="{8F908735-A776-4F81-AEC3-4C2A179D5DCA}"/>
              </a:ext>
            </a:extLst>
          </p:cNvPr>
          <p:cNvSpPr/>
          <p:nvPr/>
        </p:nvSpPr>
        <p:spPr>
          <a:xfrm>
            <a:off x="499844" y="5230535"/>
            <a:ext cx="1568234" cy="2382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UNISA</a:t>
            </a:r>
          </a:p>
        </p:txBody>
      </p:sp>
      <p:sp>
        <p:nvSpPr>
          <p:cNvPr id="251" name="Rettangolo arrotondato 9">
            <a:extLst>
              <a:ext uri="{FF2B5EF4-FFF2-40B4-BE49-F238E27FC236}">
                <a16:creationId xmlns:a16="http://schemas.microsoft.com/office/drawing/2014/main" id="{7C75D0D6-AED8-427F-A213-38DA1814D376}"/>
              </a:ext>
            </a:extLst>
          </p:cNvPr>
          <p:cNvSpPr/>
          <p:nvPr/>
        </p:nvSpPr>
        <p:spPr>
          <a:xfrm>
            <a:off x="499844" y="5573218"/>
            <a:ext cx="1568234" cy="2382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UNIBA</a:t>
            </a:r>
          </a:p>
        </p:txBody>
      </p:sp>
      <p:sp>
        <p:nvSpPr>
          <p:cNvPr id="252" name="Rettangolo arrotondato 9">
            <a:extLst>
              <a:ext uri="{FF2B5EF4-FFF2-40B4-BE49-F238E27FC236}">
                <a16:creationId xmlns:a16="http://schemas.microsoft.com/office/drawing/2014/main" id="{9CBFFC1A-7424-49D1-8CBC-0F33205971C2}"/>
              </a:ext>
            </a:extLst>
          </p:cNvPr>
          <p:cNvSpPr/>
          <p:nvPr/>
        </p:nvSpPr>
        <p:spPr>
          <a:xfrm>
            <a:off x="499844" y="5915902"/>
            <a:ext cx="1568234" cy="2382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r>
              <a:rPr lang="it-IT" sz="1100">
                <a:solidFill>
                  <a:prstClr val="white"/>
                </a:solidFill>
              </a:rPr>
              <a:t>POLIBA</a:t>
            </a:r>
          </a:p>
        </p:txBody>
      </p:sp>
      <p:cxnSp>
        <p:nvCxnSpPr>
          <p:cNvPr id="253" name="Straight Arrow Connector 114">
            <a:extLst>
              <a:ext uri="{FF2B5EF4-FFF2-40B4-BE49-F238E27FC236}">
                <a16:creationId xmlns:a16="http://schemas.microsoft.com/office/drawing/2014/main" id="{92BE717C-7E47-4A36-8462-D0E245E9AE8D}"/>
              </a:ext>
            </a:extLst>
          </p:cNvPr>
          <p:cNvCxnSpPr>
            <a:cxnSpLocks/>
            <a:endCxn id="207" idx="0"/>
          </p:cNvCxnSpPr>
          <p:nvPr/>
        </p:nvCxnSpPr>
        <p:spPr>
          <a:xfrm flipV="1">
            <a:off x="2251561" y="5207209"/>
            <a:ext cx="2348255" cy="485128"/>
          </a:xfrm>
          <a:prstGeom prst="bentConnector3">
            <a:avLst>
              <a:gd name="adj1" fmla="val 59145"/>
            </a:avLst>
          </a:prstGeom>
          <a:ln w="19050">
            <a:solidFill>
              <a:schemeClr val="tx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1BDE4B5B-BE44-4B69-8AE8-06C075CADFA5}"/>
              </a:ext>
            </a:extLst>
          </p:cNvPr>
          <p:cNvCxnSpPr>
            <a:cxnSpLocks/>
            <a:stCxn id="252" idx="3"/>
          </p:cNvCxnSpPr>
          <p:nvPr/>
        </p:nvCxnSpPr>
        <p:spPr>
          <a:xfrm>
            <a:off x="2068079" y="6035021"/>
            <a:ext cx="190862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411D2008-A96E-4C06-99A3-5077F4B56320}"/>
              </a:ext>
            </a:extLst>
          </p:cNvPr>
          <p:cNvCxnSpPr>
            <a:cxnSpLocks/>
          </p:cNvCxnSpPr>
          <p:nvPr/>
        </p:nvCxnSpPr>
        <p:spPr>
          <a:xfrm flipV="1">
            <a:off x="2255250" y="5349654"/>
            <a:ext cx="0" cy="685367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7F6B5DBE-0364-4B28-A8B6-989DD641A949}"/>
              </a:ext>
            </a:extLst>
          </p:cNvPr>
          <p:cNvCxnSpPr>
            <a:cxnSpLocks/>
            <a:stCxn id="251" idx="3"/>
          </p:cNvCxnSpPr>
          <p:nvPr/>
        </p:nvCxnSpPr>
        <p:spPr>
          <a:xfrm>
            <a:off x="2068079" y="5692337"/>
            <a:ext cx="187172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98EE09C4-3106-466F-81C5-34BEC3BC53AC}"/>
              </a:ext>
            </a:extLst>
          </p:cNvPr>
          <p:cNvCxnSpPr>
            <a:cxnSpLocks/>
            <a:stCxn id="250" idx="3"/>
          </p:cNvCxnSpPr>
          <p:nvPr/>
        </p:nvCxnSpPr>
        <p:spPr>
          <a:xfrm>
            <a:off x="2068079" y="5349654"/>
            <a:ext cx="190862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ttangolo arrotondato 72">
            <a:extLst>
              <a:ext uri="{FF2B5EF4-FFF2-40B4-BE49-F238E27FC236}">
                <a16:creationId xmlns:a16="http://schemas.microsoft.com/office/drawing/2014/main" id="{3FFFFE4A-ACD5-4163-B4F2-B25100D55C18}"/>
              </a:ext>
            </a:extLst>
          </p:cNvPr>
          <p:cNvSpPr/>
          <p:nvPr/>
        </p:nvSpPr>
        <p:spPr>
          <a:xfrm>
            <a:off x="281665" y="6377618"/>
            <a:ext cx="1765136" cy="1799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100">
                <a:solidFill>
                  <a:schemeClr val="tx1"/>
                </a:solidFill>
              </a:rPr>
              <a:t>Componenti esterni</a:t>
            </a:r>
          </a:p>
        </p:txBody>
      </p:sp>
      <p:sp>
        <p:nvSpPr>
          <p:cNvPr id="259" name="Rettangolo arrotondato 72">
            <a:extLst>
              <a:ext uri="{FF2B5EF4-FFF2-40B4-BE49-F238E27FC236}">
                <a16:creationId xmlns:a16="http://schemas.microsoft.com/office/drawing/2014/main" id="{4EC43CE5-815D-4F7A-BC11-5E45CE9D570A}"/>
              </a:ext>
            </a:extLst>
          </p:cNvPr>
          <p:cNvSpPr/>
          <p:nvPr/>
        </p:nvSpPr>
        <p:spPr>
          <a:xfrm>
            <a:off x="2314433" y="6377618"/>
            <a:ext cx="1765136" cy="1799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B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100">
                <a:solidFill>
                  <a:schemeClr val="tx1"/>
                </a:solidFill>
              </a:rPr>
              <a:t>Componenti interni</a:t>
            </a:r>
          </a:p>
        </p:txBody>
      </p:sp>
      <p:sp>
        <p:nvSpPr>
          <p:cNvPr id="260" name="Rettangolo arrotondato 72">
            <a:extLst>
              <a:ext uri="{FF2B5EF4-FFF2-40B4-BE49-F238E27FC236}">
                <a16:creationId xmlns:a16="http://schemas.microsoft.com/office/drawing/2014/main" id="{6B7DE217-DAA3-4D2F-9E6F-B3DD088636CD}"/>
              </a:ext>
            </a:extLst>
          </p:cNvPr>
          <p:cNvSpPr/>
          <p:nvPr/>
        </p:nvSpPr>
        <p:spPr>
          <a:xfrm>
            <a:off x="4347201" y="6377618"/>
            <a:ext cx="1765136" cy="1799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sz="1100">
                <a:solidFill>
                  <a:schemeClr val="tx1"/>
                </a:solidFill>
              </a:rPr>
              <a:t>Fuori dal perimetro del GATB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8245F591-EA26-4F90-8A4A-37BF570820C8}"/>
              </a:ext>
            </a:extLst>
          </p:cNvPr>
          <p:cNvSpPr/>
          <p:nvPr/>
        </p:nvSpPr>
        <p:spPr>
          <a:xfrm>
            <a:off x="380999" y="3670171"/>
            <a:ext cx="2302228" cy="25736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indent="-1524000" algn="ctr"/>
            <a:r>
              <a:rPr lang="it-IT" sz="1200" b="1">
                <a:solidFill>
                  <a:schemeClr val="accent1"/>
                </a:solidFill>
              </a:rPr>
              <a:t>Partners Facilities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5AB0E5CC-84E2-4B06-AA35-BC0A5E4A03E4}"/>
              </a:ext>
            </a:extLst>
          </p:cNvPr>
          <p:cNvSpPr/>
          <p:nvPr/>
        </p:nvSpPr>
        <p:spPr>
          <a:xfrm>
            <a:off x="380999" y="4903564"/>
            <a:ext cx="2302228" cy="25736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sz="1200" b="1">
                <a:solidFill>
                  <a:schemeClr val="accent1"/>
                </a:solidFill>
              </a:rPr>
              <a:t>University </a:t>
            </a:r>
            <a:r>
              <a:rPr lang="it-IT" sz="1200" b="1" err="1">
                <a:solidFill>
                  <a:schemeClr val="accent1"/>
                </a:solidFill>
              </a:rPr>
              <a:t>Laboratories</a:t>
            </a:r>
            <a:endParaRPr lang="it-IT" sz="1200" b="1">
              <a:solidFill>
                <a:schemeClr val="accent1"/>
              </a:solidFill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0326BBA5-6B1F-437D-85DD-23962345DB23}"/>
              </a:ext>
            </a:extLst>
          </p:cNvPr>
          <p:cNvSpPr/>
          <p:nvPr/>
        </p:nvSpPr>
        <p:spPr>
          <a:xfrm>
            <a:off x="6759448" y="3771357"/>
            <a:ext cx="2302228" cy="25736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sz="1200" b="1">
                <a:solidFill>
                  <a:schemeClr val="accent1"/>
                </a:solidFill>
              </a:rPr>
              <a:t>Grottaglie</a:t>
            </a:r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91BA75B-9D7B-4182-8C62-BBC698401B58}"/>
              </a:ext>
            </a:extLst>
          </p:cNvPr>
          <p:cNvCxnSpPr>
            <a:cxnSpLocks/>
          </p:cNvCxnSpPr>
          <p:nvPr/>
        </p:nvCxnSpPr>
        <p:spPr>
          <a:xfrm>
            <a:off x="5291534" y="5230535"/>
            <a:ext cx="5839052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ttangolo arrotondato 12">
            <a:extLst>
              <a:ext uri="{FF2B5EF4-FFF2-40B4-BE49-F238E27FC236}">
                <a16:creationId xmlns:a16="http://schemas.microsoft.com/office/drawing/2014/main" id="{B149F963-7E5D-4A8D-93E9-A0075199CE04}"/>
              </a:ext>
            </a:extLst>
          </p:cNvPr>
          <p:cNvSpPr/>
          <p:nvPr/>
        </p:nvSpPr>
        <p:spPr>
          <a:xfrm rot="19075130">
            <a:off x="609570" y="2165517"/>
            <a:ext cx="1568234" cy="82246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it-IT" sz="2000" dirty="0"/>
              <a:t>Ground </a:t>
            </a:r>
            <a:r>
              <a:rPr lang="it-IT" sz="2000" dirty="0" err="1"/>
              <a:t>sensors</a:t>
            </a:r>
            <a:endParaRPr lang="it-IT" sz="2000" dirty="0"/>
          </a:p>
        </p:txBody>
      </p:sp>
      <p:sp>
        <p:nvSpPr>
          <p:cNvPr id="95" name="Rettangolo arrotondato 12">
            <a:extLst>
              <a:ext uri="{FF2B5EF4-FFF2-40B4-BE49-F238E27FC236}">
                <a16:creationId xmlns:a16="http://schemas.microsoft.com/office/drawing/2014/main" id="{9AA8F5DA-8A0B-4587-B86C-E7AACB1AA4AC}"/>
              </a:ext>
            </a:extLst>
          </p:cNvPr>
          <p:cNvSpPr/>
          <p:nvPr/>
        </p:nvSpPr>
        <p:spPr>
          <a:xfrm rot="19075130">
            <a:off x="535097" y="3694825"/>
            <a:ext cx="1568234" cy="82246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it-IT" sz="2000" dirty="0"/>
              <a:t>Partners’ </a:t>
            </a:r>
            <a:r>
              <a:rPr lang="it-IT" sz="2000" dirty="0" err="1"/>
              <a:t>facilties</a:t>
            </a:r>
            <a:endParaRPr lang="it-IT" sz="2000" dirty="0"/>
          </a:p>
        </p:txBody>
      </p:sp>
      <p:sp>
        <p:nvSpPr>
          <p:cNvPr id="96" name="Rettangolo arrotondato 12">
            <a:extLst>
              <a:ext uri="{FF2B5EF4-FFF2-40B4-BE49-F238E27FC236}">
                <a16:creationId xmlns:a16="http://schemas.microsoft.com/office/drawing/2014/main" id="{3899A890-6015-47A1-BAD6-4D8095ED4317}"/>
              </a:ext>
            </a:extLst>
          </p:cNvPr>
          <p:cNvSpPr/>
          <p:nvPr/>
        </p:nvSpPr>
        <p:spPr>
          <a:xfrm rot="19075130">
            <a:off x="566667" y="5245034"/>
            <a:ext cx="1568234" cy="82246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it-IT" sz="2000" dirty="0" err="1"/>
              <a:t>External</a:t>
            </a:r>
            <a:r>
              <a:rPr lang="it-IT" sz="2000" dirty="0"/>
              <a:t> </a:t>
            </a:r>
            <a:r>
              <a:rPr lang="it-IT" sz="2000" dirty="0" err="1"/>
              <a:t>laboratories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5799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75C5A0E8-2729-447B-A889-5A799B1C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Grottaglie Airport Test Bed</a:t>
            </a:r>
            <a:endParaRPr lang="en-US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FF78DFA-2ED4-4E6C-A068-D039F0F1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05AB-117B-4013-BBFB-28E2AA9CBB32}" type="datetime1">
              <a:rPr lang="it-IT" smtClean="0"/>
              <a:t>24/06/2021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BA4165-7274-4C45-B07C-C6705A6C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CONFIDENTIAL</a:t>
            </a:r>
          </a:p>
          <a:p>
            <a:r>
              <a:rPr lang="it-IT"/>
              <a:t>Distretto Tecnologico Aerospaziale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29D904-E56C-4A19-90C8-FC9CD257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AE6-8066-46C5-84F0-C321B319DFD6}" type="slidenum">
              <a:rPr lang="it-IT" smtClean="0"/>
              <a:t>9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4438931-7762-4E49-A0D7-3969C9991B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6" b="27625"/>
          <a:stretch/>
        </p:blipFill>
        <p:spPr>
          <a:xfrm>
            <a:off x="6865154" y="4007478"/>
            <a:ext cx="1147023" cy="4577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AA9DA7-9A1D-4B9B-A8C9-02C1577E1F3F}"/>
              </a:ext>
            </a:extLst>
          </p:cNvPr>
          <p:cNvSpPr txBox="1"/>
          <p:nvPr/>
        </p:nvSpPr>
        <p:spPr>
          <a:xfrm rot="20568979">
            <a:off x="7571175" y="4842158"/>
            <a:ext cx="4102574" cy="138499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UAS, U-Space, ATM, </a:t>
            </a:r>
            <a:r>
              <a:rPr lang="it-IT" sz="2800" dirty="0" err="1"/>
              <a:t>Mobility</a:t>
            </a:r>
            <a:r>
              <a:rPr lang="it-IT" sz="2800" dirty="0"/>
              <a:t> and </a:t>
            </a:r>
            <a:r>
              <a:rPr lang="it-IT" sz="2800" dirty="0" err="1"/>
              <a:t>Aerial</a:t>
            </a:r>
            <a:r>
              <a:rPr lang="it-IT" sz="2800" dirty="0"/>
              <a:t> services</a:t>
            </a:r>
            <a:endParaRPr lang="en-US" sz="2800" dirty="0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83F59AD-F300-4C6D-921E-EC45D559713E}"/>
              </a:ext>
            </a:extLst>
          </p:cNvPr>
          <p:cNvSpPr/>
          <p:nvPr/>
        </p:nvSpPr>
        <p:spPr>
          <a:xfrm>
            <a:off x="260695" y="1173440"/>
            <a:ext cx="2356782" cy="1089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Infrastructure</a:t>
            </a:r>
            <a:endParaRPr lang="en-US" dirty="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2472905-177F-4E47-B78B-E68C5DC0A6B4}"/>
              </a:ext>
            </a:extLst>
          </p:cNvPr>
          <p:cNvSpPr/>
          <p:nvPr/>
        </p:nvSpPr>
        <p:spPr>
          <a:xfrm>
            <a:off x="260695" y="3010917"/>
            <a:ext cx="2356782" cy="1089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Public and private </a:t>
            </a:r>
            <a:r>
              <a:rPr lang="it-IT" dirty="0" err="1"/>
              <a:t>organizations</a:t>
            </a:r>
            <a:endParaRPr lang="en-US" dirty="0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76FE9B1C-F41A-43DB-9C02-ABBDAD317C28}"/>
              </a:ext>
            </a:extLst>
          </p:cNvPr>
          <p:cNvSpPr/>
          <p:nvPr/>
        </p:nvSpPr>
        <p:spPr>
          <a:xfrm>
            <a:off x="260695" y="4381193"/>
            <a:ext cx="2356782" cy="1089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Institutions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2F249A8-B520-4A3D-9FC6-06F8DEED4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1" r="22152"/>
          <a:stretch/>
        </p:blipFill>
        <p:spPr>
          <a:xfrm>
            <a:off x="3206225" y="995179"/>
            <a:ext cx="2032001" cy="156427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93324F0-1BB0-480B-A68C-01D38A621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95" y="1073223"/>
            <a:ext cx="2620841" cy="1209518"/>
          </a:xfrm>
          <a:prstGeom prst="rect">
            <a:avLst/>
          </a:prstGeom>
        </p:spPr>
      </p:pic>
      <p:pic>
        <p:nvPicPr>
          <p:cNvPr id="15" name="Immagine 31" descr="Immagine che contiene testo, natura&#10;&#10;Descrizione generata automaticamente">
            <a:extLst>
              <a:ext uri="{FF2B5EF4-FFF2-40B4-BE49-F238E27FC236}">
                <a16:creationId xmlns:a16="http://schemas.microsoft.com/office/drawing/2014/main" id="{754E0F81-683B-4B3E-B620-BA5D7C470C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584" y="853171"/>
            <a:ext cx="2451460" cy="142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 descr="Immagine che contiene terra&#10;&#10;Descrizione generata automaticamente">
            <a:extLst>
              <a:ext uri="{FF2B5EF4-FFF2-40B4-BE49-F238E27FC236}">
                <a16:creationId xmlns:a16="http://schemas.microsoft.com/office/drawing/2014/main" id="{862D138D-A902-4566-96B9-4B44ED8439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50" y="1896183"/>
            <a:ext cx="2298700" cy="1060850"/>
          </a:xfrm>
          <a:prstGeom prst="rect">
            <a:avLst/>
          </a:prstGeom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463C984B-2326-413F-8039-69FDF589E7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40" y="3108368"/>
            <a:ext cx="1022976" cy="34731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727EFC8-1E34-4DAB-A2CF-8C9DED6E5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4001" y="3264681"/>
            <a:ext cx="701893" cy="38613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2866B43-47D5-44F5-B136-604DB65439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07" y="3541682"/>
            <a:ext cx="605654" cy="60565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8C1242E-3B91-45FA-A60A-15B70A762A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66" y="3244530"/>
            <a:ext cx="593855" cy="57140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6372FA2-D40A-4866-B772-512DB2D824C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230" y="3898844"/>
            <a:ext cx="1242595" cy="36495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8F13C4E-CD22-4F37-AB0B-B61858521F0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50"/>
          <a:stretch/>
        </p:blipFill>
        <p:spPr>
          <a:xfrm>
            <a:off x="6398663" y="3392074"/>
            <a:ext cx="1800425" cy="43649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8744B6A-552B-4CC1-A953-9F4112AF4B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45" y="3210609"/>
            <a:ext cx="1185965" cy="58646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B6A2A5A-77A3-4AB0-9F73-A15B94A511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81" y="3023903"/>
            <a:ext cx="593242" cy="593242"/>
          </a:xfrm>
          <a:prstGeom prst="rect">
            <a:avLst/>
          </a:prstGeom>
        </p:spPr>
      </p:pic>
      <p:pic>
        <p:nvPicPr>
          <p:cNvPr id="25" name="Immagine 2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0E0849D-C17E-4B94-B96C-603DF2FE5E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72" y="4211455"/>
            <a:ext cx="1285749" cy="29317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577E3BA2-A825-4D1A-B3DE-37009984F6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7"/>
          <a:stretch/>
        </p:blipFill>
        <p:spPr>
          <a:xfrm>
            <a:off x="7705158" y="3676069"/>
            <a:ext cx="1714981" cy="457756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9244600-A2C3-416F-B214-DCBA77A301F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39"/>
          <a:stretch/>
        </p:blipFill>
        <p:spPr>
          <a:xfrm>
            <a:off x="4633655" y="3513539"/>
            <a:ext cx="713192" cy="611198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00680B63-1586-4609-9A6E-14D4DE1114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99" y="3607279"/>
            <a:ext cx="915591" cy="640847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A860B556-2075-4F4C-8EE9-9049247D49B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92" y="4702471"/>
            <a:ext cx="1186744" cy="529315"/>
          </a:xfrm>
          <a:prstGeom prst="rect">
            <a:avLst/>
          </a:prstGeom>
        </p:spPr>
      </p:pic>
      <p:pic>
        <p:nvPicPr>
          <p:cNvPr id="30" name="Immagine 29" descr="Immagine che contiene testo&#10;&#10;Descrizione generata automaticamente">
            <a:extLst>
              <a:ext uri="{FF2B5EF4-FFF2-40B4-BE49-F238E27FC236}">
                <a16:creationId xmlns:a16="http://schemas.microsoft.com/office/drawing/2014/main" id="{BC21B638-F996-49C8-B8F1-504070769AB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46" y="4537157"/>
            <a:ext cx="887141" cy="887141"/>
          </a:xfrm>
          <a:prstGeom prst="rect">
            <a:avLst/>
          </a:prstGeom>
        </p:spPr>
      </p:pic>
      <p:pic>
        <p:nvPicPr>
          <p:cNvPr id="31" name="Immagine 30" descr="Immagine che contiene testo&#10;&#10;Descrizione generata automaticamente">
            <a:extLst>
              <a:ext uri="{FF2B5EF4-FFF2-40B4-BE49-F238E27FC236}">
                <a16:creationId xmlns:a16="http://schemas.microsoft.com/office/drawing/2014/main" id="{877AF104-8070-406E-B163-40D1A92625C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01" y="3105140"/>
            <a:ext cx="1393646" cy="509588"/>
          </a:xfrm>
          <a:prstGeom prst="rect">
            <a:avLst/>
          </a:prstGeom>
        </p:spPr>
      </p:pic>
      <p:pic>
        <p:nvPicPr>
          <p:cNvPr id="32" name="Immagine 31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EE28EA3C-7539-4A08-83CE-6742D3A5C74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14" y="5812382"/>
            <a:ext cx="791050" cy="667448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D31979B5-756B-490D-A48B-C056F4D2B80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69" y="5966714"/>
            <a:ext cx="1256042" cy="44538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E1F08E6C-AC5C-433C-A6EA-9464A63018F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44" y="4615724"/>
            <a:ext cx="625987" cy="807612"/>
          </a:xfrm>
          <a:prstGeom prst="rect">
            <a:avLst/>
          </a:prstGeom>
        </p:spPr>
      </p:pic>
      <p:pic>
        <p:nvPicPr>
          <p:cNvPr id="35" name="Picture 2" descr="Aeroporti di Puglia">
            <a:extLst>
              <a:ext uri="{FF2B5EF4-FFF2-40B4-BE49-F238E27FC236}">
                <a16:creationId xmlns:a16="http://schemas.microsoft.com/office/drawing/2014/main" id="{CF4A393A-CB91-4681-B233-A8804D9F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17" y="3166828"/>
            <a:ext cx="126231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A30FD51A-6EE8-4925-8492-626AB5B98D08}"/>
              </a:ext>
            </a:extLst>
          </p:cNvPr>
          <p:cNvSpPr/>
          <p:nvPr/>
        </p:nvSpPr>
        <p:spPr>
          <a:xfrm>
            <a:off x="260695" y="5631601"/>
            <a:ext cx="2356782" cy="1089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People</a:t>
            </a:r>
            <a:endParaRPr lang="en-US" dirty="0"/>
          </a:p>
        </p:txBody>
      </p:sp>
      <p:pic>
        <p:nvPicPr>
          <p:cNvPr id="37" name="Immagine 3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71B4618-88B5-4775-95D7-C2236FC4F35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80" y="3807169"/>
            <a:ext cx="1185966" cy="327327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03994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HiUa_g2ECnOqr0ZWpYe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pYZWRIs77vG1_FG7KR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_wmKAqSuk3kVKiNbSs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BmMa0sDEuzps8Q1Oc1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17z0u3JEy0RfS9jtlF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HiUa_g2ECnOqr0ZWpYe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MSnSKeuUCCKudwd_Le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17z0u3JEy0RfS9jtlF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MSnSKeuUCCKudwd_Le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XzJo2WT9wCViwCFkR46A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A3-16-9.potx" id="{262E7BBE-E520-47A5-9699-10C5FB4080E7}" vid="{D57559EE-261C-4246-AFFF-E65393FA602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2263</Words>
  <Application>Microsoft Office PowerPoint</Application>
  <PresentationFormat>Widescreen</PresentationFormat>
  <Paragraphs>824</Paragraphs>
  <Slides>20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Google Sans</vt:lpstr>
      <vt:lpstr>Segoe UI</vt:lpstr>
      <vt:lpstr>Wingdings</vt:lpstr>
      <vt:lpstr>Tema di Office</vt:lpstr>
      <vt:lpstr>think-cell Slide</vt:lpstr>
      <vt:lpstr>Aerospace Technology Cluster</vt:lpstr>
      <vt:lpstr>Aerospace and DTA in Puglia</vt:lpstr>
      <vt:lpstr>Distretto Tecnologico Aerospaziale</vt:lpstr>
      <vt:lpstr>Honors course 2011 -2020</vt:lpstr>
      <vt:lpstr>Competence (DTA and shareholders)</vt:lpstr>
      <vt:lpstr>Research and Innovation domains</vt:lpstr>
      <vt:lpstr>Grottaglie Airport Test Bed</vt:lpstr>
      <vt:lpstr>GATB Architecture</vt:lpstr>
      <vt:lpstr>Grottaglie Airport Test Bed</vt:lpstr>
      <vt:lpstr>UAS and UAM on going projects</vt:lpstr>
      <vt:lpstr>Air vehicle configuration</vt:lpstr>
      <vt:lpstr>ATM/U-Space</vt:lpstr>
      <vt:lpstr>Autonomy of vehicle</vt:lpstr>
      <vt:lpstr>Security</vt:lpstr>
      <vt:lpstr>Flight tests campaigns - Plan</vt:lpstr>
      <vt:lpstr>Grottaglie  SPACEPORT</vt:lpstr>
      <vt:lpstr>Grottaglie  SPACEPORT</vt:lpstr>
      <vt:lpstr>Nereus Association</vt:lpstr>
      <vt:lpstr>Presentazione standard di PowerPoint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ZILLI</dc:creator>
  <cp:lastModifiedBy>Giuseppe ACIERNO</cp:lastModifiedBy>
  <cp:revision>249</cp:revision>
  <cp:lastPrinted>2019-05-08T09:27:49Z</cp:lastPrinted>
  <dcterms:created xsi:type="dcterms:W3CDTF">2019-05-07T12:56:12Z</dcterms:created>
  <dcterms:modified xsi:type="dcterms:W3CDTF">2021-06-24T09:44:15Z</dcterms:modified>
</cp:coreProperties>
</file>