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635" r:id="rId5"/>
    <p:sldId id="636" r:id="rId6"/>
    <p:sldId id="637" r:id="rId7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aria d'Auria" initials="ID" lastIdx="5" clrIdx="0">
    <p:extLst>
      <p:ext uri="{19B8F6BF-5375-455C-9EA6-DF929625EA0E}">
        <p15:presenceInfo xmlns:p15="http://schemas.microsoft.com/office/powerpoint/2012/main" userId="Ilaria d'Aur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0D0"/>
    <a:srgbClr val="B878AD"/>
    <a:srgbClr val="CCEC44"/>
    <a:srgbClr val="40ECF0"/>
    <a:srgbClr val="E3B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6227F-EF8F-AEF4-F9E7-7A3018BC9A39}" v="1" dt="2022-10-04T10:10:24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6353" autoAdjust="0"/>
  </p:normalViewPr>
  <p:slideViewPr>
    <p:cSldViewPr snapToGrid="0">
      <p:cViewPr>
        <p:scale>
          <a:sx n="59" d="100"/>
          <a:sy n="59" d="100"/>
        </p:scale>
        <p:origin x="1110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E89FC-5DE9-4190-9F71-3A85F8D4670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1DA1-7F47-4EDC-8EDE-22DD8D3EA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7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B0CF8-AD84-4852-85AD-9D8332412AF6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185"/>
            <a:ext cx="5852160" cy="37802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02"/>
            <a:ext cx="3169920" cy="4805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20602"/>
            <a:ext cx="3169920" cy="4805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3714-BF50-45B1-AADA-F5521B32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57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C1AE8C6-FD24-0EEA-2BDA-87BDF5F308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855357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C1AE8C6-FD24-0EEA-2BDA-87BDF5F308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75998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C1AE8C6-FD24-0EEA-2BDA-87BDF5F308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14523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59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112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867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056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8858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40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98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767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732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195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773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C72D4-B1E9-4D79-8517-C146CB986AB3}" type="datetimeFigureOut">
              <a:rPr lang="fr-BE" smtClean="0"/>
              <a:t>04-11-22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6956F-A7C5-4EA2-A8A2-F3CB8F24DC8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93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hyperlink" Target="https://marie-sklodowska-curie-actions.ec.europa.eu/actions/cofun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jobs.esa.int/search/?createNewAlert=false&amp;q=intern&amp;optionsFacetsDD_facility=&amp;optionsFacetsDD_dept=&amp;optionsFacetsDD_shifttype=&amp;optionsFacetsDD_customfield4=&amp;optionsFacetsDD_customfield3=&amp;locationsearch=" TargetMode="External"/><Relationship Id="rId4" Type="http://schemas.openxmlformats.org/officeDocument/2006/relationships/hyperlink" Target="http://www.esa.int/About_Us/Corporate_news/Member_States_Cooperating_States" TargetMode="External"/><Relationship Id="rId9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hyperlink" Target="https://business.esa.int/funding/intended-tender/space-based-innovation-and-digitalisation-for-school-tomorrow-digital-learning-for-st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8382"/>
            <a:ext cx="2639369" cy="693638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5" y="204048"/>
            <a:ext cx="2469637" cy="11406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97503" y="3036369"/>
            <a:ext cx="8088701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F3CB0-0BD4-8D22-79B6-0313D523530D}"/>
              </a:ext>
            </a:extLst>
          </p:cNvPr>
          <p:cNvSpPr txBox="1"/>
          <p:nvPr/>
        </p:nvSpPr>
        <p:spPr>
          <a:xfrm>
            <a:off x="2704559" y="35682"/>
            <a:ext cx="9213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A7D00"/>
                </a:solidFill>
                <a:effectLst/>
                <a:latin typeface="Calibri" panose="020F0502020204030204" pitchFamily="34" charset="0"/>
              </a:rPr>
              <a:t>Marie </a:t>
            </a:r>
            <a:r>
              <a:rPr lang="en-US" sz="3200" b="1" i="0" dirty="0" err="1">
                <a:solidFill>
                  <a:srgbClr val="FA7D00"/>
                </a:solidFill>
                <a:effectLst/>
                <a:latin typeface="Calibri" panose="020F0502020204030204" pitchFamily="34" charset="0"/>
              </a:rPr>
              <a:t>Skłodowska</a:t>
            </a:r>
            <a:r>
              <a:rPr lang="en-US" sz="3200" b="1" i="0" dirty="0">
                <a:solidFill>
                  <a:srgbClr val="FA7D00"/>
                </a:solidFill>
                <a:effectLst/>
                <a:latin typeface="Calibri" panose="020F0502020204030204" pitchFamily="34" charset="0"/>
              </a:rPr>
              <a:t>-Curie Actions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18751-29CE-399F-455A-A0A1B98D9B2D}"/>
              </a:ext>
            </a:extLst>
          </p:cNvPr>
          <p:cNvSpPr txBox="1"/>
          <p:nvPr/>
        </p:nvSpPr>
        <p:spPr>
          <a:xfrm>
            <a:off x="2639369" y="653903"/>
            <a:ext cx="904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solidFill>
                  <a:srgbClr val="0E3051"/>
                </a:solidFill>
                <a:effectLst/>
                <a:latin typeface="Open Sans" panose="020B0606030504020204" pitchFamily="34" charset="0"/>
              </a:rPr>
              <a:t>MSCA COFUND 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13DE2D-037C-D66F-4DD7-E1172F905347}"/>
              </a:ext>
            </a:extLst>
          </p:cNvPr>
          <p:cNvSpPr txBox="1"/>
          <p:nvPr/>
        </p:nvSpPr>
        <p:spPr>
          <a:xfrm>
            <a:off x="2735825" y="1241347"/>
            <a:ext cx="94561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COFUND action provides funding for regional, national and international programmes for training and career development, through co-funding mechanisms. It spreads the MSCA’s best practices by promoting high standards and excellent working conditions.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2 types of COFUND:</a:t>
            </a:r>
          </a:p>
          <a:p>
            <a:pPr algn="just"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Doctoral Programmes. </a:t>
            </a:r>
          </a:p>
          <a:p>
            <a:pPr algn="just">
              <a:buFont typeface="+mj-lt"/>
              <a:buAutoNum type="arabicPeriod"/>
            </a:pPr>
            <a:r>
              <a:rPr lang="en-US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Postdoctoral Programmes. </a:t>
            </a:r>
          </a:p>
          <a:p>
            <a:pPr algn="just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Open Sans" panose="020B0606030504020204" pitchFamily="34" charset="0"/>
              </a:rPr>
              <a:t>Who can apply?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single legal entity in an EU Member State or a Horizon Europe Associated Country applies. Additional partners can be included in the project.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What does the funding cover?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COFUND projects should last for up to five years and should recruit at least 3 researchers.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Call budget: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beneficiary can receive a maximum of €10 million per call.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Deadline: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9 February 2023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C5F190-048B-B5DE-6561-04AC947F5BF9}"/>
              </a:ext>
            </a:extLst>
          </p:cNvPr>
          <p:cNvSpPr txBox="1"/>
          <p:nvPr/>
        </p:nvSpPr>
        <p:spPr>
          <a:xfrm>
            <a:off x="6746617" y="6411993"/>
            <a:ext cx="162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Link to the call</a:t>
            </a:r>
            <a:endParaRPr lang="en-US" dirty="0"/>
          </a:p>
        </p:txBody>
      </p:sp>
      <p:pic>
        <p:nvPicPr>
          <p:cNvPr id="35" name="Graphic 34" descr="Remote learning language with solid fill">
            <a:extLst>
              <a:ext uri="{FF2B5EF4-FFF2-40B4-BE49-F238E27FC236}">
                <a16:creationId xmlns:a16="http://schemas.microsoft.com/office/drawing/2014/main" id="{B5732B3F-1250-0957-9FA5-5C586F4C42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5362" y="4813569"/>
            <a:ext cx="1461981" cy="1461981"/>
          </a:xfrm>
          <a:prstGeom prst="rect">
            <a:avLst/>
          </a:prstGeom>
        </p:spPr>
      </p:pic>
      <p:pic>
        <p:nvPicPr>
          <p:cNvPr id="37" name="Graphic 36" descr="Classroom outline">
            <a:extLst>
              <a:ext uri="{FF2B5EF4-FFF2-40B4-BE49-F238E27FC236}">
                <a16:creationId xmlns:a16="http://schemas.microsoft.com/office/drawing/2014/main" id="{A15D141C-C29D-FFB7-8AE9-DA707B3799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5363" y="2011432"/>
            <a:ext cx="1461980" cy="14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8382"/>
            <a:ext cx="2639369" cy="693638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5" y="204048"/>
            <a:ext cx="2469637" cy="11406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97503" y="3036369"/>
            <a:ext cx="8088701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F3CB0-0BD4-8D22-79B6-0313D523530D}"/>
              </a:ext>
            </a:extLst>
          </p:cNvPr>
          <p:cNvSpPr txBox="1"/>
          <p:nvPr/>
        </p:nvSpPr>
        <p:spPr>
          <a:xfrm>
            <a:off x="2639369" y="109225"/>
            <a:ext cx="9213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A7D00"/>
                </a:solidFill>
                <a:effectLst/>
                <a:latin typeface="Calibri" panose="020F0502020204030204" pitchFamily="34" charset="0"/>
              </a:rPr>
              <a:t>ESA TRAINEESHIPS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18751-29CE-399F-455A-A0A1B98D9B2D}"/>
              </a:ext>
            </a:extLst>
          </p:cNvPr>
          <p:cNvSpPr txBox="1"/>
          <p:nvPr/>
        </p:nvSpPr>
        <p:spPr>
          <a:xfrm>
            <a:off x="2681740" y="810014"/>
            <a:ext cx="9456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ESA offers student internship opportunities from three to six months to students in their final or second-to-last year of a Master's degree in technical and non-technical domains. </a:t>
            </a:r>
            <a:endParaRPr lang="en-US" b="1" i="0" dirty="0">
              <a:solidFill>
                <a:schemeClr val="tx2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13DE2D-037C-D66F-4DD7-E1172F905347}"/>
              </a:ext>
            </a:extLst>
          </p:cNvPr>
          <p:cNvSpPr txBox="1"/>
          <p:nvPr/>
        </p:nvSpPr>
        <p:spPr>
          <a:xfrm>
            <a:off x="2681740" y="2011432"/>
            <a:ext cx="94561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 can apply? </a:t>
            </a:r>
            <a:r>
              <a:rPr lang="en-US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n-US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be eligible for a student internship at ESA: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must be a student</a:t>
            </a:r>
            <a:r>
              <a:rPr lang="en-US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preferably in your final or second-to-last year of a university course at Master’s level. You must have student status and be enrolled at university for the entire duration of the internship.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must be a citizen of one 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ESA Member States</a:t>
            </a:r>
            <a:r>
              <a:rPr lang="en-US" u="none" strike="no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b="0" i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b="0" i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Deadline: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 November 2022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Apply? Visit </a:t>
            </a: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ESA </a:t>
            </a:r>
            <a:r>
              <a:rPr lang="en-US" u="sn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vancancies</a:t>
            </a: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 website </a:t>
            </a: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Apply trough the portal.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November 2023 new Traineeships will be published!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5" name="Graphic 34" descr="Remote learning language with solid fill">
            <a:extLst>
              <a:ext uri="{FF2B5EF4-FFF2-40B4-BE49-F238E27FC236}">
                <a16:creationId xmlns:a16="http://schemas.microsoft.com/office/drawing/2014/main" id="{B5732B3F-1250-0957-9FA5-5C586F4C42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5362" y="4813569"/>
            <a:ext cx="1461981" cy="1461981"/>
          </a:xfrm>
          <a:prstGeom prst="rect">
            <a:avLst/>
          </a:prstGeom>
        </p:spPr>
      </p:pic>
      <p:pic>
        <p:nvPicPr>
          <p:cNvPr id="37" name="Graphic 36" descr="Classroom outline">
            <a:extLst>
              <a:ext uri="{FF2B5EF4-FFF2-40B4-BE49-F238E27FC236}">
                <a16:creationId xmlns:a16="http://schemas.microsoft.com/office/drawing/2014/main" id="{A15D141C-C29D-FFB7-8AE9-DA707B3799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5363" y="2011432"/>
            <a:ext cx="1461980" cy="14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4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8382"/>
            <a:ext cx="2639369" cy="693638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5" y="204048"/>
            <a:ext cx="2469637" cy="11406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97503" y="3036369"/>
            <a:ext cx="8088701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F3CB0-0BD4-8D22-79B6-0313D523530D}"/>
              </a:ext>
            </a:extLst>
          </p:cNvPr>
          <p:cNvSpPr txBox="1"/>
          <p:nvPr/>
        </p:nvSpPr>
        <p:spPr>
          <a:xfrm>
            <a:off x="2704559" y="35682"/>
            <a:ext cx="92131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FA7D00"/>
                </a:solidFill>
                <a:effectLst/>
                <a:latin typeface="Calibri" panose="020F0502020204030204" pitchFamily="34" charset="0"/>
              </a:rPr>
              <a:t>ESA Business Applications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18751-29CE-399F-455A-A0A1B98D9B2D}"/>
              </a:ext>
            </a:extLst>
          </p:cNvPr>
          <p:cNvSpPr txBox="1"/>
          <p:nvPr/>
        </p:nvSpPr>
        <p:spPr>
          <a:xfrm>
            <a:off x="2639369" y="537086"/>
            <a:ext cx="949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dirty="0">
                <a:solidFill>
                  <a:schemeClr val="tx2"/>
                </a:solidFill>
                <a:effectLst/>
                <a:latin typeface="NotesESABold"/>
              </a:rPr>
              <a:t>Space-based Innovation and </a:t>
            </a:r>
            <a:r>
              <a:rPr lang="en-US" b="1" i="0" dirty="0" err="1">
                <a:solidFill>
                  <a:schemeClr val="tx2"/>
                </a:solidFill>
                <a:effectLst/>
                <a:latin typeface="NotesESABold"/>
              </a:rPr>
              <a:t>Digitalisation</a:t>
            </a:r>
            <a:r>
              <a:rPr lang="en-US" b="1" i="0" dirty="0">
                <a:solidFill>
                  <a:schemeClr val="tx2"/>
                </a:solidFill>
                <a:effectLst/>
                <a:latin typeface="NotesESABold"/>
              </a:rPr>
              <a:t> for the School of Tomorrow: Digital Learning for STEM Education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13DE2D-037C-D66F-4DD7-E1172F905347}"/>
              </a:ext>
            </a:extLst>
          </p:cNvPr>
          <p:cNvSpPr txBox="1"/>
          <p:nvPr/>
        </p:nvSpPr>
        <p:spPr>
          <a:xfrm>
            <a:off x="2660554" y="1163461"/>
            <a:ext cx="94561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Scope: </a:t>
            </a:r>
            <a:r>
              <a:rPr lang="en-US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Use</a:t>
            </a: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Satellite and digital technologies in education to engage students and communities, enable inclusiveness, increase efficiencies, and provide tools to support excellent teaching and raise student attainment.</a:t>
            </a:r>
          </a:p>
          <a:p>
            <a:pPr algn="just"/>
            <a:endParaRPr lang="en-US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Open Sans" panose="020B0606030504020204" pitchFamily="34" charset="0"/>
              </a:rPr>
              <a:t>Who can apply?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Funded participation is open to any company and/or organization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residing in ESA Member States. </a:t>
            </a:r>
          </a:p>
          <a:p>
            <a:pPr algn="just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How to apply? </a:t>
            </a:r>
            <a:r>
              <a:rPr lang="en-US" i="0" dirty="0">
                <a:effectLst/>
                <a:latin typeface="Open Sans" panose="020B0606030504020204" pitchFamily="34" charset="0"/>
              </a:rPr>
              <a:t>Two steps: 1) outline proposal 2) full proposal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Open Sans" panose="020B0606030504020204" pitchFamily="34" charset="0"/>
              </a:rPr>
              <a:t>Eligibility criteria: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Engage with at least two schools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Deploy and provide a solution which will support the digital transformation of the school for the benefits of the students and the teachers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Prove the benefit of including at least one space asset in the proposed solution</a:t>
            </a:r>
          </a:p>
          <a:p>
            <a:pPr marL="342900" indent="-342900" algn="just">
              <a:buFont typeface="+mj-lt"/>
              <a:buAutoNum type="arabicPeriod"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Funds: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ESA will bear up to 50% of the acceptable cost (up to an estimated amount of max. 1,000,000 Euro).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Deadline: </a:t>
            </a:r>
            <a:r>
              <a:rPr lang="en-US" b="0" i="0" dirty="0">
                <a:solidFill>
                  <a:srgbClr val="000000"/>
                </a:solidFill>
                <a:effectLst/>
                <a:latin typeface="NotesESA"/>
              </a:rPr>
              <a:t>15 January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C5F190-048B-B5DE-6561-04AC947F5BF9}"/>
              </a:ext>
            </a:extLst>
          </p:cNvPr>
          <p:cNvSpPr txBox="1"/>
          <p:nvPr/>
        </p:nvSpPr>
        <p:spPr>
          <a:xfrm>
            <a:off x="6746617" y="6411993"/>
            <a:ext cx="162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Link to the call</a:t>
            </a:r>
            <a:endParaRPr lang="en-US" dirty="0"/>
          </a:p>
        </p:txBody>
      </p:sp>
      <p:pic>
        <p:nvPicPr>
          <p:cNvPr id="35" name="Graphic 34" descr="Remote learning language with solid fill">
            <a:extLst>
              <a:ext uri="{FF2B5EF4-FFF2-40B4-BE49-F238E27FC236}">
                <a16:creationId xmlns:a16="http://schemas.microsoft.com/office/drawing/2014/main" id="{B5732B3F-1250-0957-9FA5-5C586F4C42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5362" y="4813569"/>
            <a:ext cx="1461981" cy="1461981"/>
          </a:xfrm>
          <a:prstGeom prst="rect">
            <a:avLst/>
          </a:prstGeom>
        </p:spPr>
      </p:pic>
      <p:pic>
        <p:nvPicPr>
          <p:cNvPr id="37" name="Graphic 36" descr="Classroom outline">
            <a:extLst>
              <a:ext uri="{FF2B5EF4-FFF2-40B4-BE49-F238E27FC236}">
                <a16:creationId xmlns:a16="http://schemas.microsoft.com/office/drawing/2014/main" id="{A15D141C-C29D-FFB7-8AE9-DA707B3799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5363" y="2011432"/>
            <a:ext cx="1461980" cy="14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3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A6DCDDC45FA46AC26AEAD66851C1D" ma:contentTypeVersion="13" ma:contentTypeDescription="Create a new document." ma:contentTypeScope="" ma:versionID="a14e7e72013d7642709f9db5678aa389">
  <xsd:schema xmlns:xsd="http://www.w3.org/2001/XMLSchema" xmlns:xs="http://www.w3.org/2001/XMLSchema" xmlns:p="http://schemas.microsoft.com/office/2006/metadata/properties" xmlns:ns2="c71f459f-d4d7-4daf-a11e-4ec67a1c437c" xmlns:ns3="f57df818-c70e-43a7-bdb7-3feefbbd5a4f" targetNamespace="http://schemas.microsoft.com/office/2006/metadata/properties" ma:root="true" ma:fieldsID="121a17c758ea0de61a201e2869bae769" ns2:_="" ns3:_="">
    <xsd:import namespace="c71f459f-d4d7-4daf-a11e-4ec67a1c437c"/>
    <xsd:import namespace="f57df818-c70e-43a7-bdb7-3feefbbd5a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f459f-d4d7-4daf-a11e-4ec67a1c43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571d56-329a-47a3-a844-1a47ab2e4d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df818-c70e-43a7-bdb7-3feefbbd5a4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033883d-fd5d-4f01-bffd-91d18bfe7a87}" ma:internalName="TaxCatchAll" ma:showField="CatchAllData" ma:web="f57df818-c70e-43a7-bdb7-3feefbbd5a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71f459f-d4d7-4daf-a11e-4ec67a1c437c" xsi:nil="true"/>
    <TaxCatchAll xmlns="f57df818-c70e-43a7-bdb7-3feefbbd5a4f" xsi:nil="true"/>
    <lcf76f155ced4ddcb4097134ff3c332f xmlns="c71f459f-d4d7-4daf-a11e-4ec67a1c437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87B831-94CE-4CAC-BE4C-280E78184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1f459f-d4d7-4daf-a11e-4ec67a1c437c"/>
    <ds:schemaRef ds:uri="f57df818-c70e-43a7-bdb7-3feefbbd5a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5683B4-F70F-4296-8E76-83C0ADFF14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022842-6156-40E7-A053-D3672821CF37}">
  <ds:schemaRefs>
    <ds:schemaRef ds:uri="http://schemas.microsoft.com/office/2006/metadata/properties"/>
    <ds:schemaRef ds:uri="http://schemas.microsoft.com/office/infopath/2007/PartnerControls"/>
    <ds:schemaRef ds:uri="c71f459f-d4d7-4daf-a11e-4ec67a1c437c"/>
    <ds:schemaRef ds:uri="f57df818-c70e-43a7-bdb7-3feefbbd5a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10284</TotalTime>
  <Words>423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NotesESA</vt:lpstr>
      <vt:lpstr>NotesESABold</vt:lpstr>
      <vt:lpstr>Open Sans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Ilaria d'Auria</dc:creator>
  <cp:lastModifiedBy>FRANCESCO CASARIL</cp:lastModifiedBy>
  <cp:revision>463</cp:revision>
  <cp:lastPrinted>2016-01-20T17:08:01Z</cp:lastPrinted>
  <dcterms:created xsi:type="dcterms:W3CDTF">2015-10-15T09:31:05Z</dcterms:created>
  <dcterms:modified xsi:type="dcterms:W3CDTF">2022-11-04T16:13:05Z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0x010100AA7A6DCDDC45FA46AC26AEAD66851C1D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