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70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1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vPofWSvShrp7hd0ctEU1v0bwJj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olke, Achim" initials="" lastIdx="3" clrIdx="2"/>
  <p:cmAuthor id="1" name="Jean-Paul Hoffmann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19900"/>
    <a:srgbClr val="1F3675"/>
    <a:srgbClr val="F1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75799" autoAdjust="0"/>
  </p:normalViewPr>
  <p:slideViewPr>
    <p:cSldViewPr snapToGrid="0">
      <p:cViewPr>
        <p:scale>
          <a:sx n="63" d="100"/>
          <a:sy n="63" d="100"/>
        </p:scale>
        <p:origin x="1450" y="58"/>
      </p:cViewPr>
      <p:guideLst>
        <p:guide orient="horz" pos="152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28" Type="http://customschemas.google.com/relationships/presentationmetadata" Target="metadata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erseh.eu/about-the-projec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AFAA-A11A-F54C-BE5F-8637A13D20A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880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expected</a:t>
            </a:r>
            <a:r>
              <a:rPr lang="fr-FR" dirty="0" smtClean="0"/>
              <a:t> to </a:t>
            </a:r>
            <a:r>
              <a:rPr lang="fr-FR" dirty="0" err="1" smtClean="0"/>
              <a:t>Nereus</a:t>
            </a:r>
            <a:r>
              <a:rPr lang="fr-FR" dirty="0" smtClean="0"/>
              <a:t> </a:t>
            </a:r>
            <a:r>
              <a:rPr lang="fr-FR" dirty="0" err="1" smtClean="0"/>
              <a:t>members</a:t>
            </a:r>
            <a:r>
              <a:rPr lang="fr-FR" dirty="0" smtClean="0"/>
              <a:t>: </a:t>
            </a:r>
          </a:p>
          <a:p>
            <a:pPr>
              <a:buFontTx/>
              <a:buChar char="-"/>
            </a:pPr>
            <a:r>
              <a:rPr lang="fr-FR" dirty="0" smtClean="0"/>
              <a:t>Contact us if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want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a part of UNIVERSEH as </a:t>
            </a:r>
            <a:r>
              <a:rPr lang="fr-FR" dirty="0" err="1" smtClean="0"/>
              <a:t>stakeholders</a:t>
            </a:r>
            <a:r>
              <a:rPr lang="fr-FR" dirty="0" smtClean="0"/>
              <a:t> </a:t>
            </a:r>
          </a:p>
          <a:p>
            <a:pPr>
              <a:buFontTx/>
              <a:buChar char="-"/>
            </a:pPr>
            <a:r>
              <a:rPr lang="fr-FR" dirty="0" smtClean="0"/>
              <a:t>Engage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community</a:t>
            </a:r>
            <a:r>
              <a:rPr lang="fr-FR" dirty="0" smtClean="0"/>
              <a:t> of </a:t>
            </a:r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 smtClean="0"/>
              <a:t>Universities</a:t>
            </a:r>
            <a:r>
              <a:rPr lang="fr-FR" dirty="0" smtClean="0"/>
              <a:t> </a:t>
            </a:r>
          </a:p>
          <a:p>
            <a:pPr>
              <a:buFontTx/>
              <a:buChar char="-"/>
            </a:pPr>
            <a:r>
              <a:rPr lang="fr-FR" dirty="0" err="1" smtClean="0"/>
              <a:t>Create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reciprocal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channels</a:t>
            </a:r>
            <a:r>
              <a:rPr lang="fr-FR" baseline="0" dirty="0" smtClean="0"/>
              <a:t> of communication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society </a:t>
            </a:r>
          </a:p>
          <a:p>
            <a:pPr>
              <a:buFontTx/>
              <a:buChar char="-"/>
            </a:pPr>
            <a:endParaRPr lang="fr-FR" baseline="0" dirty="0" smtClean="0"/>
          </a:p>
          <a:p>
            <a:pPr marL="228600" indent="0">
              <a:buFontTx/>
              <a:buNone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AAE7A-092E-FB43-B658-F3C53384E2A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909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AFAA-A11A-F54C-BE5F-8637A13D20A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13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9454" lvl="0" indent="-2194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UNIVERSEH is an alliance of five young and mature universities from five European countries. It was established in November 2020 to develop a new way of collaboration in the field of Space, within the new “European Universities” initiative promoted by the European Commission.</a:t>
            </a:r>
          </a:p>
          <a:p>
            <a:pPr marL="219454" lvl="0" indent="-2194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Beyond UNIVERSEH</a:t>
            </a:r>
            <a:r>
              <a:rPr lang="en-US" dirty="0"/>
              <a:t> is a SWAFS (Science With and For Society, Horizon 2020 </a:t>
            </a:r>
            <a:r>
              <a:rPr lang="en-US" dirty="0" err="1"/>
              <a:t>programme</a:t>
            </a:r>
            <a:r>
              <a:rPr lang="en-US" dirty="0"/>
              <a:t>) project involving the five partners of the </a:t>
            </a:r>
            <a:r>
              <a:rPr lang="en-US" dirty="0">
                <a:hlinkClick r:id="rId3"/>
              </a:rPr>
              <a:t>UNIVERSEH</a:t>
            </a:r>
            <a:r>
              <a:rPr lang="en-US" dirty="0"/>
              <a:t> Alliance and aims to create a common research</a:t>
            </a:r>
            <a:r>
              <a:rPr lang="en-US" baseline="0" dirty="0"/>
              <a:t> </a:t>
            </a:r>
            <a:r>
              <a:rPr lang="en-US" dirty="0"/>
              <a:t>strategy for this European university.</a:t>
            </a:r>
            <a:endParaRPr dirty="0"/>
          </a:p>
        </p:txBody>
      </p:sp>
      <p:sp>
        <p:nvSpPr>
          <p:cNvPr id="37" name="Google Shape;3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7365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smtClean="0"/>
              <a:t>Special strengths that each partner brings to the Alliance: 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dirty="0" smtClean="0"/>
              <a:t>Toulouse: strong grounding in aeronautics and space-related fields (</a:t>
            </a:r>
            <a:r>
              <a:rPr lang="en-GB" dirty="0" err="1" smtClean="0"/>
              <a:t>Supaero</a:t>
            </a:r>
            <a:r>
              <a:rPr lang="en-GB" dirty="0" smtClean="0"/>
              <a:t>) - Toulouse is the home base of Europe’s leading space companies, Airbus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dirty="0" smtClean="0"/>
              <a:t>Uni.lu: research and teaching programmes related to space (Space Master programme, Space Law, </a:t>
            </a:r>
            <a:r>
              <a:rPr lang="en-GB" dirty="0" err="1" smtClean="0"/>
              <a:t>SnT</a:t>
            </a:r>
            <a:r>
              <a:rPr lang="en-GB" dirty="0" smtClean="0"/>
              <a:t> has a multitude of applied research projects related to space) - </a:t>
            </a:r>
            <a:r>
              <a:rPr lang="en-GB" dirty="0" err="1" smtClean="0"/>
              <a:t>Luxbg</a:t>
            </a:r>
            <a:r>
              <a:rPr lang="en-GB" dirty="0" smtClean="0"/>
              <a:t> is the home base of one of the world’s largest satellite operators 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dirty="0" smtClean="0"/>
              <a:t>HHU: a comprehensive university involved in Development of integrative multilingualism concepts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dirty="0" smtClean="0"/>
              <a:t>Luleå University of Technology with strong grounding in space research and education, close links to </a:t>
            </a:r>
            <a:r>
              <a:rPr lang="en-GB" dirty="0" err="1" smtClean="0"/>
              <a:t>Esrange</a:t>
            </a:r>
            <a:r>
              <a:rPr lang="en-GB" dirty="0" smtClean="0"/>
              <a:t> space centre in Kiruna.  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dirty="0" smtClean="0"/>
              <a:t>AGH Krakow: historically grounded in metallurgy, mining, and has strong pillars of activity that are space-related. </a:t>
            </a:r>
            <a:endParaRPr lang="en-GB" dirty="0"/>
          </a:p>
        </p:txBody>
      </p:sp>
      <p:sp>
        <p:nvSpPr>
          <p:cNvPr id="37" name="Google Shape;3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2462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ever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social background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AAE7A-092E-FB43-B658-F3C53384E2A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214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ever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social background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AAE7A-092E-FB43-B658-F3C53384E2A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508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2" name="Google Shape;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064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AAE7A-092E-FB43-B658-F3C53384E2A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877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do to </a:t>
            </a:r>
            <a:r>
              <a:rPr lang="fr-FR" dirty="0" err="1" smtClean="0"/>
              <a:t>approach</a:t>
            </a:r>
            <a:r>
              <a:rPr lang="fr-FR" dirty="0" smtClean="0"/>
              <a:t> the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space</a:t>
            </a:r>
            <a:r>
              <a:rPr lang="fr-FR" dirty="0" smtClean="0"/>
              <a:t> </a:t>
            </a:r>
            <a:r>
              <a:rPr lang="fr-FR" dirty="0" err="1" smtClean="0"/>
              <a:t>sectors</a:t>
            </a:r>
            <a:r>
              <a:rPr lang="fr-FR" dirty="0" smtClean="0"/>
              <a:t>: </a:t>
            </a:r>
          </a:p>
          <a:p>
            <a:pPr>
              <a:buFontTx/>
              <a:buChar char="-"/>
            </a:pPr>
            <a:r>
              <a:rPr lang="fr-FR" dirty="0" smtClean="0"/>
              <a:t>Network</a:t>
            </a:r>
            <a:r>
              <a:rPr lang="fr-FR" baseline="0" dirty="0" smtClean="0"/>
              <a:t> of 70+ </a:t>
            </a:r>
            <a:r>
              <a:rPr lang="fr-FR" baseline="0" dirty="0" err="1" smtClean="0"/>
              <a:t>stakeholders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working</a:t>
            </a:r>
            <a:r>
              <a:rPr lang="fr-FR" baseline="0" dirty="0" smtClean="0"/>
              <a:t> groups</a:t>
            </a:r>
          </a:p>
          <a:p>
            <a:pPr>
              <a:buFontTx/>
              <a:buChar char="-"/>
            </a:pPr>
            <a:r>
              <a:rPr lang="fr-FR" baseline="0" dirty="0" err="1" smtClean="0"/>
              <a:t>Surveys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events</a:t>
            </a:r>
            <a:r>
              <a:rPr lang="fr-FR" baseline="0" smtClean="0"/>
              <a:t>, workshops, etc.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AAE7A-092E-FB43-B658-F3C53384E2A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830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2184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">
  <p:cSld name="Body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03937" y="855309"/>
            <a:ext cx="1369241" cy="802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t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B4B7C9A-426D-EA4D-9372-A497C41EA7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8"/>
          <a:stretch/>
        </p:blipFill>
        <p:spPr>
          <a:xfrm>
            <a:off x="-92765" y="-109330"/>
            <a:ext cx="12377530" cy="7076660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9" name="Imagen 7">
            <a:extLst>
              <a:ext uri="{FF2B5EF4-FFF2-40B4-BE49-F238E27FC236}">
                <a16:creationId xmlns:a16="http://schemas.microsoft.com/office/drawing/2014/main" id="{8416C751-DDBF-E548-B589-0F40265B26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0413" y="5650466"/>
            <a:ext cx="1280845" cy="75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8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>
            <a:extLst>
              <a:ext uri="{FF2B5EF4-FFF2-40B4-BE49-F238E27FC236}">
                <a16:creationId xmlns:a16="http://schemas.microsoft.com/office/drawing/2014/main" id="{5B1CDF93-805B-B943-99C1-77C01D05E5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937" y="855309"/>
            <a:ext cx="1369241" cy="80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9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>
            <a:extLst>
              <a:ext uri="{FF2B5EF4-FFF2-40B4-BE49-F238E27FC236}">
                <a16:creationId xmlns:a16="http://schemas.microsoft.com/office/drawing/2014/main" id="{5B1CDF93-805B-B943-99C1-77C01D05E5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937" y="855309"/>
            <a:ext cx="1369241" cy="80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F2502EF-8996-4A44-AA1F-429AA8E8C6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765" y="-160057"/>
            <a:ext cx="12417287" cy="7130700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C4765CD6-7EF2-804F-8EF4-5FB258A05665}"/>
              </a:ext>
            </a:extLst>
          </p:cNvPr>
          <p:cNvGrpSpPr/>
          <p:nvPr userDrawn="1"/>
        </p:nvGrpSpPr>
        <p:grpSpPr>
          <a:xfrm>
            <a:off x="2550634" y="969211"/>
            <a:ext cx="7119332" cy="3058230"/>
            <a:chOff x="2550634" y="1562069"/>
            <a:chExt cx="7119332" cy="3058230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A610DC1C-EC55-F44A-B80A-2DA950AA6C51}"/>
                </a:ext>
              </a:extLst>
            </p:cNvPr>
            <p:cNvSpPr txBox="1"/>
            <p:nvPr userDrawn="1"/>
          </p:nvSpPr>
          <p:spPr>
            <a:xfrm>
              <a:off x="3708400" y="1562069"/>
              <a:ext cx="4775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THANK</a:t>
              </a:r>
              <a:r>
                <a:rPr lang="es-AR" sz="4000" b="1" dirty="0">
                  <a:solidFill>
                    <a:srgbClr val="F39900"/>
                  </a:solidFill>
                  <a:latin typeface="Arial" panose="020B0604020202020204" pitchFamily="34" charset="0"/>
                </a:rPr>
                <a:t> YOU</a:t>
              </a: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2830034" y="3561795"/>
              <a:ext cx="6531933" cy="1058504"/>
              <a:chOff x="2997134" y="4638023"/>
              <a:chExt cx="6531933" cy="1058504"/>
            </a:xfrm>
          </p:grpSpPr>
          <p:grpSp>
            <p:nvGrpSpPr>
              <p:cNvPr id="16" name="Group 15"/>
              <p:cNvGrpSpPr/>
              <p:nvPr userDrawn="1"/>
            </p:nvGrpSpPr>
            <p:grpSpPr>
              <a:xfrm>
                <a:off x="4079841" y="4638023"/>
                <a:ext cx="5449226" cy="1058504"/>
                <a:chOff x="3587683" y="4283836"/>
                <a:chExt cx="5449226" cy="1058504"/>
              </a:xfrm>
            </p:grpSpPr>
            <p:pic>
              <p:nvPicPr>
                <p:cNvPr id="20" name="Imagen 6">
                  <a:extLst>
                    <a:ext uri="{FF2B5EF4-FFF2-40B4-BE49-F238E27FC236}">
                      <a16:creationId xmlns:a16="http://schemas.microsoft.com/office/drawing/2014/main" id="{54FADEE2-DF6D-BA4C-989C-ED50E98B602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87683" y="4551052"/>
                  <a:ext cx="779455" cy="400773"/>
                </a:xfrm>
                <a:prstGeom prst="rect">
                  <a:avLst/>
                </a:prstGeom>
              </p:spPr>
            </p:pic>
            <p:pic>
              <p:nvPicPr>
                <p:cNvPr id="21" name="Imagen 8">
                  <a:extLst>
                    <a:ext uri="{FF2B5EF4-FFF2-40B4-BE49-F238E27FC236}">
                      <a16:creationId xmlns:a16="http://schemas.microsoft.com/office/drawing/2014/main" id="{EEBB19DA-FBF5-DF4D-B3ED-8BEE63F7024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78405" y="4283836"/>
                  <a:ext cx="1058504" cy="1058504"/>
                </a:xfrm>
                <a:prstGeom prst="rect">
                  <a:avLst/>
                </a:prstGeom>
              </p:spPr>
            </p:pic>
            <p:pic>
              <p:nvPicPr>
                <p:cNvPr id="22" name="Imagen 10">
                  <a:extLst>
                    <a:ext uri="{FF2B5EF4-FFF2-40B4-BE49-F238E27FC236}">
                      <a16:creationId xmlns:a16="http://schemas.microsoft.com/office/drawing/2014/main" id="{613BB86A-41F5-9E4B-8ED8-21B202FC3D3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41038" y="4539597"/>
                  <a:ext cx="871865" cy="428972"/>
                </a:xfrm>
                <a:prstGeom prst="rect">
                  <a:avLst/>
                </a:prstGeom>
              </p:spPr>
            </p:pic>
            <p:pic>
              <p:nvPicPr>
                <p:cNvPr id="23" name="Imagen 12">
                  <a:extLst>
                    <a:ext uri="{FF2B5EF4-FFF2-40B4-BE49-F238E27FC236}">
                      <a16:creationId xmlns:a16="http://schemas.microsoft.com/office/drawing/2014/main" id="{0C86427E-0DDD-4042-BD54-F1CD2D00FD5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70958" y="4427626"/>
                  <a:ext cx="704579" cy="704579"/>
                </a:xfrm>
                <a:prstGeom prst="rect">
                  <a:avLst/>
                </a:prstGeom>
              </p:spPr>
            </p:pic>
            <p:pic>
              <p:nvPicPr>
                <p:cNvPr id="24" name="Imagen 14">
                  <a:extLst>
                    <a:ext uri="{FF2B5EF4-FFF2-40B4-BE49-F238E27FC236}">
                      <a16:creationId xmlns:a16="http://schemas.microsoft.com/office/drawing/2014/main" id="{FEBB3FC9-167B-6145-9938-9A715F4834A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32639" y="4481156"/>
                  <a:ext cx="572818" cy="572818"/>
                </a:xfrm>
                <a:prstGeom prst="rect">
                  <a:avLst/>
                </a:prstGeom>
              </p:spPr>
            </p:pic>
          </p:grpSp>
          <p:pic>
            <p:nvPicPr>
              <p:cNvPr id="18" name="Imagen 16">
                <a:extLst>
                  <a:ext uri="{FF2B5EF4-FFF2-40B4-BE49-F238E27FC236}">
                    <a16:creationId xmlns:a16="http://schemas.microsoft.com/office/drawing/2014/main" id="{2F5FC861-3CAD-DF45-907E-361ECABC8F2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2997134" y="4739225"/>
                <a:ext cx="778271" cy="856099"/>
              </a:xfrm>
              <a:prstGeom prst="rect">
                <a:avLst/>
              </a:prstGeom>
            </p:spPr>
          </p:pic>
        </p:grp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EDF57C33-CA0A-BB40-9A26-70817F73905A}"/>
                </a:ext>
              </a:extLst>
            </p:cNvPr>
            <p:cNvGrpSpPr/>
            <p:nvPr userDrawn="1"/>
          </p:nvGrpSpPr>
          <p:grpSpPr>
            <a:xfrm>
              <a:off x="2550634" y="2447875"/>
              <a:ext cx="7119332" cy="936000"/>
              <a:chOff x="2550634" y="2447875"/>
              <a:chExt cx="7119332" cy="936000"/>
            </a:xfrm>
          </p:grpSpPr>
          <p:pic>
            <p:nvPicPr>
              <p:cNvPr id="26" name="Imagen 18">
                <a:extLst>
                  <a:ext uri="{FF2B5EF4-FFF2-40B4-BE49-F238E27FC236}">
                    <a16:creationId xmlns:a16="http://schemas.microsoft.com/office/drawing/2014/main" id="{3B3956D2-1AA2-5F4E-B662-23C5EFEE97B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rcRect/>
              <a:stretch/>
            </p:blipFill>
            <p:spPr>
              <a:xfrm>
                <a:off x="8926604" y="2697785"/>
                <a:ext cx="743362" cy="504000"/>
              </a:xfrm>
              <a:prstGeom prst="rect">
                <a:avLst/>
              </a:prstGeom>
            </p:spPr>
          </p:pic>
          <p:pic>
            <p:nvPicPr>
              <p:cNvPr id="27" name="Imagen 7">
                <a:extLst>
                  <a:ext uri="{FF2B5EF4-FFF2-40B4-BE49-F238E27FC236}">
                    <a16:creationId xmlns:a16="http://schemas.microsoft.com/office/drawing/2014/main" id="{D8762538-EAEB-9241-BF7A-A1504B4CCBD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rcRect/>
              <a:stretch/>
            </p:blipFill>
            <p:spPr>
              <a:xfrm>
                <a:off x="4605191" y="2639413"/>
                <a:ext cx="1073254" cy="630000"/>
              </a:xfrm>
              <a:prstGeom prst="rect">
                <a:avLst/>
              </a:prstGeom>
            </p:spPr>
          </p:pic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3248A432-DD46-BF45-BED7-7509F928128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2550634" y="2447875"/>
                <a:ext cx="1586441" cy="936000"/>
              </a:xfrm>
              <a:prstGeom prst="rect">
                <a:avLst/>
              </a:prstGeom>
            </p:spPr>
          </p:pic>
          <p:pic>
            <p:nvPicPr>
              <p:cNvPr id="7" name="Image 6" descr="Une image contenant texte&#10;&#10;Description générée automatiquement">
                <a:extLst>
                  <a:ext uri="{FF2B5EF4-FFF2-40B4-BE49-F238E27FC236}">
                    <a16:creationId xmlns:a16="http://schemas.microsoft.com/office/drawing/2014/main" id="{4EF08583-8F2B-BF49-A651-0D1CAA804EB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2"/>
              <a:stretch>
                <a:fillRect/>
              </a:stretch>
            </p:blipFill>
            <p:spPr>
              <a:xfrm>
                <a:off x="6146561" y="2697785"/>
                <a:ext cx="2311926" cy="504000"/>
              </a:xfrm>
              <a:prstGeom prst="rect">
                <a:avLst/>
              </a:prstGeom>
            </p:spPr>
          </p:pic>
        </p:grp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4FD38078-0313-1B4D-9421-0594F603A7E7}"/>
              </a:ext>
            </a:extLst>
          </p:cNvPr>
          <p:cNvSpPr txBox="1"/>
          <p:nvPr userDrawn="1"/>
        </p:nvSpPr>
        <p:spPr>
          <a:xfrm>
            <a:off x="942144" y="4140245"/>
            <a:ext cx="103414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UNIVERSEH has received funding from the European Union’s Horizon 2020 research and innovation programme under grant agreement No 101035795.</a:t>
            </a:r>
            <a:endParaRPr lang="fr-FR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AND_BODY">
  <p:cSld name="TITLE_AND_BODY">
    <p:bg>
      <p:bgPr>
        <a:solidFill>
          <a:srgbClr val="FFFFF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7" descr="Google Shape;1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03937" y="385289"/>
            <a:ext cx="1369243" cy="80279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8463984" y="6224243"/>
            <a:ext cx="273616" cy="26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060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64" r:id="rId3"/>
    <p:sldLayoutId id="2147483674" r:id="rId4"/>
    <p:sldLayoutId id="2147483684" r:id="rId5"/>
    <p:sldLayoutId id="214748368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0.png"/><Relationship Id="rId21" Type="http://schemas.openxmlformats.org/officeDocument/2006/relationships/hyperlink" Target="https://www.nereus-regions.eu/" TargetMode="External"/><Relationship Id="rId42" Type="http://schemas.openxmlformats.org/officeDocument/2006/relationships/image" Target="../media/image58.png"/><Relationship Id="rId47" Type="http://schemas.openxmlformats.org/officeDocument/2006/relationships/hyperlink" Target="https://www.cls.fr/en/" TargetMode="External"/><Relationship Id="rId63" Type="http://schemas.openxmlformats.org/officeDocument/2006/relationships/hyperlink" Target="https://www.onera.fr/en" TargetMode="External"/><Relationship Id="rId68" Type="http://schemas.openxmlformats.org/officeDocument/2006/relationships/image" Target="../media/image71.png"/><Relationship Id="rId84" Type="http://schemas.openxmlformats.org/officeDocument/2006/relationships/hyperlink" Target="https://cnes.fr/en" TargetMode="External"/><Relationship Id="rId89" Type="http://schemas.openxmlformats.org/officeDocument/2006/relationships/image" Target="../media/image82.png"/><Relationship Id="rId16" Type="http://schemas.openxmlformats.org/officeDocument/2006/relationships/image" Target="../media/image45.png"/><Relationship Id="rId11" Type="http://schemas.openxmlformats.org/officeDocument/2006/relationships/hyperlink" Target="https://www.fnr.lu/" TargetMode="External"/><Relationship Id="rId32" Type="http://schemas.openxmlformats.org/officeDocument/2006/relationships/image" Target="../media/image53.png"/><Relationship Id="rId37" Type="http://schemas.openxmlformats.org/officeDocument/2006/relationships/hyperlink" Target="https://satrevolution.com/" TargetMode="External"/><Relationship Id="rId53" Type="http://schemas.openxmlformats.org/officeDocument/2006/relationships/hyperlink" Target="https://creotech.pl/en/home/" TargetMode="External"/><Relationship Id="rId58" Type="http://schemas.openxmlformats.org/officeDocument/2006/relationships/image" Target="../media/image66.png"/><Relationship Id="rId74" Type="http://schemas.openxmlformats.org/officeDocument/2006/relationships/image" Target="../media/image74.png"/><Relationship Id="rId79" Type="http://schemas.openxmlformats.org/officeDocument/2006/relationships/hyperlink" Target="https://www.eiscat.se/" TargetMode="External"/><Relationship Id="rId5" Type="http://schemas.openxmlformats.org/officeDocument/2006/relationships/hyperlink" Target="https://www.toulouse-metropole.fr" TargetMode="External"/><Relationship Id="rId90" Type="http://schemas.openxmlformats.org/officeDocument/2006/relationships/hyperlink" Target="https://www.sscspace.com/" TargetMode="External"/><Relationship Id="rId22" Type="http://schemas.openxmlformats.org/officeDocument/2006/relationships/image" Target="../media/image48.png"/><Relationship Id="rId27" Type="http://schemas.openxmlformats.org/officeDocument/2006/relationships/hyperlink" Target="https://www.arp.pl/en" TargetMode="External"/><Relationship Id="rId43" Type="http://schemas.openxmlformats.org/officeDocument/2006/relationships/hyperlink" Target="https://www.airbus.com/" TargetMode="External"/><Relationship Id="rId48" Type="http://schemas.openxmlformats.org/officeDocument/2006/relationships/image" Target="../media/image61.png"/><Relationship Id="rId64" Type="http://schemas.openxmlformats.org/officeDocument/2006/relationships/image" Target="../media/image69.png"/><Relationship Id="rId69" Type="http://schemas.openxmlformats.org/officeDocument/2006/relationships/hyperlink" Target="http://www.medes.fr/en/index.html" TargetMode="External"/><Relationship Id="rId8" Type="http://schemas.openxmlformats.org/officeDocument/2006/relationships/image" Target="../media/image41.png"/><Relationship Id="rId51" Type="http://schemas.openxmlformats.org/officeDocument/2006/relationships/hyperlink" Target="http://www.edisoft.pt/" TargetMode="External"/><Relationship Id="rId72" Type="http://schemas.openxmlformats.org/officeDocument/2006/relationships/image" Target="../media/image73.png"/><Relationship Id="rId80" Type="http://schemas.openxmlformats.org/officeDocument/2006/relationships/image" Target="../media/image77.png"/><Relationship Id="rId85" Type="http://schemas.openxmlformats.org/officeDocument/2006/relationships/image" Target="../media/image80.png"/><Relationship Id="rId93" Type="http://schemas.openxmlformats.org/officeDocument/2006/relationships/image" Target="../media/image84.png"/><Relationship Id="rId3" Type="http://schemas.openxmlformats.org/officeDocument/2006/relationships/hyperlink" Target="https://www.campusfrance.org/en" TargetMode="External"/><Relationship Id="rId12" Type="http://schemas.openxmlformats.org/officeDocument/2006/relationships/image" Target="../media/image43.png"/><Relationship Id="rId17" Type="http://schemas.openxmlformats.org/officeDocument/2006/relationships/hyperlink" Target="https://glae.lu/" TargetMode="External"/><Relationship Id="rId25" Type="http://schemas.openxmlformats.org/officeDocument/2006/relationships/hyperlink" Target="https://www.wia-europe.org/" TargetMode="External"/><Relationship Id="rId33" Type="http://schemas.openxmlformats.org/officeDocument/2006/relationships/hyperlink" Target="https://www.ruag.com/en/products-services/space" TargetMode="External"/><Relationship Id="rId38" Type="http://schemas.openxmlformats.org/officeDocument/2006/relationships/image" Target="../media/image56.png"/><Relationship Id="rId46" Type="http://schemas.openxmlformats.org/officeDocument/2006/relationships/image" Target="../media/image60.png"/><Relationship Id="rId59" Type="http://schemas.openxmlformats.org/officeDocument/2006/relationships/hyperlink" Target="https://www.pasq-space.com/" TargetMode="External"/><Relationship Id="rId67" Type="http://schemas.openxmlformats.org/officeDocument/2006/relationships/hyperlink" Target="https://tecnico.ulisboa.pt/en/" TargetMode="External"/><Relationship Id="rId20" Type="http://schemas.openxmlformats.org/officeDocument/2006/relationships/image" Target="../media/image47.png"/><Relationship Id="rId41" Type="http://schemas.openxmlformats.org/officeDocument/2006/relationships/hyperlink" Target="https://spire.com/" TargetMode="External"/><Relationship Id="rId54" Type="http://schemas.openxmlformats.org/officeDocument/2006/relationships/image" Target="../media/image64.png"/><Relationship Id="rId62" Type="http://schemas.openxmlformats.org/officeDocument/2006/relationships/image" Target="../media/image68.png"/><Relationship Id="rId70" Type="http://schemas.openxmlformats.org/officeDocument/2006/relationships/image" Target="../media/image72.png"/><Relationship Id="rId75" Type="http://schemas.openxmlformats.org/officeDocument/2006/relationships/hyperlink" Target="https://cejm.univ-grenoble-alpes.fr/chaire-schneider" TargetMode="External"/><Relationship Id="rId83" Type="http://schemas.openxmlformats.org/officeDocument/2006/relationships/image" Target="../media/image79.png"/><Relationship Id="rId88" Type="http://schemas.openxmlformats.org/officeDocument/2006/relationships/hyperlink" Target="https://polsa.gov.pl/en/" TargetMode="External"/><Relationship Id="rId91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5" Type="http://schemas.openxmlformats.org/officeDocument/2006/relationships/hyperlink" Target="https://www.toulouse-tech-transfer.com/en/" TargetMode="External"/><Relationship Id="rId23" Type="http://schemas.openxmlformats.org/officeDocument/2006/relationships/hyperlink" Target="https://www.cite-espace.com/" TargetMode="External"/><Relationship Id="rId28" Type="http://schemas.openxmlformats.org/officeDocument/2006/relationships/image" Target="../media/image51.png"/><Relationship Id="rId36" Type="http://schemas.openxmlformats.org/officeDocument/2006/relationships/image" Target="../media/image55.png"/><Relationship Id="rId49" Type="http://schemas.openxmlformats.org/officeDocument/2006/relationships/hyperlink" Target="https://elecnor-deimos.com/" TargetMode="External"/><Relationship Id="rId57" Type="http://schemas.openxmlformats.org/officeDocument/2006/relationships/hyperlink" Target="https://www.gmv.com/en/" TargetMode="External"/><Relationship Id="rId10" Type="http://schemas.openxmlformats.org/officeDocument/2006/relationships/image" Target="../media/image42.png"/><Relationship Id="rId31" Type="http://schemas.openxmlformats.org/officeDocument/2006/relationships/hyperlink" Target="https://www.club-galaxie.com/" TargetMode="External"/><Relationship Id="rId44" Type="http://schemas.openxmlformats.org/officeDocument/2006/relationships/image" Target="../media/image59.png"/><Relationship Id="rId52" Type="http://schemas.openxmlformats.org/officeDocument/2006/relationships/image" Target="../media/image63.png"/><Relationship Id="rId60" Type="http://schemas.openxmlformats.org/officeDocument/2006/relationships/image" Target="../media/image67.png"/><Relationship Id="rId65" Type="http://schemas.openxmlformats.org/officeDocument/2006/relationships/hyperlink" Target="https://cerfacs.fr/en/" TargetMode="External"/><Relationship Id="rId73" Type="http://schemas.openxmlformats.org/officeDocument/2006/relationships/hyperlink" Target="https://www.instituteforthefuture.it/" TargetMode="External"/><Relationship Id="rId78" Type="http://schemas.openxmlformats.org/officeDocument/2006/relationships/image" Target="../media/image76.png"/><Relationship Id="rId81" Type="http://schemas.openxmlformats.org/officeDocument/2006/relationships/image" Target="../media/image78.png"/><Relationship Id="rId86" Type="http://schemas.openxmlformats.org/officeDocument/2006/relationships/hyperlink" Target="https://www.dlr.de/EN/Home/home_node.html" TargetMode="External"/><Relationship Id="rId4" Type="http://schemas.openxmlformats.org/officeDocument/2006/relationships/image" Target="../media/image39.png"/><Relationship Id="rId9" Type="http://schemas.openxmlformats.org/officeDocument/2006/relationships/hyperlink" Target="http://www.technoport.lu/" TargetMode="External"/><Relationship Id="rId13" Type="http://schemas.openxmlformats.org/officeDocument/2006/relationships/hyperlink" Target="https://www.cityincubator.lu/" TargetMode="External"/><Relationship Id="rId18" Type="http://schemas.openxmlformats.org/officeDocument/2006/relationships/image" Target="../media/image46.png"/><Relationship Id="rId39" Type="http://schemas.openxmlformats.org/officeDocument/2006/relationships/hyperlink" Target="https://www.ses.com/" TargetMode="External"/><Relationship Id="rId34" Type="http://schemas.openxmlformats.org/officeDocument/2006/relationships/image" Target="../media/image54.png"/><Relationship Id="rId50" Type="http://schemas.openxmlformats.org/officeDocument/2006/relationships/image" Target="../media/image62.png"/><Relationship Id="rId55" Type="http://schemas.openxmlformats.org/officeDocument/2006/relationships/hyperlink" Target="https://www.omnidea.net/" TargetMode="External"/><Relationship Id="rId76" Type="http://schemas.openxmlformats.org/officeDocument/2006/relationships/image" Target="../media/image75.png"/><Relationship Id="rId7" Type="http://schemas.openxmlformats.org/officeDocument/2006/relationships/hyperlink" Target="https://www.laregion.fr" TargetMode="External"/><Relationship Id="rId71" Type="http://schemas.openxmlformats.org/officeDocument/2006/relationships/hyperlink" Target="http://www2.irf.se/" TargetMode="External"/><Relationship Id="rId92" Type="http://schemas.openxmlformats.org/officeDocument/2006/relationships/hyperlink" Target="https://www.esa.int/Space_in_Member_States/Germany" TargetMode="External"/><Relationship Id="rId2" Type="http://schemas.openxmlformats.org/officeDocument/2006/relationships/notesSlide" Target="../notesSlides/notesSlide9.xml"/><Relationship Id="rId29" Type="http://schemas.openxmlformats.org/officeDocument/2006/relationships/hyperlink" Target="http://esntoulouse.fr/index.php/en/home/" TargetMode="External"/><Relationship Id="rId24" Type="http://schemas.openxmlformats.org/officeDocument/2006/relationships/image" Target="../media/image49.png"/><Relationship Id="rId40" Type="http://schemas.openxmlformats.org/officeDocument/2006/relationships/image" Target="../media/image57.png"/><Relationship Id="rId45" Type="http://schemas.openxmlformats.org/officeDocument/2006/relationships/hyperlink" Target="https://www.thalesgroup.com/en/global/activities/space" TargetMode="External"/><Relationship Id="rId66" Type="http://schemas.openxmlformats.org/officeDocument/2006/relationships/image" Target="../media/image70.png"/><Relationship Id="rId87" Type="http://schemas.openxmlformats.org/officeDocument/2006/relationships/image" Target="../media/image81.png"/><Relationship Id="rId61" Type="http://schemas.openxmlformats.org/officeDocument/2006/relationships/hyperlink" Target="https://www.omnisys.se/" TargetMode="External"/><Relationship Id="rId82" Type="http://schemas.openxmlformats.org/officeDocument/2006/relationships/hyperlink" Target="https://space-agency.public.lu/en.html" TargetMode="External"/><Relationship Id="rId19" Type="http://schemas.openxmlformats.org/officeDocument/2006/relationships/hyperlink" Target="https://www.aerospace-valley.com/" TargetMode="External"/><Relationship Id="rId14" Type="http://schemas.openxmlformats.org/officeDocument/2006/relationships/image" Target="../media/image44.png"/><Relationship Id="rId30" Type="http://schemas.openxmlformats.org/officeDocument/2006/relationships/image" Target="../media/image52.png"/><Relationship Id="rId35" Type="http://schemas.openxmlformats.org/officeDocument/2006/relationships/hyperlink" Target="http://www.ohb-sweden.se/" TargetMode="External"/><Relationship Id="rId56" Type="http://schemas.openxmlformats.org/officeDocument/2006/relationships/image" Target="../media/image65.png"/><Relationship Id="rId77" Type="http://schemas.openxmlformats.org/officeDocument/2006/relationships/hyperlink" Target="https://www.irt-saintexuper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6F62E304-F896-7046-AFA0-16679B9EEF56}"/>
              </a:ext>
            </a:extLst>
          </p:cNvPr>
          <p:cNvSpPr txBox="1"/>
          <p:nvPr/>
        </p:nvSpPr>
        <p:spPr>
          <a:xfrm>
            <a:off x="6527800" y="901700"/>
            <a:ext cx="477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rgbClr val="F39900"/>
                </a:solidFill>
                <a:latin typeface="Arial" panose="020B0604020202020204" pitchFamily="34" charset="0"/>
              </a:rPr>
              <a:t>UNIVERSEH </a:t>
            </a:r>
            <a:br>
              <a:rPr lang="es-AR" sz="2800" b="1" dirty="0">
                <a:solidFill>
                  <a:srgbClr val="F39900"/>
                </a:solidFill>
                <a:latin typeface="Arial" panose="020B0604020202020204" pitchFamily="34" charset="0"/>
              </a:rPr>
            </a:br>
            <a:endParaRPr lang="es-AR" sz="2800" b="1" dirty="0">
              <a:solidFill>
                <a:srgbClr val="F39900"/>
              </a:solidFill>
              <a:latin typeface="Arial" panose="020B0604020202020204" pitchFamily="34" charset="0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A52BCF8-AE55-664A-A6D5-4F14E28ED74B}"/>
              </a:ext>
            </a:extLst>
          </p:cNvPr>
          <p:cNvCxnSpPr/>
          <p:nvPr/>
        </p:nvCxnSpPr>
        <p:spPr>
          <a:xfrm>
            <a:off x="6299200" y="990600"/>
            <a:ext cx="0" cy="8265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97A893C-FE18-6642-900F-E33CA887B10E}"/>
              </a:ext>
            </a:extLst>
          </p:cNvPr>
          <p:cNvSpPr txBox="1"/>
          <p:nvPr/>
        </p:nvSpPr>
        <p:spPr>
          <a:xfrm>
            <a:off x="6527800" y="1486475"/>
            <a:ext cx="477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800" dirty="0" err="1">
                <a:solidFill>
                  <a:srgbClr val="F39900"/>
                </a:solidFill>
                <a:latin typeface="Arial" panose="020B0604020202020204" pitchFamily="34" charset="0"/>
              </a:rPr>
              <a:t>The</a:t>
            </a:r>
            <a:r>
              <a:rPr lang="es-AR" sz="1800" dirty="0">
                <a:solidFill>
                  <a:srgbClr val="F39900"/>
                </a:solidFill>
                <a:latin typeface="Arial" panose="020B0604020202020204" pitchFamily="34" charset="0"/>
              </a:rPr>
              <a:t> UNIVERSEH Alliance in a </a:t>
            </a:r>
            <a:r>
              <a:rPr lang="es-AR" sz="1800" dirty="0" err="1" smtClean="0">
                <a:solidFill>
                  <a:srgbClr val="F39900"/>
                </a:solidFill>
                <a:latin typeface="Arial" panose="020B0604020202020204" pitchFamily="34" charset="0"/>
              </a:rPr>
              <a:t>nutshell</a:t>
            </a:r>
            <a:endParaRPr lang="es-AR" sz="1800" dirty="0">
              <a:solidFill>
                <a:srgbClr val="F399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4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2BD40D4-8990-C347-B6F5-308E6DEA1803}"/>
              </a:ext>
            </a:extLst>
          </p:cNvPr>
          <p:cNvSpPr txBox="1"/>
          <p:nvPr/>
        </p:nvSpPr>
        <p:spPr>
          <a:xfrm>
            <a:off x="1226935" y="795680"/>
            <a:ext cx="7661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rgbClr val="1F3675"/>
                </a:solidFill>
                <a:latin typeface="Arial" panose="020B0604020202020204" pitchFamily="34" charset="0"/>
              </a:rPr>
              <a:t>Future </a:t>
            </a:r>
            <a:r>
              <a:rPr lang="es-AR" sz="2800" b="1" dirty="0" err="1">
                <a:solidFill>
                  <a:srgbClr val="1F3675"/>
                </a:solidFill>
                <a:latin typeface="Arial" panose="020B0604020202020204" pitchFamily="34" charset="0"/>
              </a:rPr>
              <a:t>challenges</a:t>
            </a:r>
            <a:r>
              <a:rPr lang="es-AR" sz="2800" b="1" dirty="0">
                <a:solidFill>
                  <a:srgbClr val="1F3675"/>
                </a:solidFill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4F096EA-DFA0-FD4E-B6C6-B03C6A81DDD9}"/>
              </a:ext>
            </a:extLst>
          </p:cNvPr>
          <p:cNvCxnSpPr>
            <a:cxnSpLocks/>
          </p:cNvCxnSpPr>
          <p:nvPr/>
        </p:nvCxnSpPr>
        <p:spPr>
          <a:xfrm>
            <a:off x="998336" y="884580"/>
            <a:ext cx="0" cy="700828"/>
          </a:xfrm>
          <a:prstGeom prst="line">
            <a:avLst/>
          </a:prstGeom>
          <a:ln w="12700">
            <a:solidFill>
              <a:srgbClr val="1F36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A782904D-C412-B647-AD66-B74432C92F2C}"/>
              </a:ext>
            </a:extLst>
          </p:cNvPr>
          <p:cNvSpPr txBox="1"/>
          <p:nvPr/>
        </p:nvSpPr>
        <p:spPr>
          <a:xfrm>
            <a:off x="825158" y="1996364"/>
            <a:ext cx="10776044" cy="439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lnSpc>
                <a:spcPct val="108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rgbClr val="F39900"/>
                </a:solidFill>
              </a:rPr>
              <a:t>UNIVERSEH 2.0</a:t>
            </a:r>
            <a:endParaRPr lang="en-GB" b="0" dirty="0"/>
          </a:p>
          <a:p>
            <a:pPr>
              <a:lnSpc>
                <a:spcPct val="108000"/>
              </a:lnSpc>
              <a:spcAft>
                <a:spcPts val="800"/>
              </a:spcAft>
            </a:pPr>
            <a:r>
              <a:rPr lang="en-GB" dirty="0"/>
              <a:t>2050 vision </a:t>
            </a:r>
            <a:r>
              <a:rPr lang="en-GB" b="0" dirty="0"/>
              <a:t>and a </a:t>
            </a:r>
            <a:r>
              <a:rPr lang="en-GB" dirty="0"/>
              <a:t>2035 roadmap </a:t>
            </a:r>
            <a:r>
              <a:rPr lang="en-GB" b="0" dirty="0"/>
              <a:t>for UNIVERSEH community</a:t>
            </a:r>
          </a:p>
          <a:p>
            <a:pPr>
              <a:lnSpc>
                <a:spcPct val="108000"/>
              </a:lnSpc>
              <a:spcAft>
                <a:spcPts val="800"/>
              </a:spcAft>
            </a:pPr>
            <a:r>
              <a:rPr lang="en-GB" dirty="0"/>
              <a:t>Close work </a:t>
            </a:r>
            <a:r>
              <a:rPr lang="en-GB" b="0" dirty="0"/>
              <a:t>with our stakeholders and the society, and with public authorities</a:t>
            </a:r>
          </a:p>
          <a:p>
            <a:pPr>
              <a:lnSpc>
                <a:spcPct val="108000"/>
              </a:lnSpc>
              <a:spcAft>
                <a:spcPts val="800"/>
              </a:spcAft>
            </a:pPr>
            <a:r>
              <a:rPr lang="en-GB" b="0" dirty="0"/>
              <a:t>a </a:t>
            </a:r>
            <a:r>
              <a:rPr lang="en-GB" dirty="0"/>
              <a:t>Systemic, structured </a:t>
            </a:r>
            <a:r>
              <a:rPr lang="en-GB" b="0" dirty="0"/>
              <a:t>and</a:t>
            </a:r>
            <a:r>
              <a:rPr lang="en-GB" dirty="0"/>
              <a:t> sustainable project</a:t>
            </a:r>
          </a:p>
          <a:p>
            <a:pPr>
              <a:lnSpc>
                <a:spcPct val="108000"/>
              </a:lnSpc>
              <a:spcAft>
                <a:spcPts val="800"/>
              </a:spcAft>
            </a:pPr>
            <a:r>
              <a:rPr lang="en-GB" dirty="0"/>
              <a:t>‘One classroom’ &amp; ‘One lab’</a:t>
            </a:r>
            <a:r>
              <a:rPr lang="en-GB" b="0" dirty="0"/>
              <a:t> concepts</a:t>
            </a:r>
            <a:endParaRPr lang="en-GB" dirty="0"/>
          </a:p>
          <a:p>
            <a:pPr>
              <a:lnSpc>
                <a:spcPct val="108000"/>
              </a:lnSpc>
              <a:spcAft>
                <a:spcPts val="800"/>
              </a:spcAft>
            </a:pPr>
            <a:r>
              <a:rPr lang="en-GB" dirty="0"/>
              <a:t>New programmes </a:t>
            </a:r>
            <a:r>
              <a:rPr lang="en-GB" b="0" dirty="0"/>
              <a:t>that meet the European needs of today's and tomorrow's market and society </a:t>
            </a:r>
          </a:p>
          <a:p>
            <a:pPr>
              <a:lnSpc>
                <a:spcPct val="108000"/>
              </a:lnSpc>
              <a:spcAft>
                <a:spcPts val="800"/>
              </a:spcAft>
            </a:pPr>
            <a:r>
              <a:rPr lang="en-GB" dirty="0"/>
              <a:t>Entrepreneurship &amp; innovation </a:t>
            </a:r>
            <a:r>
              <a:rPr lang="en-GB" b="0" dirty="0"/>
              <a:t>among students and academic staff</a:t>
            </a:r>
          </a:p>
          <a:p>
            <a:pPr>
              <a:lnSpc>
                <a:spcPct val="108000"/>
              </a:lnSpc>
              <a:spcAft>
                <a:spcPts val="800"/>
              </a:spcAft>
            </a:pPr>
            <a:r>
              <a:rPr lang="en-GB" dirty="0"/>
              <a:t>Emphasis on social and human sciences</a:t>
            </a:r>
            <a:r>
              <a:rPr lang="en-GB" b="0" dirty="0"/>
              <a:t> and </a:t>
            </a:r>
            <a:r>
              <a:rPr lang="en-GB" dirty="0"/>
              <a:t>arts</a:t>
            </a:r>
            <a:r>
              <a:rPr lang="en-GB" b="0" dirty="0"/>
              <a:t> in the space sector</a:t>
            </a:r>
          </a:p>
          <a:p>
            <a:pPr>
              <a:lnSpc>
                <a:spcPct val="108000"/>
              </a:lnSpc>
              <a:spcAft>
                <a:spcPts val="800"/>
              </a:spcAft>
            </a:pPr>
            <a:r>
              <a:rPr lang="en-GB" dirty="0"/>
              <a:t>New pedagogical models</a:t>
            </a:r>
          </a:p>
          <a:p>
            <a:pPr>
              <a:lnSpc>
                <a:spcPct val="108000"/>
              </a:lnSpc>
              <a:spcAft>
                <a:spcPts val="800"/>
              </a:spcAft>
            </a:pPr>
            <a:r>
              <a:rPr lang="en-GB" dirty="0"/>
              <a:t>Community Enlargement</a:t>
            </a:r>
            <a:r>
              <a:rPr lang="en-GB" b="0" dirty="0"/>
              <a:t>: </a:t>
            </a:r>
            <a:r>
              <a:rPr lang="en-GB" dirty="0"/>
              <a:t>new partners </a:t>
            </a:r>
            <a:r>
              <a:rPr lang="en-GB" b="0" dirty="0"/>
              <a:t>and </a:t>
            </a:r>
            <a:r>
              <a:rPr lang="en-GB" dirty="0"/>
              <a:t>stakeholders</a:t>
            </a:r>
          </a:p>
          <a:p>
            <a:pPr>
              <a:lnSpc>
                <a:spcPct val="108000"/>
              </a:lnSpc>
              <a:spcAft>
                <a:spcPts val="800"/>
              </a:spcAft>
            </a:pPr>
            <a:r>
              <a:rPr lang="en-GB" dirty="0"/>
              <a:t>“</a:t>
            </a:r>
            <a:r>
              <a:rPr lang="en-GB" i="1" dirty="0"/>
              <a:t>Space for all</a:t>
            </a:r>
            <a:r>
              <a:rPr lang="en-GB" dirty="0"/>
              <a:t>”</a:t>
            </a:r>
          </a:p>
          <a:p>
            <a:pPr>
              <a:lnSpc>
                <a:spcPct val="108000"/>
              </a:lnSpc>
              <a:spcAft>
                <a:spcPts val="800"/>
              </a:spcAft>
            </a:pPr>
            <a:r>
              <a:rPr lang="en-GB" b="0" dirty="0"/>
              <a:t>….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564FA0BA-77AB-DE45-B7FC-D86969A599B9}"/>
              </a:ext>
            </a:extLst>
          </p:cNvPr>
          <p:cNvSpPr txBox="1"/>
          <p:nvPr/>
        </p:nvSpPr>
        <p:spPr>
          <a:xfrm>
            <a:off x="1239635" y="1315276"/>
            <a:ext cx="611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800" dirty="0" err="1">
                <a:solidFill>
                  <a:srgbClr val="F39900"/>
                </a:solidFill>
                <a:latin typeface="Arial" panose="020B0604020202020204" pitchFamily="34" charset="0"/>
              </a:rPr>
              <a:t>Building</a:t>
            </a:r>
            <a:r>
              <a:rPr lang="es-AR" sz="1800" dirty="0">
                <a:solidFill>
                  <a:srgbClr val="F39900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39900"/>
                </a:solidFill>
                <a:latin typeface="Arial" panose="020B0604020202020204" pitchFamily="34" charset="0"/>
              </a:rPr>
              <a:t>together</a:t>
            </a:r>
            <a:r>
              <a:rPr lang="es-AR" sz="1800" dirty="0">
                <a:solidFill>
                  <a:srgbClr val="F39900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39900"/>
                </a:solidFill>
                <a:latin typeface="Arial" panose="020B0604020202020204" pitchFamily="34" charset="0"/>
              </a:rPr>
              <a:t>the</a:t>
            </a:r>
            <a:r>
              <a:rPr lang="es-AR" sz="1800" dirty="0">
                <a:solidFill>
                  <a:srgbClr val="F39900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39900"/>
                </a:solidFill>
                <a:latin typeface="Arial" panose="020B0604020202020204" pitchFamily="34" charset="0"/>
              </a:rPr>
              <a:t>next</a:t>
            </a:r>
            <a:r>
              <a:rPr lang="es-AR" sz="1800" dirty="0">
                <a:solidFill>
                  <a:srgbClr val="F39900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39900"/>
                </a:solidFill>
                <a:latin typeface="Arial" panose="020B0604020202020204" pitchFamily="34" charset="0"/>
              </a:rPr>
              <a:t>phase</a:t>
            </a:r>
            <a:r>
              <a:rPr lang="es-AR" sz="1800" dirty="0">
                <a:solidFill>
                  <a:srgbClr val="F39900"/>
                </a:solidFill>
                <a:latin typeface="Arial" panose="020B0604020202020204" pitchFamily="34" charset="0"/>
              </a:rPr>
              <a:t> of UNIVERSEH</a:t>
            </a:r>
            <a:endParaRPr lang="es-AR" sz="1800" b="1" dirty="0">
              <a:solidFill>
                <a:srgbClr val="F399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164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077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/>
        </p:nvSpPr>
        <p:spPr>
          <a:xfrm>
            <a:off x="1226935" y="795680"/>
            <a:ext cx="6742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1" i="0" u="none" strike="noStrike" cap="none" dirty="0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UNIVERSEH: An </a:t>
            </a:r>
            <a:r>
              <a:rPr lang="fr-FR" sz="2800" b="1" i="0" u="none" strike="noStrike" cap="none" dirty="0" err="1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ambitious</a:t>
            </a:r>
            <a:r>
              <a:rPr lang="fr-FR" sz="2800" b="1" i="0" u="none" strike="noStrike" cap="none" dirty="0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800" b="1" i="0" u="none" strike="noStrike" cap="none" dirty="0" err="1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r>
              <a:rPr lang="fr-FR" sz="2800" b="1" i="0" u="none" strike="noStrike" cap="none" dirty="0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 txBox="1"/>
          <p:nvPr/>
        </p:nvSpPr>
        <p:spPr>
          <a:xfrm>
            <a:off x="1239636" y="1315276"/>
            <a:ext cx="4775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F39900"/>
                </a:solidFill>
                <a:latin typeface="Arial"/>
                <a:ea typeface="Arial"/>
                <a:cs typeface="Arial"/>
                <a:sym typeface="Arial"/>
              </a:rPr>
              <a:t>Main concept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Google Shape;41;p5"/>
          <p:cNvCxnSpPr/>
          <p:nvPr/>
        </p:nvCxnSpPr>
        <p:spPr>
          <a:xfrm>
            <a:off x="998336" y="884580"/>
            <a:ext cx="0" cy="700828"/>
          </a:xfrm>
          <a:prstGeom prst="straightConnector1">
            <a:avLst/>
          </a:prstGeom>
          <a:noFill/>
          <a:ln w="12700" cap="flat" cmpd="sng">
            <a:solidFill>
              <a:srgbClr val="1F367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" name="Google Shape;42;p5"/>
          <p:cNvSpPr txBox="1"/>
          <p:nvPr/>
        </p:nvSpPr>
        <p:spPr>
          <a:xfrm>
            <a:off x="997198" y="2499346"/>
            <a:ext cx="1040688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 dirty="0" err="1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Creation</a:t>
            </a:r>
            <a:r>
              <a:rPr lang="fr-FR" sz="1600" b="0" i="0" u="none" strike="noStrike" cap="none" dirty="0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 of a </a:t>
            </a:r>
            <a:r>
              <a:rPr lang="fr-FR" sz="1600" b="0" i="0" u="none" strike="noStrike" cap="none" dirty="0" err="1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European</a:t>
            </a:r>
            <a:r>
              <a:rPr lang="fr-FR" sz="1600" b="0" i="0" u="none" strike="noStrike" cap="none" dirty="0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b="0" i="0" u="none" strike="noStrike" cap="none" dirty="0" err="1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University</a:t>
            </a:r>
            <a:r>
              <a:rPr lang="fr-FR" sz="1600" b="0" i="0" u="none" strike="noStrike" cap="none" dirty="0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b="0" i="0" u="none" strike="noStrike" cap="none" dirty="0" err="1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focusing</a:t>
            </a:r>
            <a:r>
              <a:rPr lang="fr-FR" sz="1600" b="0" i="0" u="none" strike="noStrike" cap="none" dirty="0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 on the </a:t>
            </a:r>
            <a:r>
              <a:rPr lang="fr-FR" sz="1600" b="1" i="0" u="none" strike="noStrike" cap="none" dirty="0" err="1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space</a:t>
            </a:r>
            <a:r>
              <a:rPr lang="fr-FR" sz="1600" b="1" i="0" u="none" strike="noStrike" cap="none" dirty="0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b="1" i="0" u="none" strike="noStrike" cap="none" dirty="0" err="1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sector</a:t>
            </a:r>
            <a:r>
              <a:rPr lang="fr-FR" sz="1600" b="0" i="0" u="none" strike="noStrike" cap="none" dirty="0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FR" sz="1600" b="0" i="0" u="none" strike="noStrike" cap="none" dirty="0" err="1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tackling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 dirty="0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 dirty="0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social, </a:t>
            </a:r>
            <a:r>
              <a:rPr lang="fr-FR" sz="1600" b="1" i="0" u="none" strike="noStrike" cap="none" dirty="0" err="1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societal</a:t>
            </a:r>
            <a:r>
              <a:rPr lang="fr-FR" sz="1600" b="1" i="0" u="none" strike="noStrike" cap="none" dirty="0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b="0" i="0" u="none" strike="noStrike" cap="none" dirty="0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fr-FR" sz="1600" b="1" i="0" u="none" strike="noStrike" cap="none" dirty="0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b="1" i="0" u="none" strike="noStrike" cap="none" dirty="0" err="1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environmental</a:t>
            </a:r>
            <a:r>
              <a:rPr lang="fr-FR" sz="1600" b="1" i="0" u="none" strike="noStrike" cap="none" dirty="0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 challenges</a:t>
            </a:r>
            <a:r>
              <a:rPr lang="fr-FR" sz="1600" b="0" i="0" u="none" strike="noStrike" cap="none" dirty="0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"/>
          <p:cNvSpPr txBox="1"/>
          <p:nvPr/>
        </p:nvSpPr>
        <p:spPr>
          <a:xfrm>
            <a:off x="997196" y="3624818"/>
            <a:ext cx="1040688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A key pillar of innovation, entrepreneurship and collaboration in the EU.</a:t>
            </a:r>
            <a:endParaRPr sz="1600" b="0" i="0" u="none" strike="noStrike" cap="none">
              <a:solidFill>
                <a:srgbClr val="1F36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5"/>
          <p:cNvSpPr txBox="1"/>
          <p:nvPr/>
        </p:nvSpPr>
        <p:spPr>
          <a:xfrm>
            <a:off x="997195" y="4244281"/>
            <a:ext cx="10406881" cy="1323399"/>
          </a:xfrm>
          <a:prstGeom prst="rect">
            <a:avLst/>
          </a:prstGeom>
          <a:noFill/>
          <a:ln w="38100" cap="flat" cmpd="sng">
            <a:solidFill>
              <a:srgbClr val="F3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1F367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 dirty="0" err="1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European</a:t>
            </a:r>
            <a:r>
              <a:rPr lang="fr-FR" sz="1600" b="1" i="0" u="none" strike="noStrike" cap="none" dirty="0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b="1" i="0" u="none" strike="noStrike" cap="none" dirty="0" err="1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Space</a:t>
            </a:r>
            <a:r>
              <a:rPr lang="fr-FR" sz="1600" b="1" i="0" u="none" strike="noStrike" cap="none" dirty="0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b="1" i="0" u="none" strike="noStrike" cap="none" dirty="0" err="1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University</a:t>
            </a:r>
            <a:r>
              <a:rPr lang="fr-FR" sz="1600" b="1" i="0" u="none" strike="noStrike" cap="none" dirty="0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fr-FR" sz="1600" b="1" i="0" u="none" strike="noStrike" cap="none" dirty="0" err="1">
                <a:solidFill>
                  <a:srgbClr val="F399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fr-FR" sz="1600" b="1" i="0" u="none" strike="noStrike" cap="none" dirty="0" err="1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arth</a:t>
            </a:r>
            <a:r>
              <a:rPr lang="fr-FR" sz="1600" b="1" i="0" u="none" strike="noStrike" cap="none" dirty="0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fr-FR" sz="1600" b="1" i="0" u="none" strike="noStrike" cap="none" dirty="0" err="1">
                <a:solidFill>
                  <a:srgbClr val="F399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fr-FR" sz="1600" b="1" i="0" u="none" strike="noStrike" cap="none" dirty="0" err="1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umanity</a:t>
            </a:r>
            <a:endParaRPr sz="1600" b="1" i="0" u="none" strike="noStrike" cap="none" dirty="0">
              <a:solidFill>
                <a:srgbClr val="1F367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1F367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 dirty="0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UNIVERS</a:t>
            </a:r>
            <a:r>
              <a:rPr lang="fr-FR" sz="1600" b="1" i="0" u="none" strike="noStrike" cap="none" dirty="0">
                <a:solidFill>
                  <a:srgbClr val="F39900"/>
                </a:solidFill>
                <a:latin typeface="Arial"/>
                <a:ea typeface="Arial"/>
                <a:cs typeface="Arial"/>
                <a:sym typeface="Arial"/>
              </a:rPr>
              <a:t>EH </a:t>
            </a:r>
            <a:r>
              <a:rPr lang="fr-FR" sz="1600" b="1" dirty="0">
                <a:solidFill>
                  <a:srgbClr val="1F3675"/>
                </a:solidFill>
              </a:rPr>
              <a:t>&amp; </a:t>
            </a:r>
            <a:r>
              <a:rPr lang="fr-FR" sz="1600" b="1" i="0" u="none" strike="noStrike" cap="none" dirty="0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Beyond UNIVERS</a:t>
            </a:r>
            <a:r>
              <a:rPr lang="fr-FR" sz="1600" b="1" i="0" u="none" strike="noStrike" cap="none" dirty="0">
                <a:solidFill>
                  <a:srgbClr val="F39900"/>
                </a:solidFill>
                <a:latin typeface="Arial"/>
                <a:ea typeface="Arial"/>
                <a:cs typeface="Arial"/>
                <a:sym typeface="Arial"/>
              </a:rPr>
              <a:t>EH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F3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31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/>
        </p:nvSpPr>
        <p:spPr>
          <a:xfrm>
            <a:off x="1226935" y="795680"/>
            <a:ext cx="6742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1" i="0" u="none" strike="noStrike" cap="none" dirty="0" smtClean="0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fr-FR" sz="2800" b="1" i="0" u="none" strike="noStrike" cap="none" dirty="0" err="1" smtClean="0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pan-European</a:t>
            </a:r>
            <a:r>
              <a:rPr lang="fr-FR" sz="2800" b="1" i="0" u="none" strike="noStrike" cap="none" dirty="0" smtClean="0">
                <a:solidFill>
                  <a:srgbClr val="1F3675"/>
                </a:solidFill>
                <a:latin typeface="Arial"/>
                <a:ea typeface="Arial"/>
                <a:cs typeface="Arial"/>
                <a:sym typeface="Arial"/>
              </a:rPr>
              <a:t> alliance…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 txBox="1"/>
          <p:nvPr/>
        </p:nvSpPr>
        <p:spPr>
          <a:xfrm>
            <a:off x="1239636" y="1315276"/>
            <a:ext cx="47752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dirty="0" smtClean="0">
                <a:solidFill>
                  <a:srgbClr val="F39900"/>
                </a:solidFill>
              </a:rPr>
              <a:t>Five </a:t>
            </a:r>
            <a:r>
              <a:rPr lang="fr-FR" sz="1800" dirty="0" err="1" smtClean="0">
                <a:solidFill>
                  <a:srgbClr val="F39900"/>
                </a:solidFill>
              </a:rPr>
              <a:t>partners</a:t>
            </a:r>
            <a:r>
              <a:rPr lang="fr-FR" sz="1800" dirty="0" smtClean="0">
                <a:solidFill>
                  <a:srgbClr val="F39900"/>
                </a:solidFill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Google Shape;41;p5"/>
          <p:cNvCxnSpPr/>
          <p:nvPr/>
        </p:nvCxnSpPr>
        <p:spPr>
          <a:xfrm>
            <a:off x="998336" y="884580"/>
            <a:ext cx="0" cy="700828"/>
          </a:xfrm>
          <a:prstGeom prst="straightConnector1">
            <a:avLst/>
          </a:prstGeom>
          <a:noFill/>
          <a:ln w="12700" cap="flat" cmpd="sng">
            <a:solidFill>
              <a:srgbClr val="1F367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" name="Google Shape;85;p3" descr="Google Shape;5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024" y="5228652"/>
            <a:ext cx="1503029" cy="769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6;p3" descr="Google Shape;5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691" y="2161799"/>
            <a:ext cx="2026894" cy="769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7;p3" descr="Google Shape;6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7493" y="3335692"/>
            <a:ext cx="1393631" cy="125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88;p3" descr="Google Shape;61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64530" y="2471850"/>
            <a:ext cx="1503030" cy="7174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89;p3"/>
          <p:cNvSpPr/>
          <p:nvPr/>
        </p:nvSpPr>
        <p:spPr>
          <a:xfrm>
            <a:off x="5127273" y="5084174"/>
            <a:ext cx="200421" cy="183197"/>
          </a:xfrm>
          <a:prstGeom prst="ellipse">
            <a:avLst/>
          </a:prstGeom>
          <a:solidFill>
            <a:srgbClr val="F399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0;p3"/>
          <p:cNvSpPr/>
          <p:nvPr/>
        </p:nvSpPr>
        <p:spPr>
          <a:xfrm>
            <a:off x="5814419" y="3951970"/>
            <a:ext cx="200421" cy="183197"/>
          </a:xfrm>
          <a:prstGeom prst="ellipse">
            <a:avLst/>
          </a:prstGeom>
          <a:solidFill>
            <a:srgbClr val="F399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91;p3"/>
          <p:cNvSpPr/>
          <p:nvPr/>
        </p:nvSpPr>
        <p:spPr>
          <a:xfrm>
            <a:off x="7262962" y="4140713"/>
            <a:ext cx="200421" cy="183197"/>
          </a:xfrm>
          <a:prstGeom prst="ellipse">
            <a:avLst/>
          </a:prstGeom>
          <a:solidFill>
            <a:srgbClr val="F399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92;p3"/>
          <p:cNvSpPr/>
          <p:nvPr/>
        </p:nvSpPr>
        <p:spPr>
          <a:xfrm>
            <a:off x="7162754" y="2057724"/>
            <a:ext cx="200421" cy="183197"/>
          </a:xfrm>
          <a:prstGeom prst="ellipse">
            <a:avLst/>
          </a:prstGeom>
          <a:solidFill>
            <a:srgbClr val="F399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93;p3"/>
          <p:cNvSpPr/>
          <p:nvPr/>
        </p:nvSpPr>
        <p:spPr>
          <a:xfrm>
            <a:off x="5683070" y="4219545"/>
            <a:ext cx="200421" cy="183197"/>
          </a:xfrm>
          <a:prstGeom prst="ellipse">
            <a:avLst/>
          </a:prstGeom>
          <a:solidFill>
            <a:srgbClr val="F399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94;p3" descr="Google Shape;67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80842" y="1052808"/>
            <a:ext cx="5090996" cy="54554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95;p3"/>
          <p:cNvCxnSpPr/>
          <p:nvPr/>
        </p:nvCxnSpPr>
        <p:spPr>
          <a:xfrm rot="10800000" flipH="1">
            <a:off x="2549689" y="5166628"/>
            <a:ext cx="2734522" cy="432732"/>
          </a:xfrm>
          <a:prstGeom prst="straightConnector1">
            <a:avLst/>
          </a:prstGeom>
          <a:noFill/>
          <a:ln w="19050" cap="flat" cmpd="sng">
            <a:solidFill>
              <a:srgbClr val="203675"/>
            </a:solidFill>
            <a:prstDash val="solid"/>
            <a:miter lim="8000"/>
            <a:headEnd type="none" w="sm" len="sm"/>
            <a:tailEnd type="oval" w="med" len="med"/>
          </a:ln>
        </p:spPr>
      </p:cxnSp>
      <p:cxnSp>
        <p:nvCxnSpPr>
          <p:cNvPr id="19" name="Google Shape;96;p3"/>
          <p:cNvCxnSpPr/>
          <p:nvPr/>
        </p:nvCxnSpPr>
        <p:spPr>
          <a:xfrm>
            <a:off x="2354820" y="4047237"/>
            <a:ext cx="3406000" cy="432993"/>
          </a:xfrm>
          <a:prstGeom prst="straightConnector1">
            <a:avLst/>
          </a:prstGeom>
          <a:noFill/>
          <a:ln w="19050" cap="flat" cmpd="sng">
            <a:solidFill>
              <a:srgbClr val="203675"/>
            </a:solidFill>
            <a:prstDash val="solid"/>
            <a:miter lim="8000"/>
            <a:headEnd type="none" w="sm" len="sm"/>
            <a:tailEnd type="oval" w="med" len="med"/>
          </a:ln>
        </p:spPr>
      </p:cxnSp>
      <p:cxnSp>
        <p:nvCxnSpPr>
          <p:cNvPr id="20" name="Google Shape;97;p3"/>
          <p:cNvCxnSpPr/>
          <p:nvPr/>
        </p:nvCxnSpPr>
        <p:spPr>
          <a:xfrm rot="10800000">
            <a:off x="7178764" y="2082915"/>
            <a:ext cx="2195647" cy="865914"/>
          </a:xfrm>
          <a:prstGeom prst="straightConnector1">
            <a:avLst/>
          </a:prstGeom>
          <a:noFill/>
          <a:ln w="19050" cap="flat" cmpd="sng">
            <a:solidFill>
              <a:srgbClr val="203675"/>
            </a:solidFill>
            <a:prstDash val="solid"/>
            <a:miter lim="8000"/>
            <a:headEnd type="none" w="sm" len="sm"/>
            <a:tailEnd type="oval" w="med" len="med"/>
          </a:ln>
        </p:spPr>
      </p:cxnSp>
      <p:cxnSp>
        <p:nvCxnSpPr>
          <p:cNvPr id="21" name="Google Shape;98;p3"/>
          <p:cNvCxnSpPr/>
          <p:nvPr/>
        </p:nvCxnSpPr>
        <p:spPr>
          <a:xfrm>
            <a:off x="7097789" y="4501924"/>
            <a:ext cx="2360081" cy="510854"/>
          </a:xfrm>
          <a:prstGeom prst="straightConnector1">
            <a:avLst/>
          </a:prstGeom>
          <a:noFill/>
          <a:ln w="19050" cap="flat" cmpd="sng">
            <a:solidFill>
              <a:srgbClr val="203675"/>
            </a:solidFill>
            <a:prstDash val="solid"/>
            <a:miter lim="8000"/>
            <a:headEnd type="oval" w="med" len="med"/>
            <a:tailEnd type="none" w="sm" len="sm"/>
          </a:ln>
        </p:spPr>
      </p:cxnSp>
      <p:cxnSp>
        <p:nvCxnSpPr>
          <p:cNvPr id="22" name="Google Shape;99;p3"/>
          <p:cNvCxnSpPr/>
          <p:nvPr/>
        </p:nvCxnSpPr>
        <p:spPr>
          <a:xfrm>
            <a:off x="2462329" y="2585864"/>
            <a:ext cx="3497286" cy="1644648"/>
          </a:xfrm>
          <a:prstGeom prst="straightConnector1">
            <a:avLst/>
          </a:prstGeom>
          <a:noFill/>
          <a:ln w="19050" cap="flat" cmpd="sng">
            <a:solidFill>
              <a:srgbClr val="203675"/>
            </a:solidFill>
            <a:prstDash val="solid"/>
            <a:miter lim="8000"/>
            <a:headEnd type="none" w="sm" len="sm"/>
            <a:tailEnd type="oval" w="med" len="med"/>
          </a:ln>
        </p:spPr>
      </p:cxnSp>
      <p:pic>
        <p:nvPicPr>
          <p:cNvPr id="23" name="Google Shape;101;p3" descr="Google Shape;74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218524" y="4392105"/>
            <a:ext cx="1687849" cy="1687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285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2BD40D4-8990-C347-B6F5-308E6DEA1803}"/>
              </a:ext>
            </a:extLst>
          </p:cNvPr>
          <p:cNvSpPr txBox="1"/>
          <p:nvPr/>
        </p:nvSpPr>
        <p:spPr>
          <a:xfrm>
            <a:off x="1226936" y="795680"/>
            <a:ext cx="477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rgbClr val="1F3675"/>
                </a:solidFill>
                <a:latin typeface="Arial" panose="020B0604020202020204" pitchFamily="34" charset="0"/>
              </a:rPr>
              <a:t>Vision &amp; Objectives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4F096EA-DFA0-FD4E-B6C6-B03C6A81DDD9}"/>
              </a:ext>
            </a:extLst>
          </p:cNvPr>
          <p:cNvCxnSpPr>
            <a:cxnSpLocks/>
          </p:cNvCxnSpPr>
          <p:nvPr/>
        </p:nvCxnSpPr>
        <p:spPr>
          <a:xfrm>
            <a:off x="998336" y="884580"/>
            <a:ext cx="0" cy="700828"/>
          </a:xfrm>
          <a:prstGeom prst="line">
            <a:avLst/>
          </a:prstGeom>
          <a:ln w="12700">
            <a:solidFill>
              <a:srgbClr val="1F36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A782904D-C412-B647-AD66-B74432C92F2C}"/>
              </a:ext>
            </a:extLst>
          </p:cNvPr>
          <p:cNvSpPr txBox="1"/>
          <p:nvPr/>
        </p:nvSpPr>
        <p:spPr>
          <a:xfrm>
            <a:off x="998336" y="2204204"/>
            <a:ext cx="104068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and unique comprehensive ‘European University’ </a:t>
            </a:r>
            <a:r>
              <a:rPr lang="en-GB" sz="1600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GB" sz="1600" b="1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sector </a:t>
            </a:r>
            <a:r>
              <a:rPr lang="en-GB" sz="1600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worldwide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approach </a:t>
            </a:r>
            <a:r>
              <a:rPr lang="en-GB" sz="1600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today’s and tomorrow’s </a:t>
            </a:r>
            <a:r>
              <a:rPr lang="en-GB" sz="1600" b="1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 &amp; interdisciplinary </a:t>
            </a:r>
            <a:r>
              <a:rPr lang="en-GB" sz="1600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 &amp; programmes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jobs</a:t>
            </a:r>
            <a:r>
              <a:rPr lang="en-GB" sz="1600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600" b="1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needs</a:t>
            </a:r>
            <a:r>
              <a:rPr lang="en-GB" sz="1600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students and professionals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Values</a:t>
            </a:r>
            <a:r>
              <a:rPr lang="en-GB" sz="1600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 education, multilingualism</a:t>
            </a:r>
            <a:r>
              <a:rPr lang="en-GB" sz="1600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600" b="1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en-GB" sz="1600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GB" sz="1600" b="1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n-GB" sz="1600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600" b="1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approaches</a:t>
            </a:r>
            <a:r>
              <a:rPr lang="en-GB" sz="1600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Teaching &amp; Research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en-GB" sz="1600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600" b="1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entrepreneurship </a:t>
            </a:r>
            <a:r>
              <a:rPr lang="en-GB" sz="1600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en-GB" sz="1600" b="1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students </a:t>
            </a:r>
            <a:r>
              <a:rPr lang="en-GB" sz="1600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600" b="1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staff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 the barriers </a:t>
            </a:r>
            <a:r>
              <a:rPr lang="en-GB" sz="1600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academics and other societal actors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en-GB" sz="1600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GB" sz="1600" b="1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 </a:t>
            </a:r>
            <a:r>
              <a:rPr lang="en-GB" sz="1600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Space and New Space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Union</a:t>
            </a:r>
            <a:r>
              <a:rPr lang="en-GB" sz="1600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a global </a:t>
            </a:r>
            <a:r>
              <a:rPr lang="en-GB" sz="1600" b="1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1600" b="1" dirty="0" smtClean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eader</a:t>
            </a:r>
            <a:r>
              <a:rPr lang="en-GB" sz="1600" dirty="0" smtClean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Space sector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66B60F-E82F-FC45-8FA2-D20C4F9D9839}"/>
              </a:ext>
            </a:extLst>
          </p:cNvPr>
          <p:cNvSpPr txBox="1"/>
          <p:nvPr/>
        </p:nvSpPr>
        <p:spPr>
          <a:xfrm>
            <a:off x="1239636" y="1315276"/>
            <a:ext cx="477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800" dirty="0">
                <a:solidFill>
                  <a:srgbClr val="F39900"/>
                </a:solidFill>
                <a:latin typeface="Arial" panose="020B0604020202020204" pitchFamily="34" charset="0"/>
              </a:rPr>
              <a:t>An open and comprehensive university</a:t>
            </a:r>
          </a:p>
        </p:txBody>
      </p:sp>
    </p:spTree>
    <p:extLst>
      <p:ext uri="{BB962C8B-B14F-4D97-AF65-F5344CB8AC3E}">
        <p14:creationId xmlns:p14="http://schemas.microsoft.com/office/powerpoint/2010/main" val="35189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2BD40D4-8990-C347-B6F5-308E6DEA1803}"/>
              </a:ext>
            </a:extLst>
          </p:cNvPr>
          <p:cNvSpPr txBox="1"/>
          <p:nvPr/>
        </p:nvSpPr>
        <p:spPr>
          <a:xfrm>
            <a:off x="1226935" y="795680"/>
            <a:ext cx="5932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rgbClr val="1F3675"/>
                </a:solidFill>
                <a:latin typeface="Arial" panose="020B0604020202020204" pitchFamily="34" charset="0"/>
              </a:rPr>
              <a:t>A </a:t>
            </a:r>
            <a:r>
              <a:rPr lang="es-AR" sz="2800" b="1" dirty="0" err="1" smtClean="0">
                <a:solidFill>
                  <a:srgbClr val="1F3675"/>
                </a:solidFill>
                <a:latin typeface="Arial" panose="020B0604020202020204" pitchFamily="34" charset="0"/>
              </a:rPr>
              <a:t>comprehensive</a:t>
            </a:r>
            <a:r>
              <a:rPr lang="es-AR" sz="2800" b="1" dirty="0" smtClean="0">
                <a:solidFill>
                  <a:srgbClr val="1F3675"/>
                </a:solidFill>
                <a:latin typeface="Arial" panose="020B0604020202020204" pitchFamily="34" charset="0"/>
              </a:rPr>
              <a:t> </a:t>
            </a:r>
            <a:r>
              <a:rPr lang="es-AR" sz="2800" b="1" dirty="0" err="1" smtClean="0">
                <a:solidFill>
                  <a:srgbClr val="1F3675"/>
                </a:solidFill>
                <a:latin typeface="Arial" panose="020B0604020202020204" pitchFamily="34" charset="0"/>
              </a:rPr>
              <a:t>University</a:t>
            </a:r>
            <a:endParaRPr lang="es-AR" sz="2800" b="1" dirty="0">
              <a:solidFill>
                <a:srgbClr val="1F3675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4F096EA-DFA0-FD4E-B6C6-B03C6A81DDD9}"/>
              </a:ext>
            </a:extLst>
          </p:cNvPr>
          <p:cNvCxnSpPr>
            <a:cxnSpLocks/>
          </p:cNvCxnSpPr>
          <p:nvPr/>
        </p:nvCxnSpPr>
        <p:spPr>
          <a:xfrm>
            <a:off x="998336" y="884580"/>
            <a:ext cx="0" cy="700828"/>
          </a:xfrm>
          <a:prstGeom prst="line">
            <a:avLst/>
          </a:prstGeom>
          <a:ln w="12700">
            <a:solidFill>
              <a:srgbClr val="1F36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A666B60F-E82F-FC45-8FA2-D20C4F9D9839}"/>
              </a:ext>
            </a:extLst>
          </p:cNvPr>
          <p:cNvSpPr txBox="1"/>
          <p:nvPr/>
        </p:nvSpPr>
        <p:spPr>
          <a:xfrm>
            <a:off x="1239636" y="1315276"/>
            <a:ext cx="477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800" dirty="0" err="1" smtClean="0">
                <a:solidFill>
                  <a:srgbClr val="F39900"/>
                </a:solidFill>
                <a:latin typeface="Arial" panose="020B0604020202020204" pitchFamily="34" charset="0"/>
              </a:rPr>
              <a:t>Six</a:t>
            </a:r>
            <a:r>
              <a:rPr lang="es-AR" sz="1800" dirty="0" smtClean="0">
                <a:solidFill>
                  <a:srgbClr val="F39900"/>
                </a:solidFill>
                <a:latin typeface="Arial" panose="020B0604020202020204" pitchFamily="34" charset="0"/>
              </a:rPr>
              <a:t> disciplines</a:t>
            </a:r>
            <a:endParaRPr lang="es-AR" sz="1800" dirty="0">
              <a:solidFill>
                <a:srgbClr val="F39900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Google Shape;156;p9"/>
          <p:cNvGrpSpPr/>
          <p:nvPr/>
        </p:nvGrpSpPr>
        <p:grpSpPr>
          <a:xfrm>
            <a:off x="941615" y="1945015"/>
            <a:ext cx="2311944" cy="1692611"/>
            <a:chOff x="-1" y="0"/>
            <a:chExt cx="2311942" cy="1692610"/>
          </a:xfrm>
        </p:grpSpPr>
        <p:sp>
          <p:nvSpPr>
            <p:cNvPr id="9" name="Google Shape;157;p9"/>
            <p:cNvSpPr txBox="1"/>
            <p:nvPr/>
          </p:nvSpPr>
          <p:spPr>
            <a:xfrm>
              <a:off x="-1" y="1379306"/>
              <a:ext cx="2311942" cy="313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l" rtl="0">
                <a:lnSpc>
                  <a:spcPct val="14625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3675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1F3675"/>
                  </a:solidFill>
                  <a:latin typeface="Arial"/>
                  <a:ea typeface="Arial"/>
                  <a:cs typeface="Arial"/>
                  <a:sym typeface="Arial"/>
                </a:rPr>
                <a:t>Science &amp; Engineering</a:t>
              </a:r>
              <a:endParaRPr/>
            </a:p>
          </p:txBody>
        </p:sp>
        <p:pic>
          <p:nvPicPr>
            <p:cNvPr id="10" name="Google Shape;158;p9" descr="Google Shape;131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52718" y="0"/>
              <a:ext cx="1206503" cy="1206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oogle Shape;159;p9"/>
          <p:cNvGrpSpPr/>
          <p:nvPr/>
        </p:nvGrpSpPr>
        <p:grpSpPr>
          <a:xfrm>
            <a:off x="4383455" y="1941047"/>
            <a:ext cx="3586148" cy="1696608"/>
            <a:chOff x="-1" y="-1"/>
            <a:chExt cx="3586147" cy="1696607"/>
          </a:xfrm>
        </p:grpSpPr>
        <p:pic>
          <p:nvPicPr>
            <p:cNvPr id="12" name="Google Shape;160;p9" descr="Google Shape;133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09293" y="-1"/>
              <a:ext cx="1206502" cy="12065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161;p9"/>
            <p:cNvSpPr txBox="1"/>
            <p:nvPr/>
          </p:nvSpPr>
          <p:spPr>
            <a:xfrm>
              <a:off x="-1" y="1383253"/>
              <a:ext cx="3586147" cy="3133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3675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1F3675"/>
                  </a:solidFill>
                  <a:latin typeface="Arial"/>
                  <a:ea typeface="Arial"/>
                  <a:cs typeface="Arial"/>
                  <a:sym typeface="Arial"/>
                </a:rPr>
                <a:t>Economy, Business &amp; Finance</a:t>
              </a:r>
              <a:endParaRPr/>
            </a:p>
          </p:txBody>
        </p:sp>
      </p:grpSp>
      <p:grpSp>
        <p:nvGrpSpPr>
          <p:cNvPr id="14" name="Google Shape;162;p9"/>
          <p:cNvGrpSpPr/>
          <p:nvPr/>
        </p:nvGrpSpPr>
        <p:grpSpPr>
          <a:xfrm>
            <a:off x="9167282" y="1933656"/>
            <a:ext cx="1854265" cy="1704000"/>
            <a:chOff x="-1" y="0"/>
            <a:chExt cx="1854264" cy="1703999"/>
          </a:xfrm>
        </p:grpSpPr>
        <p:pic>
          <p:nvPicPr>
            <p:cNvPr id="15" name="Google Shape;163;p9" descr="Google Shape;136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23879" y="0"/>
              <a:ext cx="1206503" cy="12065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Google Shape;164;p9"/>
            <p:cNvSpPr txBox="1"/>
            <p:nvPr/>
          </p:nvSpPr>
          <p:spPr>
            <a:xfrm>
              <a:off x="-1" y="1390646"/>
              <a:ext cx="1854264" cy="3133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l" rtl="0">
                <a:lnSpc>
                  <a:spcPct val="14625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3675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1F3675"/>
                  </a:solidFill>
                  <a:latin typeface="Arial"/>
                  <a:ea typeface="Arial"/>
                  <a:cs typeface="Arial"/>
                  <a:sym typeface="Arial"/>
                </a:rPr>
                <a:t>Medicine &amp; Health</a:t>
              </a:r>
              <a:endParaRPr/>
            </a:p>
          </p:txBody>
        </p:sp>
      </p:grpSp>
      <p:grpSp>
        <p:nvGrpSpPr>
          <p:cNvPr id="17" name="Google Shape;165;p9"/>
          <p:cNvGrpSpPr/>
          <p:nvPr/>
        </p:nvGrpSpPr>
        <p:grpSpPr>
          <a:xfrm>
            <a:off x="841345" y="4444582"/>
            <a:ext cx="2588683" cy="1693034"/>
            <a:chOff x="-1" y="0"/>
            <a:chExt cx="2588681" cy="1693032"/>
          </a:xfrm>
        </p:grpSpPr>
        <p:pic>
          <p:nvPicPr>
            <p:cNvPr id="18" name="Google Shape;166;p9" descr="Google Shape;139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1088" y="0"/>
              <a:ext cx="1206503" cy="1206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67;p9"/>
            <p:cNvSpPr txBox="1"/>
            <p:nvPr/>
          </p:nvSpPr>
          <p:spPr>
            <a:xfrm>
              <a:off x="-1" y="1379678"/>
              <a:ext cx="2588681" cy="3133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l" rtl="0">
                <a:lnSpc>
                  <a:spcPct val="14625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3675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1F3675"/>
                  </a:solidFill>
                  <a:latin typeface="Arial"/>
                  <a:ea typeface="Arial"/>
                  <a:cs typeface="Arial"/>
                  <a:sym typeface="Arial"/>
                </a:rPr>
                <a:t>Human &amp; Social Sciences</a:t>
              </a:r>
              <a:endParaRPr/>
            </a:p>
          </p:txBody>
        </p:sp>
      </p:grpSp>
      <p:grpSp>
        <p:nvGrpSpPr>
          <p:cNvPr id="20" name="Google Shape;168;p9"/>
          <p:cNvGrpSpPr/>
          <p:nvPr/>
        </p:nvGrpSpPr>
        <p:grpSpPr>
          <a:xfrm>
            <a:off x="5007054" y="4444582"/>
            <a:ext cx="2215322" cy="1693034"/>
            <a:chOff x="-1" y="0"/>
            <a:chExt cx="2215320" cy="1693032"/>
          </a:xfrm>
        </p:grpSpPr>
        <p:pic>
          <p:nvPicPr>
            <p:cNvPr id="21" name="Google Shape;169;p9" descr="Google Shape;142;p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04408" y="0"/>
              <a:ext cx="1206502" cy="1206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170;p9"/>
            <p:cNvSpPr txBox="1"/>
            <p:nvPr/>
          </p:nvSpPr>
          <p:spPr>
            <a:xfrm>
              <a:off x="-1" y="1379678"/>
              <a:ext cx="2215320" cy="3133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l" rtl="0">
                <a:lnSpc>
                  <a:spcPct val="14625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3675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1F3675"/>
                  </a:solidFill>
                  <a:latin typeface="Arial"/>
                  <a:ea typeface="Arial"/>
                  <a:cs typeface="Arial"/>
                  <a:sym typeface="Arial"/>
                </a:rPr>
                <a:t>Art &amp; Cultural Studies</a:t>
              </a:r>
              <a:endParaRPr/>
            </a:p>
          </p:txBody>
        </p:sp>
      </p:grpSp>
      <p:grpSp>
        <p:nvGrpSpPr>
          <p:cNvPr id="23" name="Google Shape;171;p9"/>
          <p:cNvGrpSpPr/>
          <p:nvPr/>
        </p:nvGrpSpPr>
        <p:grpSpPr>
          <a:xfrm>
            <a:off x="8517850" y="4444582"/>
            <a:ext cx="3084675" cy="1693034"/>
            <a:chOff x="0" y="0"/>
            <a:chExt cx="3084673" cy="1693032"/>
          </a:xfrm>
        </p:grpSpPr>
        <p:pic>
          <p:nvPicPr>
            <p:cNvPr id="24" name="Google Shape;172;p9" descr="Google Shape;145;p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72640" y="0"/>
              <a:ext cx="1206502" cy="1206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Google Shape;173;p9"/>
            <p:cNvSpPr txBox="1"/>
            <p:nvPr/>
          </p:nvSpPr>
          <p:spPr>
            <a:xfrm>
              <a:off x="0" y="1379678"/>
              <a:ext cx="3084673" cy="3133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l" rtl="0">
                <a:lnSpc>
                  <a:spcPct val="14625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3675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1F3675"/>
                  </a:solidFill>
                  <a:latin typeface="Arial"/>
                  <a:ea typeface="Arial"/>
                  <a:cs typeface="Arial"/>
                  <a:sym typeface="Arial"/>
                </a:rPr>
                <a:t>Innovation &amp; Entrepreneurship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75150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/>
        </p:nvSpPr>
        <p:spPr>
          <a:xfrm>
            <a:off x="1226935" y="795680"/>
            <a:ext cx="69064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1">
                <a:solidFill>
                  <a:srgbClr val="1F3675"/>
                </a:solidFill>
              </a:rPr>
              <a:t>Focus areas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1226936" y="1318901"/>
            <a:ext cx="4775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rgbClr val="F39900"/>
                </a:solidFill>
              </a:rPr>
              <a:t>Four</a:t>
            </a:r>
            <a:r>
              <a:rPr lang="fr-FR" sz="1800" b="0" i="0" u="none" strike="noStrike" cap="none" dirty="0">
                <a:solidFill>
                  <a:srgbClr val="F39900"/>
                </a:solidFill>
                <a:latin typeface="Arial"/>
                <a:ea typeface="Arial"/>
                <a:cs typeface="Arial"/>
                <a:sym typeface="Arial"/>
              </a:rPr>
              <a:t> sections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Google Shape;96;p16"/>
          <p:cNvCxnSpPr/>
          <p:nvPr/>
        </p:nvCxnSpPr>
        <p:spPr>
          <a:xfrm>
            <a:off x="998336" y="884580"/>
            <a:ext cx="0" cy="700828"/>
          </a:xfrm>
          <a:prstGeom prst="straightConnector1">
            <a:avLst/>
          </a:prstGeom>
          <a:noFill/>
          <a:ln w="12700" cap="flat" cmpd="sng">
            <a:solidFill>
              <a:srgbClr val="1F3675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41D0DB28-D971-4640-9299-CFF13CF644C4}"/>
              </a:ext>
            </a:extLst>
          </p:cNvPr>
          <p:cNvGrpSpPr>
            <a:grpSpLocks noChangeAspect="1"/>
          </p:cNvGrpSpPr>
          <p:nvPr/>
        </p:nvGrpSpPr>
        <p:grpSpPr>
          <a:xfrm>
            <a:off x="485162" y="1954583"/>
            <a:ext cx="3789434" cy="3789434"/>
            <a:chOff x="456830" y="2204204"/>
            <a:chExt cx="3960000" cy="3960000"/>
          </a:xfrm>
        </p:grpSpPr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ACE04D3B-22FC-1846-9E30-FE81CDD37761}"/>
                </a:ext>
              </a:extLst>
            </p:cNvPr>
            <p:cNvGrpSpPr/>
            <p:nvPr/>
          </p:nvGrpSpPr>
          <p:grpSpPr>
            <a:xfrm>
              <a:off x="456830" y="2204204"/>
              <a:ext cx="3960000" cy="3960000"/>
              <a:chOff x="2960707" y="1853815"/>
              <a:chExt cx="3960000" cy="3960000"/>
            </a:xfrm>
          </p:grpSpPr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id="{66E19CEC-A22E-D143-AF3F-A869F518C14A}"/>
                  </a:ext>
                </a:extLst>
              </p:cNvPr>
              <p:cNvSpPr/>
              <p:nvPr/>
            </p:nvSpPr>
            <p:spPr>
              <a:xfrm>
                <a:off x="2960707" y="1853815"/>
                <a:ext cx="3960000" cy="3960000"/>
              </a:xfrm>
              <a:prstGeom prst="ellipse">
                <a:avLst/>
              </a:prstGeom>
              <a:solidFill>
                <a:srgbClr val="F3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BC3FAF0-A949-CD4A-89F5-A442E58AE95E}"/>
                  </a:ext>
                </a:extLst>
              </p:cNvPr>
              <p:cNvSpPr/>
              <p:nvPr/>
            </p:nvSpPr>
            <p:spPr>
              <a:xfrm>
                <a:off x="3420940" y="2083637"/>
                <a:ext cx="3039534" cy="234874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Up">
                  <a:avLst>
                    <a:gd name="adj" fmla="val 8019171"/>
                  </a:avLst>
                </a:prstTxWarp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bg1"/>
                    </a:solidFill>
                  </a:rPr>
                  <a:t>Space Exploration &amp; Deep Space</a:t>
                </a:r>
              </a:p>
            </p:txBody>
          </p:sp>
        </p:grp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0892B9B4-BCAF-7243-95ED-1728CCC1D7B7}"/>
                </a:ext>
              </a:extLst>
            </p:cNvPr>
            <p:cNvGrpSpPr/>
            <p:nvPr/>
          </p:nvGrpSpPr>
          <p:grpSpPr>
            <a:xfrm>
              <a:off x="816830" y="2569912"/>
              <a:ext cx="3240000" cy="3240000"/>
              <a:chOff x="3500708" y="2393815"/>
              <a:chExt cx="3240000" cy="3240000"/>
            </a:xfrm>
          </p:grpSpPr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F4B1A8A4-E514-4C45-9A31-D6643D7C4EBF}"/>
                  </a:ext>
                </a:extLst>
              </p:cNvPr>
              <p:cNvSpPr/>
              <p:nvPr/>
            </p:nvSpPr>
            <p:spPr>
              <a:xfrm>
                <a:off x="3500708" y="2393815"/>
                <a:ext cx="3240000" cy="3240000"/>
              </a:xfrm>
              <a:prstGeom prst="ellipse">
                <a:avLst/>
              </a:prstGeom>
              <a:solidFill>
                <a:srgbClr val="F3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87E507C-76AC-9B4A-8A29-F130828F2A2A}"/>
                  </a:ext>
                </a:extLst>
              </p:cNvPr>
              <p:cNvSpPr/>
              <p:nvPr/>
            </p:nvSpPr>
            <p:spPr>
              <a:xfrm>
                <a:off x="3825579" y="2623637"/>
                <a:ext cx="2599590" cy="234874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Up">
                  <a:avLst>
                    <a:gd name="adj" fmla="val 7909159"/>
                  </a:avLst>
                </a:prstTxWarp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bg1"/>
                    </a:solidFill>
                  </a:rPr>
                  <a:t>Space Settlement &amp; Resources</a:t>
                </a:r>
              </a:p>
            </p:txBody>
          </p:sp>
        </p:grpSp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0312DD9C-04A6-9F46-8DF3-EC8E9CEB58DB}"/>
                </a:ext>
              </a:extLst>
            </p:cNvPr>
            <p:cNvGrpSpPr/>
            <p:nvPr/>
          </p:nvGrpSpPr>
          <p:grpSpPr>
            <a:xfrm>
              <a:off x="1176830" y="2919812"/>
              <a:ext cx="2520000" cy="2528784"/>
              <a:chOff x="4040709" y="2933815"/>
              <a:chExt cx="2520000" cy="2528784"/>
            </a:xfrm>
          </p:grpSpPr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DA191A09-7B81-AA45-AF67-1151CC37EF05}"/>
                  </a:ext>
                </a:extLst>
              </p:cNvPr>
              <p:cNvSpPr/>
              <p:nvPr/>
            </p:nvSpPr>
            <p:spPr>
              <a:xfrm>
                <a:off x="4040709" y="2933815"/>
                <a:ext cx="2520000" cy="2520000"/>
              </a:xfrm>
              <a:prstGeom prst="ellipse">
                <a:avLst/>
              </a:prstGeom>
              <a:solidFill>
                <a:srgbClr val="F3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0EF8ECC-FD1C-B04E-8252-31B2767A4A32}"/>
                  </a:ext>
                </a:extLst>
              </p:cNvPr>
              <p:cNvSpPr/>
              <p:nvPr/>
            </p:nvSpPr>
            <p:spPr>
              <a:xfrm>
                <a:off x="4255944" y="3113856"/>
                <a:ext cx="2114842" cy="234874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Up">
                  <a:avLst>
                    <a:gd name="adj" fmla="val 5564060"/>
                  </a:avLst>
                </a:prstTxWarp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bg1"/>
                    </a:solidFill>
                  </a:rPr>
                  <a:t>Space Sustainability</a:t>
                </a:r>
              </a:p>
            </p:txBody>
          </p:sp>
        </p:grpSp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4F5B850A-6403-F64D-A2E5-38FA44AE49AC}"/>
                </a:ext>
              </a:extLst>
            </p:cNvPr>
            <p:cNvGrpSpPr/>
            <p:nvPr/>
          </p:nvGrpSpPr>
          <p:grpSpPr>
            <a:xfrm>
              <a:off x="1536830" y="3289912"/>
              <a:ext cx="1800000" cy="1800000"/>
              <a:chOff x="4580709" y="3473815"/>
              <a:chExt cx="1800000" cy="1800000"/>
            </a:xfrm>
          </p:grpSpPr>
          <p:sp>
            <p:nvSpPr>
              <p:cNvPr id="45" name="Ellipse 44">
                <a:extLst>
                  <a:ext uri="{FF2B5EF4-FFF2-40B4-BE49-F238E27FC236}">
                    <a16:creationId xmlns:a16="http://schemas.microsoft.com/office/drawing/2014/main" id="{6950EAC4-36BC-8D49-93BC-5CC7E3DAECE8}"/>
                  </a:ext>
                </a:extLst>
              </p:cNvPr>
              <p:cNvSpPr/>
              <p:nvPr/>
            </p:nvSpPr>
            <p:spPr>
              <a:xfrm>
                <a:off x="4580709" y="3473815"/>
                <a:ext cx="1800000" cy="1800000"/>
              </a:xfrm>
              <a:prstGeom prst="ellipse">
                <a:avLst/>
              </a:prstGeom>
              <a:solidFill>
                <a:srgbClr val="F3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B65C3E5-38B0-D247-BF46-CC37BE17E49E}"/>
                  </a:ext>
                </a:extLst>
              </p:cNvPr>
              <p:cNvSpPr/>
              <p:nvPr/>
            </p:nvSpPr>
            <p:spPr>
              <a:xfrm>
                <a:off x="4780448" y="3657600"/>
                <a:ext cx="1400522" cy="155694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Up">
                  <a:avLst>
                    <a:gd name="adj" fmla="val 7979179"/>
                  </a:avLst>
                </a:prstTxWarp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bg1"/>
                    </a:solidFill>
                  </a:rPr>
                  <a:t>Space for Earth and Society</a:t>
                </a:r>
              </a:p>
            </p:txBody>
          </p:sp>
        </p:grpSp>
      </p:grpSp>
      <p:grpSp>
        <p:nvGrpSpPr>
          <p:cNvPr id="18" name="Google Shape;184;p10"/>
          <p:cNvGrpSpPr/>
          <p:nvPr/>
        </p:nvGrpSpPr>
        <p:grpSpPr>
          <a:xfrm>
            <a:off x="5028972" y="2122025"/>
            <a:ext cx="6395497" cy="3950802"/>
            <a:chOff x="1056887" y="-21062"/>
            <a:chExt cx="6395496" cy="3786892"/>
          </a:xfrm>
        </p:grpSpPr>
        <p:sp>
          <p:nvSpPr>
            <p:cNvPr id="19" name="Google Shape;185;p10"/>
            <p:cNvSpPr txBox="1"/>
            <p:nvPr/>
          </p:nvSpPr>
          <p:spPr>
            <a:xfrm>
              <a:off x="5925722" y="3538883"/>
              <a:ext cx="781558" cy="226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3675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203675"/>
                  </a:solidFill>
                  <a:latin typeface="Arial"/>
                  <a:ea typeface="Arial"/>
                  <a:cs typeface="Arial"/>
                  <a:sym typeface="Arial"/>
                </a:rPr>
                <a:t>Agriculture</a:t>
              </a:r>
              <a:endParaRPr/>
            </a:p>
          </p:txBody>
        </p:sp>
        <p:sp>
          <p:nvSpPr>
            <p:cNvPr id="20" name="Google Shape;186;p10"/>
            <p:cNvSpPr txBox="1"/>
            <p:nvPr/>
          </p:nvSpPr>
          <p:spPr>
            <a:xfrm>
              <a:off x="6553003" y="2238345"/>
              <a:ext cx="899380" cy="226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3675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203675"/>
                  </a:solidFill>
                  <a:latin typeface="Arial"/>
                  <a:ea typeface="Arial"/>
                  <a:cs typeface="Arial"/>
                  <a:sym typeface="Arial"/>
                </a:rPr>
                <a:t>Telemedicine</a:t>
              </a:r>
              <a:endParaRPr/>
            </a:p>
          </p:txBody>
        </p:sp>
        <p:sp>
          <p:nvSpPr>
            <p:cNvPr id="21" name="Google Shape;187;p10"/>
            <p:cNvSpPr txBox="1"/>
            <p:nvPr/>
          </p:nvSpPr>
          <p:spPr>
            <a:xfrm>
              <a:off x="4600633" y="2238345"/>
              <a:ext cx="1395350" cy="226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3675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rgbClr val="203675"/>
                  </a:solidFill>
                  <a:latin typeface="Arial"/>
                  <a:ea typeface="Arial"/>
                  <a:cs typeface="Arial"/>
                  <a:sym typeface="Arial"/>
                </a:rPr>
                <a:t>Navigation &amp; Mobility</a:t>
              </a:r>
              <a:endParaRPr dirty="0"/>
            </a:p>
          </p:txBody>
        </p:sp>
        <p:sp>
          <p:nvSpPr>
            <p:cNvPr id="22" name="Google Shape;188;p10"/>
            <p:cNvSpPr txBox="1"/>
            <p:nvPr/>
          </p:nvSpPr>
          <p:spPr>
            <a:xfrm>
              <a:off x="1197057" y="2238345"/>
              <a:ext cx="1077912" cy="226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3675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203675"/>
                  </a:solidFill>
                  <a:latin typeface="Arial"/>
                  <a:ea typeface="Arial"/>
                  <a:cs typeface="Arial"/>
                  <a:sym typeface="Arial"/>
                </a:rPr>
                <a:t>Cultural Studies</a:t>
              </a:r>
              <a:endParaRPr/>
            </a:p>
          </p:txBody>
        </p:sp>
        <p:sp>
          <p:nvSpPr>
            <p:cNvPr id="23" name="Google Shape;189;p10"/>
            <p:cNvSpPr txBox="1"/>
            <p:nvPr/>
          </p:nvSpPr>
          <p:spPr>
            <a:xfrm>
              <a:off x="3155117" y="2225649"/>
              <a:ext cx="760598" cy="226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3675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rgbClr val="203675"/>
                  </a:solidFill>
                  <a:latin typeface="Arial"/>
                  <a:ea typeface="Arial"/>
                  <a:cs typeface="Arial"/>
                  <a:sym typeface="Arial"/>
                </a:rPr>
                <a:t>Space Law</a:t>
              </a:r>
              <a:endParaRPr dirty="0"/>
            </a:p>
          </p:txBody>
        </p:sp>
        <p:pic>
          <p:nvPicPr>
            <p:cNvPr id="24" name="Google Shape;190;p10" descr="Google Shape;163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37956" y="2674842"/>
              <a:ext cx="762002" cy="7620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91;p10" descr="Google Shape;164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55012" y="1388123"/>
              <a:ext cx="762002" cy="7620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92;p10" descr="Google Shape;165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340490" y="-21062"/>
              <a:ext cx="762002" cy="762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93;p10" descr="Google Shape;166;p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182069" y="-12332"/>
              <a:ext cx="762002" cy="762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94;p10" descr="Google Shape;167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875718" y="-21062"/>
              <a:ext cx="762002" cy="762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95;p10" descr="Google Shape;168;p1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554756" y="-16322"/>
              <a:ext cx="762002" cy="762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196;p10" descr="Google Shape;169;p1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118608" y="1375426"/>
              <a:ext cx="762002" cy="7620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197;p10" descr="Google Shape;170;p1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917308" y="1388123"/>
              <a:ext cx="762002" cy="7620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198;p10" descr="Google Shape;171;p1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588108" y="1388123"/>
              <a:ext cx="762003" cy="7620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199;p10" descr="Google Shape;172;p10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135519" y="2688661"/>
              <a:ext cx="762002" cy="762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200;p10" descr="Google Shape;173;p10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5935499" y="2688661"/>
              <a:ext cx="762003" cy="7620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Google Shape;201;p10"/>
            <p:cNvSpPr txBox="1"/>
            <p:nvPr/>
          </p:nvSpPr>
          <p:spPr>
            <a:xfrm>
              <a:off x="1056887" y="824149"/>
              <a:ext cx="1329208" cy="226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3675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203675"/>
                  </a:solidFill>
                  <a:latin typeface="Arial"/>
                  <a:ea typeface="Arial"/>
                  <a:cs typeface="Arial"/>
                  <a:sym typeface="Arial"/>
                </a:rPr>
                <a:t>Climate Change</a:t>
              </a:r>
              <a:endParaRPr/>
            </a:p>
          </p:txBody>
        </p:sp>
        <p:sp>
          <p:nvSpPr>
            <p:cNvPr id="36" name="Google Shape;202;p10"/>
            <p:cNvSpPr txBox="1"/>
            <p:nvPr/>
          </p:nvSpPr>
          <p:spPr>
            <a:xfrm>
              <a:off x="3089939" y="832879"/>
              <a:ext cx="946261" cy="226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3675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203675"/>
                  </a:solidFill>
                  <a:latin typeface="Arial"/>
                  <a:ea typeface="Arial"/>
                  <a:cs typeface="Arial"/>
                  <a:sym typeface="Arial"/>
                </a:rPr>
                <a:t>Geo Data &amp; AI</a:t>
              </a:r>
              <a:endParaRPr/>
            </a:p>
          </p:txBody>
        </p:sp>
        <p:sp>
          <p:nvSpPr>
            <p:cNvPr id="37" name="Google Shape;203;p10"/>
            <p:cNvSpPr txBox="1"/>
            <p:nvPr/>
          </p:nvSpPr>
          <p:spPr>
            <a:xfrm>
              <a:off x="3776335" y="3533872"/>
              <a:ext cx="1480368" cy="226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3675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203675"/>
                  </a:solidFill>
                  <a:latin typeface="Arial"/>
                  <a:ea typeface="Arial"/>
                  <a:cs typeface="Arial"/>
                  <a:sym typeface="Arial"/>
                </a:rPr>
                <a:t>Satellite constellations</a:t>
              </a:r>
              <a:endParaRPr/>
            </a:p>
          </p:txBody>
        </p:sp>
        <p:sp>
          <p:nvSpPr>
            <p:cNvPr id="38" name="Google Shape;204;p10"/>
            <p:cNvSpPr txBox="1"/>
            <p:nvPr/>
          </p:nvSpPr>
          <p:spPr>
            <a:xfrm>
              <a:off x="4834128" y="824150"/>
              <a:ext cx="845182" cy="226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3675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203675"/>
                  </a:solidFill>
                  <a:latin typeface="Arial"/>
                  <a:ea typeface="Arial"/>
                  <a:cs typeface="Arial"/>
                  <a:sym typeface="Arial"/>
                </a:rPr>
                <a:t>Observation</a:t>
              </a:r>
              <a:endParaRPr/>
            </a:p>
          </p:txBody>
        </p:sp>
        <p:sp>
          <p:nvSpPr>
            <p:cNvPr id="39" name="Google Shape;205;p10"/>
            <p:cNvSpPr txBox="1"/>
            <p:nvPr/>
          </p:nvSpPr>
          <p:spPr>
            <a:xfrm>
              <a:off x="6537907" y="828890"/>
              <a:ext cx="795697" cy="226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3675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203675"/>
                  </a:solidFill>
                  <a:latin typeface="Arial"/>
                  <a:ea typeface="Arial"/>
                  <a:cs typeface="Arial"/>
                  <a:sym typeface="Arial"/>
                </a:rPr>
                <a:t>Geopolitics</a:t>
              </a:r>
              <a:endParaRPr/>
            </a:p>
          </p:txBody>
        </p:sp>
        <p:sp>
          <p:nvSpPr>
            <p:cNvPr id="53" name="Google Shape;206;p10"/>
            <p:cNvSpPr txBox="1"/>
            <p:nvPr/>
          </p:nvSpPr>
          <p:spPr>
            <a:xfrm>
              <a:off x="2236896" y="3525063"/>
              <a:ext cx="964121" cy="226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3675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203675"/>
                  </a:solidFill>
                  <a:latin typeface="Arial"/>
                  <a:ea typeface="Arial"/>
                  <a:cs typeface="Arial"/>
                  <a:sym typeface="Arial"/>
                </a:rPr>
                <a:t>Robotics @ AI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72705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2BD40D4-8990-C347-B6F5-308E6DEA1803}"/>
              </a:ext>
            </a:extLst>
          </p:cNvPr>
          <p:cNvSpPr txBox="1"/>
          <p:nvPr/>
        </p:nvSpPr>
        <p:spPr>
          <a:xfrm>
            <a:off x="1226935" y="795680"/>
            <a:ext cx="8329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err="1">
                <a:solidFill>
                  <a:srgbClr val="1F3675"/>
                </a:solidFill>
                <a:latin typeface="Arial" panose="020B0604020202020204" pitchFamily="34" charset="0"/>
              </a:rPr>
              <a:t>The</a:t>
            </a:r>
            <a:r>
              <a:rPr lang="es-AR" sz="2800" b="1" dirty="0">
                <a:solidFill>
                  <a:srgbClr val="1F3675"/>
                </a:solidFill>
                <a:latin typeface="Arial" panose="020B0604020202020204" pitchFamily="34" charset="0"/>
              </a:rPr>
              <a:t> </a:t>
            </a:r>
            <a:r>
              <a:rPr lang="es-AR" sz="2800" b="1" dirty="0" err="1">
                <a:solidFill>
                  <a:srgbClr val="1F3675"/>
                </a:solidFill>
                <a:latin typeface="Arial" panose="020B0604020202020204" pitchFamily="34" charset="0"/>
              </a:rPr>
              <a:t>University</a:t>
            </a:r>
            <a:r>
              <a:rPr lang="es-AR" sz="2800" b="1" dirty="0">
                <a:solidFill>
                  <a:srgbClr val="1F3675"/>
                </a:solidFill>
                <a:latin typeface="Arial" panose="020B0604020202020204" pitchFamily="34" charset="0"/>
              </a:rPr>
              <a:t> </a:t>
            </a:r>
            <a:r>
              <a:rPr lang="es-AR" sz="2800" b="1" dirty="0" err="1">
                <a:solidFill>
                  <a:srgbClr val="1F3675"/>
                </a:solidFill>
                <a:latin typeface="Arial" panose="020B0604020202020204" pitchFamily="34" charset="0"/>
              </a:rPr>
              <a:t>for</a:t>
            </a:r>
            <a:r>
              <a:rPr lang="es-AR" sz="2800" b="1" dirty="0">
                <a:solidFill>
                  <a:srgbClr val="1F3675"/>
                </a:solidFill>
                <a:latin typeface="Arial" panose="020B0604020202020204" pitchFamily="34" charset="0"/>
              </a:rPr>
              <a:t> </a:t>
            </a:r>
            <a:r>
              <a:rPr lang="es-AR" sz="2800" b="1" dirty="0" err="1">
                <a:solidFill>
                  <a:srgbClr val="1F3675"/>
                </a:solidFill>
                <a:latin typeface="Arial" panose="020B0604020202020204" pitchFamily="34" charset="0"/>
              </a:rPr>
              <a:t>Earth</a:t>
            </a:r>
            <a:r>
              <a:rPr lang="es-AR" sz="2800" b="1" dirty="0">
                <a:solidFill>
                  <a:srgbClr val="1F3675"/>
                </a:solidFill>
                <a:latin typeface="Arial" panose="020B0604020202020204" pitchFamily="34" charset="0"/>
              </a:rPr>
              <a:t>, </a:t>
            </a:r>
            <a:r>
              <a:rPr lang="es-AR" sz="2800" b="1" dirty="0" err="1">
                <a:solidFill>
                  <a:srgbClr val="1F3675"/>
                </a:solidFill>
                <a:latin typeface="Arial" panose="020B0604020202020204" pitchFamily="34" charset="0"/>
              </a:rPr>
              <a:t>Space</a:t>
            </a:r>
            <a:r>
              <a:rPr lang="es-AR" sz="2800" b="1" dirty="0">
                <a:solidFill>
                  <a:srgbClr val="1F3675"/>
                </a:solidFill>
                <a:latin typeface="Arial" panose="020B0604020202020204" pitchFamily="34" charset="0"/>
              </a:rPr>
              <a:t> and </a:t>
            </a:r>
            <a:r>
              <a:rPr lang="es-AR" sz="2800" b="1" dirty="0" err="1">
                <a:solidFill>
                  <a:srgbClr val="1F3675"/>
                </a:solidFill>
                <a:latin typeface="Arial" panose="020B0604020202020204" pitchFamily="34" charset="0"/>
              </a:rPr>
              <a:t>Humanity</a:t>
            </a:r>
            <a:endParaRPr lang="es-AR" sz="2800" b="1" dirty="0">
              <a:solidFill>
                <a:srgbClr val="1F3675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4F096EA-DFA0-FD4E-B6C6-B03C6A81DDD9}"/>
              </a:ext>
            </a:extLst>
          </p:cNvPr>
          <p:cNvCxnSpPr>
            <a:cxnSpLocks/>
          </p:cNvCxnSpPr>
          <p:nvPr/>
        </p:nvCxnSpPr>
        <p:spPr>
          <a:xfrm>
            <a:off x="998336" y="884580"/>
            <a:ext cx="0" cy="700828"/>
          </a:xfrm>
          <a:prstGeom prst="line">
            <a:avLst/>
          </a:prstGeom>
          <a:ln w="12700">
            <a:solidFill>
              <a:srgbClr val="1F36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A782904D-C412-B647-AD66-B74432C92F2C}"/>
              </a:ext>
            </a:extLst>
          </p:cNvPr>
          <p:cNvSpPr txBox="1"/>
          <p:nvPr/>
        </p:nvSpPr>
        <p:spPr>
          <a:xfrm>
            <a:off x="878400" y="2412000"/>
            <a:ext cx="10406881" cy="3654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lnSpc>
                <a:spcPct val="108000"/>
              </a:lnSpc>
              <a:spcAft>
                <a:spcPts val="800"/>
              </a:spcAft>
              <a:buNone/>
            </a:pPr>
            <a:r>
              <a:rPr lang="en-US" b="0" dirty="0">
                <a:solidFill>
                  <a:srgbClr val="F39900"/>
                </a:solidFill>
              </a:rPr>
              <a:t>Innovative pedagogical models:</a:t>
            </a:r>
          </a:p>
          <a:p>
            <a:pPr>
              <a:lnSpc>
                <a:spcPct val="108000"/>
              </a:lnSpc>
              <a:spcAft>
                <a:spcPts val="800"/>
              </a:spcAft>
            </a:pPr>
            <a:r>
              <a:rPr lang="en-US" dirty="0"/>
              <a:t>16 new courses: </a:t>
            </a:r>
            <a:r>
              <a:rPr lang="en-US" b="0" dirty="0"/>
              <a:t>validated by academic council</a:t>
            </a:r>
          </a:p>
          <a:p>
            <a:pPr>
              <a:lnSpc>
                <a:spcPct val="108000"/>
              </a:lnSpc>
              <a:spcAft>
                <a:spcPts val="800"/>
              </a:spcAft>
            </a:pPr>
            <a:r>
              <a:rPr lang="en-US" dirty="0"/>
              <a:t>Common &amp; open Learning Management System </a:t>
            </a:r>
            <a:r>
              <a:rPr lang="en-US" b="0" dirty="0"/>
              <a:t>(Moodle)</a:t>
            </a:r>
          </a:p>
          <a:p>
            <a:pPr>
              <a:lnSpc>
                <a:spcPct val="108000"/>
              </a:lnSpc>
              <a:spcAft>
                <a:spcPts val="800"/>
              </a:spcAft>
            </a:pPr>
            <a:r>
              <a:rPr lang="en-US" dirty="0"/>
              <a:t>Stakeholders’ survey</a:t>
            </a:r>
            <a:r>
              <a:rPr lang="en-US" b="0" dirty="0"/>
              <a:t>: skills &amp; competences</a:t>
            </a:r>
            <a:endParaRPr lang="en-US" dirty="0"/>
          </a:p>
          <a:p>
            <a:pPr marL="0" indent="0">
              <a:lnSpc>
                <a:spcPct val="108000"/>
              </a:lnSpc>
              <a:spcAft>
                <a:spcPts val="800"/>
              </a:spcAft>
              <a:buNone/>
            </a:pPr>
            <a:r>
              <a:rPr lang="en-US" b="0" dirty="0">
                <a:solidFill>
                  <a:srgbClr val="F39900"/>
                </a:solidFill>
              </a:rPr>
              <a:t>Mobility</a:t>
            </a:r>
          </a:p>
          <a:p>
            <a:pPr>
              <a:lnSpc>
                <a:spcPct val="108000"/>
              </a:lnSpc>
              <a:spcAft>
                <a:spcPts val="800"/>
              </a:spcAft>
            </a:pPr>
            <a:r>
              <a:rPr lang="en-GB" dirty="0"/>
              <a:t>Multilateral Inter-Institutional Agreement (MIIA)</a:t>
            </a:r>
            <a:endParaRPr lang="en-US" b="0" dirty="0">
              <a:solidFill>
                <a:srgbClr val="F39900"/>
              </a:solidFill>
            </a:endParaRPr>
          </a:p>
          <a:p>
            <a:pPr>
              <a:lnSpc>
                <a:spcPct val="108000"/>
              </a:lnSpc>
              <a:spcAft>
                <a:spcPts val="800"/>
              </a:spcAft>
            </a:pPr>
            <a:r>
              <a:rPr lang="en-US" dirty="0"/>
              <a:t>Mobility platform (MOPLAT) </a:t>
            </a:r>
            <a:r>
              <a:rPr lang="en-US" b="0" dirty="0"/>
              <a:t>for student and staff </a:t>
            </a:r>
          </a:p>
          <a:p>
            <a:pPr>
              <a:lnSpc>
                <a:spcPct val="108000"/>
              </a:lnSpc>
              <a:spcAft>
                <a:spcPts val="800"/>
              </a:spcAft>
            </a:pPr>
            <a:r>
              <a:rPr lang="en-US" dirty="0"/>
              <a:t>Summer School </a:t>
            </a:r>
            <a:r>
              <a:rPr lang="en-US" b="0" dirty="0"/>
              <a:t>on Space resources, 50 students in Krakow</a:t>
            </a:r>
          </a:p>
          <a:p>
            <a:pPr marL="0" indent="0">
              <a:lnSpc>
                <a:spcPct val="108000"/>
              </a:lnSpc>
              <a:spcAft>
                <a:spcPts val="800"/>
              </a:spcAft>
              <a:buNone/>
            </a:pPr>
            <a:r>
              <a:rPr lang="en-US" b="0" dirty="0">
                <a:solidFill>
                  <a:srgbClr val="F39900"/>
                </a:solidFill>
              </a:rPr>
              <a:t>Equity, Diversity &amp; Inclusion</a:t>
            </a:r>
          </a:p>
          <a:p>
            <a:pPr>
              <a:lnSpc>
                <a:spcPct val="108000"/>
              </a:lnSpc>
              <a:spcAft>
                <a:spcPts val="800"/>
              </a:spcAft>
            </a:pPr>
            <a:r>
              <a:rPr lang="en-US" dirty="0"/>
              <a:t>Student conferences</a:t>
            </a:r>
            <a:r>
              <a:rPr lang="en-US" b="0" dirty="0"/>
              <a:t> on Space, Toulouse (France) and Krakow (Poland)</a:t>
            </a:r>
            <a:endParaRPr lang="en-US" b="0" dirty="0">
              <a:solidFill>
                <a:srgbClr val="F39900"/>
              </a:solidFill>
            </a:endParaRPr>
          </a:p>
        </p:txBody>
      </p:sp>
      <p:sp>
        <p:nvSpPr>
          <p:cNvPr id="9" name="CuadroTexto 2">
            <a:extLst>
              <a:ext uri="{FF2B5EF4-FFF2-40B4-BE49-F238E27FC236}">
                <a16:creationId xmlns:a16="http://schemas.microsoft.com/office/drawing/2014/main" id="{564FA0BA-77AB-DE45-B7FC-D86969A599B9}"/>
              </a:ext>
            </a:extLst>
          </p:cNvPr>
          <p:cNvSpPr txBox="1"/>
          <p:nvPr/>
        </p:nvSpPr>
        <p:spPr>
          <a:xfrm>
            <a:off x="1226935" y="1311452"/>
            <a:ext cx="611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800" dirty="0" err="1">
                <a:solidFill>
                  <a:srgbClr val="F39900"/>
                </a:solidFill>
                <a:latin typeface="Arial" panose="020B0604020202020204" pitchFamily="34" charset="0"/>
              </a:rPr>
              <a:t>Main</a:t>
            </a:r>
            <a:r>
              <a:rPr lang="es-AR" sz="1800" dirty="0">
                <a:solidFill>
                  <a:srgbClr val="F39900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39900"/>
                </a:solidFill>
                <a:latin typeface="Arial" panose="020B0604020202020204" pitchFamily="34" charset="0"/>
              </a:rPr>
              <a:t>academic</a:t>
            </a:r>
            <a:r>
              <a:rPr lang="es-AR" sz="1800" dirty="0">
                <a:solidFill>
                  <a:srgbClr val="F39900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39900"/>
                </a:solidFill>
                <a:latin typeface="Arial" panose="020B0604020202020204" pitchFamily="34" charset="0"/>
              </a:rPr>
              <a:t>achievements</a:t>
            </a:r>
            <a:endParaRPr lang="es-AR" sz="1800" b="1" dirty="0">
              <a:solidFill>
                <a:srgbClr val="F399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532" y="1680785"/>
            <a:ext cx="4874055" cy="324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2BD40D4-8990-C347-B6F5-308E6DEA1803}"/>
              </a:ext>
            </a:extLst>
          </p:cNvPr>
          <p:cNvSpPr txBox="1"/>
          <p:nvPr/>
        </p:nvSpPr>
        <p:spPr>
          <a:xfrm>
            <a:off x="1226935" y="795680"/>
            <a:ext cx="7661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F3675"/>
                </a:solidFill>
                <a:latin typeface="Arial" panose="020B0604020202020204" pitchFamily="34" charset="0"/>
              </a:rPr>
              <a:t>Strengthening the UNIVERSEH community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4F096EA-DFA0-FD4E-B6C6-B03C6A81DDD9}"/>
              </a:ext>
            </a:extLst>
          </p:cNvPr>
          <p:cNvCxnSpPr>
            <a:cxnSpLocks/>
          </p:cNvCxnSpPr>
          <p:nvPr/>
        </p:nvCxnSpPr>
        <p:spPr>
          <a:xfrm>
            <a:off x="998336" y="884580"/>
            <a:ext cx="0" cy="700828"/>
          </a:xfrm>
          <a:prstGeom prst="line">
            <a:avLst/>
          </a:prstGeom>
          <a:ln w="12700">
            <a:solidFill>
              <a:srgbClr val="1F36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A782904D-C412-B647-AD66-B74432C92F2C}"/>
              </a:ext>
            </a:extLst>
          </p:cNvPr>
          <p:cNvSpPr txBox="1"/>
          <p:nvPr/>
        </p:nvSpPr>
        <p:spPr>
          <a:xfrm>
            <a:off x="878400" y="2412000"/>
            <a:ext cx="10406881" cy="387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 b="1">
                <a:solidFill>
                  <a:srgbClr val="1F36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lnSpc>
                <a:spcPct val="108000"/>
              </a:lnSpc>
              <a:spcAft>
                <a:spcPts val="800"/>
              </a:spcAft>
              <a:buNone/>
            </a:pPr>
            <a:r>
              <a:rPr lang="en-US" b="0" dirty="0">
                <a:solidFill>
                  <a:srgbClr val="F39900"/>
                </a:solidFill>
              </a:rPr>
              <a:t>The UNIVERSEH Alliance</a:t>
            </a:r>
          </a:p>
          <a:p>
            <a:pPr>
              <a:lnSpc>
                <a:spcPct val="108000"/>
              </a:lnSpc>
              <a:spcAft>
                <a:spcPts val="800"/>
              </a:spcAft>
            </a:pPr>
            <a:r>
              <a:rPr lang="en-GB" b="0" dirty="0"/>
              <a:t>A</a:t>
            </a:r>
            <a:r>
              <a:rPr lang="en-GB" dirty="0"/>
              <a:t> multidisciplinary, engaged Student Community </a:t>
            </a:r>
          </a:p>
          <a:p>
            <a:pPr marL="981075">
              <a:lnSpc>
                <a:spcPct val="108000"/>
              </a:lnSpc>
              <a:spcAft>
                <a:spcPts val="800"/>
              </a:spcAft>
            </a:pPr>
            <a:r>
              <a:rPr lang="en-GB" sz="1400" b="0" dirty="0"/>
              <a:t>Over </a:t>
            </a:r>
            <a:r>
              <a:rPr lang="en-GB" sz="1400" dirty="0"/>
              <a:t>10 conferences </a:t>
            </a:r>
            <a:r>
              <a:rPr lang="en-GB" sz="1400" b="0" dirty="0"/>
              <a:t>and </a:t>
            </a:r>
            <a:r>
              <a:rPr lang="en-GB" sz="1400" dirty="0"/>
              <a:t>events</a:t>
            </a:r>
            <a:r>
              <a:rPr lang="en-GB" sz="1400" b="0" dirty="0"/>
              <a:t> organised </a:t>
            </a:r>
            <a:r>
              <a:rPr lang="en-GB" sz="1400" dirty="0"/>
              <a:t>by</a:t>
            </a:r>
            <a:r>
              <a:rPr lang="en-GB" sz="1400" b="0" dirty="0"/>
              <a:t> and </a:t>
            </a:r>
            <a:r>
              <a:rPr lang="en-GB" sz="1400" dirty="0"/>
              <a:t>for</a:t>
            </a:r>
            <a:r>
              <a:rPr lang="en-GB" sz="1400" b="0" dirty="0"/>
              <a:t> students</a:t>
            </a:r>
          </a:p>
          <a:p>
            <a:pPr marL="981075">
              <a:lnSpc>
                <a:spcPct val="108000"/>
              </a:lnSpc>
              <a:spcAft>
                <a:spcPts val="800"/>
              </a:spcAft>
            </a:pPr>
            <a:r>
              <a:rPr lang="en-GB" sz="1400" dirty="0"/>
              <a:t>50+ students </a:t>
            </a:r>
            <a:r>
              <a:rPr lang="en-GB" sz="1400" b="0" dirty="0"/>
              <a:t>are part of Governance bodies and implementation of both projects </a:t>
            </a:r>
          </a:p>
          <a:p>
            <a:pPr marL="0" indent="0">
              <a:lnSpc>
                <a:spcPct val="108000"/>
              </a:lnSpc>
              <a:spcAft>
                <a:spcPts val="800"/>
              </a:spcAft>
              <a:buNone/>
            </a:pPr>
            <a:r>
              <a:rPr lang="en-GB" b="0" dirty="0">
                <a:solidFill>
                  <a:srgbClr val="F39900"/>
                </a:solidFill>
              </a:rPr>
              <a:t>Building bridges with the European Space ecosystem</a:t>
            </a:r>
            <a:endParaRPr lang="en-US" b="0" dirty="0">
              <a:solidFill>
                <a:srgbClr val="F39900"/>
              </a:solidFill>
            </a:endParaRPr>
          </a:p>
          <a:p>
            <a:pPr>
              <a:lnSpc>
                <a:spcPct val="108000"/>
              </a:lnSpc>
              <a:spcAft>
                <a:spcPts val="800"/>
              </a:spcAft>
            </a:pPr>
            <a:r>
              <a:rPr lang="en-US" dirty="0"/>
              <a:t>Network: 70+ stakeholders</a:t>
            </a:r>
          </a:p>
          <a:p>
            <a:pPr>
              <a:lnSpc>
                <a:spcPct val="108000"/>
              </a:lnSpc>
              <a:spcAft>
                <a:spcPts val="800"/>
              </a:spcAft>
            </a:pPr>
            <a:r>
              <a:rPr lang="en-US" dirty="0"/>
              <a:t>Entrepreneurship and innovation</a:t>
            </a:r>
            <a:endParaRPr lang="en-US" b="0" dirty="0"/>
          </a:p>
          <a:p>
            <a:pPr marL="981075">
              <a:lnSpc>
                <a:spcPct val="108000"/>
              </a:lnSpc>
              <a:spcAft>
                <a:spcPts val="800"/>
              </a:spcAft>
            </a:pPr>
            <a:r>
              <a:rPr lang="en-US" sz="1400" b="0" dirty="0"/>
              <a:t>New courses design launched</a:t>
            </a:r>
          </a:p>
          <a:p>
            <a:pPr marL="981075">
              <a:lnSpc>
                <a:spcPct val="108000"/>
              </a:lnSpc>
              <a:spcAft>
                <a:spcPts val="800"/>
              </a:spcAft>
            </a:pPr>
            <a:r>
              <a:rPr lang="en-US" sz="1400" dirty="0" err="1"/>
              <a:t>Startech</a:t>
            </a:r>
            <a:r>
              <a:rPr lang="en-US" sz="1400" dirty="0"/>
              <a:t> </a:t>
            </a:r>
            <a:r>
              <a:rPr lang="en-US" sz="1400" b="0" dirty="0" err="1"/>
              <a:t>programme</a:t>
            </a:r>
            <a:r>
              <a:rPr lang="en-US" sz="1400" dirty="0"/>
              <a:t> 2021</a:t>
            </a:r>
            <a:r>
              <a:rPr lang="en-US" sz="1400" b="0" dirty="0"/>
              <a:t> (F) &amp; </a:t>
            </a:r>
            <a:r>
              <a:rPr lang="en-US" sz="1400" dirty="0"/>
              <a:t>2022</a:t>
            </a:r>
            <a:r>
              <a:rPr lang="en-US" sz="1400" b="0" dirty="0"/>
              <a:t> (S): Earth observation data-driven apps</a:t>
            </a:r>
          </a:p>
          <a:p>
            <a:pPr marL="981075">
              <a:lnSpc>
                <a:spcPct val="108000"/>
              </a:lnSpc>
              <a:spcAft>
                <a:spcPts val="800"/>
              </a:spcAft>
            </a:pPr>
            <a:r>
              <a:rPr lang="en-US" sz="1400" dirty="0"/>
              <a:t>SpaceHack2021 &amp; 2023 </a:t>
            </a:r>
            <a:r>
              <a:rPr lang="en-US" sz="1400" b="0" dirty="0"/>
              <a:t>(L):</a:t>
            </a:r>
            <a:r>
              <a:rPr lang="en-US" sz="1400" dirty="0"/>
              <a:t> “Design the Future Lunar Settlement Foundations”</a:t>
            </a:r>
          </a:p>
          <a:p>
            <a:pPr>
              <a:lnSpc>
                <a:spcPct val="108000"/>
              </a:lnSpc>
              <a:spcAft>
                <a:spcPts val="800"/>
              </a:spcAft>
            </a:pPr>
            <a:r>
              <a:rPr lang="en-US" b="0" dirty="0"/>
              <a:t>Creation of the </a:t>
            </a:r>
            <a:r>
              <a:rPr lang="en-US" b="0" dirty="0">
                <a:hlinkClick r:id="" action="ppaction://noaction"/>
              </a:rPr>
              <a:t>Advisory Board</a:t>
            </a:r>
            <a:endParaRPr lang="en-US" dirty="0">
              <a:solidFill>
                <a:srgbClr val="F39900"/>
              </a:solidFill>
            </a:endParaRP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564FA0BA-77AB-DE45-B7FC-D86969A599B9}"/>
              </a:ext>
            </a:extLst>
          </p:cNvPr>
          <p:cNvSpPr txBox="1"/>
          <p:nvPr/>
        </p:nvSpPr>
        <p:spPr>
          <a:xfrm>
            <a:off x="1239635" y="1315276"/>
            <a:ext cx="611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800" dirty="0" err="1">
                <a:solidFill>
                  <a:srgbClr val="F39900"/>
                </a:solidFill>
                <a:latin typeface="Arial" panose="020B0604020202020204" pitchFamily="34" charset="0"/>
              </a:rPr>
              <a:t>Main</a:t>
            </a:r>
            <a:r>
              <a:rPr lang="es-AR" sz="1800" dirty="0">
                <a:solidFill>
                  <a:srgbClr val="F39900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39900"/>
                </a:solidFill>
                <a:latin typeface="Arial" panose="020B0604020202020204" pitchFamily="34" charset="0"/>
              </a:rPr>
              <a:t>community</a:t>
            </a:r>
            <a:r>
              <a:rPr lang="es-AR" sz="1800" dirty="0">
                <a:solidFill>
                  <a:srgbClr val="F39900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39900"/>
                </a:solidFill>
                <a:latin typeface="Arial" panose="020B0604020202020204" pitchFamily="34" charset="0"/>
              </a:rPr>
              <a:t>achievements</a:t>
            </a:r>
            <a:endParaRPr lang="es-AR" sz="1800" b="1" dirty="0">
              <a:solidFill>
                <a:srgbClr val="F399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95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"/>
          <p:cNvSpPr/>
          <p:nvPr/>
        </p:nvSpPr>
        <p:spPr>
          <a:xfrm>
            <a:off x="1094417" y="-666132"/>
            <a:ext cx="1270001" cy="421696"/>
          </a:xfrm>
          <a:prstGeom prst="rect">
            <a:avLst/>
          </a:prstGeom>
          <a:solidFill>
            <a:srgbClr val="FFCF3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4" name="Google Shape;234;p11"/>
          <p:cNvGrpSpPr/>
          <p:nvPr/>
        </p:nvGrpSpPr>
        <p:grpSpPr>
          <a:xfrm>
            <a:off x="9081972" y="1671696"/>
            <a:ext cx="2813931" cy="4391635"/>
            <a:chOff x="0" y="0"/>
            <a:chExt cx="2813929" cy="4391634"/>
          </a:xfrm>
        </p:grpSpPr>
        <p:pic>
          <p:nvPicPr>
            <p:cNvPr id="235" name="Google Shape;235;p11" descr="Google Shape;158;g141fc2c0d8b_1_54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83749" y="3611226"/>
              <a:ext cx="706944" cy="7069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11" descr="Google Shape;159;g141fc2c0d8b_1_54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4036" y="1969421"/>
              <a:ext cx="770292" cy="7702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11" descr="Google Shape;160;g141fc2c0d8b_1_54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310791" y="3835220"/>
              <a:ext cx="382054" cy="382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11" descr="Google Shape;161;g141fc2c0d8b_1_54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981845" y="1115790"/>
              <a:ext cx="770292" cy="7702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11" descr="Google Shape;162;g141fc2c0d8b_1_54">
              <a:hlinkClick r:id="rId11"/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29080" y="309356"/>
              <a:ext cx="802796" cy="802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11" descr="Google Shape;163;g141fc2c0d8b_1_54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087828" y="1136654"/>
              <a:ext cx="728564" cy="7285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11" descr="Google Shape;165;g141fc2c0d8b_1_54">
              <a:hlinkClick r:id="rId15"/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101649" y="479346"/>
              <a:ext cx="571776" cy="5717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11" descr="Google Shape;166;g141fc2c0d8b_1_54">
              <a:hlinkClick r:id="rId17"/>
            </p:cNvPr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0" y="2648685"/>
              <a:ext cx="770292" cy="7702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11" descr="Google Shape;170;g141fc2c0d8b_1_54">
              <a:hlinkClick r:id="rId19"/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086433" y="1965696"/>
              <a:ext cx="728563" cy="7303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11" descr="Google Shape;171;g141fc2c0d8b_1_54">
              <a:hlinkClick r:id="rId21"/>
            </p:cNvPr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1943543" y="1967394"/>
              <a:ext cx="737495" cy="7374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11" descr="Google Shape;176;g141fc2c0d8b_1_54">
              <a:hlinkClick r:id="rId23"/>
            </p:cNvPr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82230" y="3546560"/>
              <a:ext cx="845074" cy="845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11" descr="Google Shape;177;g141fc2c0d8b_1_54">
              <a:hlinkClick r:id="rId25"/>
            </p:cNvPr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1065233" y="2738528"/>
              <a:ext cx="760046" cy="7600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11" descr="Google Shape;179;g141fc2c0d8b_1_54">
              <a:hlinkClick r:id="rId27"/>
            </p:cNvPr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1913290" y="386887"/>
              <a:ext cx="647734" cy="6477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11" descr="Google Shape;183;g141fc2c0d8b_1_54">
              <a:hlinkClick r:id="rId29"/>
            </p:cNvPr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2043637" y="2704299"/>
              <a:ext cx="770292" cy="7702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11" descr="Google Shape;184;g141fc2c0d8b_1_54">
              <a:hlinkClick r:id="rId31"/>
            </p:cNvPr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117578" y="1150535"/>
              <a:ext cx="700801" cy="700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11"/>
            <p:cNvSpPr txBox="1"/>
            <p:nvPr/>
          </p:nvSpPr>
          <p:spPr>
            <a:xfrm>
              <a:off x="544873" y="0"/>
              <a:ext cx="1814474" cy="3619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4625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3675"/>
                </a:buClr>
                <a:buSzPts val="1200"/>
                <a:buFont typeface="Arial"/>
                <a:buNone/>
              </a:pPr>
              <a:r>
                <a:rPr lang="en-US" sz="1200" b="1" dirty="0">
                  <a:solidFill>
                    <a:srgbClr val="203675"/>
                  </a:solidFill>
                </a:rPr>
                <a:t>Representative bodies</a:t>
              </a:r>
              <a:endParaRPr dirty="0"/>
            </a:p>
          </p:txBody>
        </p:sp>
      </p:grpSp>
      <p:grpSp>
        <p:nvGrpSpPr>
          <p:cNvPr id="251" name="Google Shape;251;p11"/>
          <p:cNvGrpSpPr/>
          <p:nvPr/>
        </p:nvGrpSpPr>
        <p:grpSpPr>
          <a:xfrm>
            <a:off x="2203523" y="1671696"/>
            <a:ext cx="2130145" cy="4944286"/>
            <a:chOff x="0" y="0"/>
            <a:chExt cx="2130144" cy="4944284"/>
          </a:xfrm>
        </p:grpSpPr>
        <p:sp>
          <p:nvSpPr>
            <p:cNvPr id="252" name="Google Shape;252;p11"/>
            <p:cNvSpPr txBox="1"/>
            <p:nvPr/>
          </p:nvSpPr>
          <p:spPr>
            <a:xfrm>
              <a:off x="397463" y="0"/>
              <a:ext cx="1383254" cy="3619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4625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3675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 dirty="0">
                  <a:solidFill>
                    <a:srgbClr val="203675"/>
                  </a:solidFill>
                  <a:latin typeface="Arial"/>
                  <a:ea typeface="Arial"/>
                  <a:cs typeface="Arial"/>
                  <a:sym typeface="Arial"/>
                </a:rPr>
                <a:t>Space industries</a:t>
              </a:r>
              <a:endParaRPr dirty="0"/>
            </a:p>
          </p:txBody>
        </p:sp>
        <p:grpSp>
          <p:nvGrpSpPr>
            <p:cNvPr id="253" name="Google Shape;253;p11"/>
            <p:cNvGrpSpPr/>
            <p:nvPr/>
          </p:nvGrpSpPr>
          <p:grpSpPr>
            <a:xfrm>
              <a:off x="0" y="76200"/>
              <a:ext cx="2130144" cy="4868084"/>
              <a:chOff x="0" y="0"/>
              <a:chExt cx="2130143" cy="4868083"/>
            </a:xfrm>
          </p:grpSpPr>
          <p:pic>
            <p:nvPicPr>
              <p:cNvPr id="254" name="Google Shape;254;p11" descr="Google Shape;148;g141fc2c0d8b_1_54">
                <a:hlinkClick r:id="rId33"/>
              </p:cNvPr>
              <p:cNvPicPr preferRelativeResize="0"/>
              <p:nvPr/>
            </p:nvPicPr>
            <p:blipFill rotWithShape="1">
              <a:blip r:embed="rId34">
                <a:alphaModFix/>
              </a:blip>
              <a:srcRect/>
              <a:stretch/>
            </p:blipFill>
            <p:spPr>
              <a:xfrm>
                <a:off x="1065256" y="959327"/>
                <a:ext cx="826866" cy="8268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5" name="Google Shape;255;p11" descr="Google Shape;149;g141fc2c0d8b_1_54">
                <a:hlinkClick r:id="rId35"/>
              </p:cNvPr>
              <p:cNvPicPr preferRelativeResize="0"/>
              <p:nvPr/>
            </p:nvPicPr>
            <p:blipFill rotWithShape="1">
              <a:blip r:embed="rId36">
                <a:alphaModFix/>
              </a:blip>
              <a:srcRect/>
              <a:stretch/>
            </p:blipFill>
            <p:spPr>
              <a:xfrm>
                <a:off x="0" y="965836"/>
                <a:ext cx="838122" cy="83812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6" name="Google Shape;256;p11" descr="Google Shape;155;g141fc2c0d8b_1_54">
                <a:hlinkClick r:id="rId37"/>
              </p:cNvPr>
              <p:cNvPicPr preferRelativeResize="0"/>
              <p:nvPr/>
            </p:nvPicPr>
            <p:blipFill rotWithShape="1">
              <a:blip r:embed="rId38">
                <a:alphaModFix/>
              </a:blip>
              <a:srcRect/>
              <a:stretch/>
            </p:blipFill>
            <p:spPr>
              <a:xfrm>
                <a:off x="3106" y="2596461"/>
                <a:ext cx="837605" cy="8376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7" name="Google Shape;257;p11" descr="Google Shape;169;g141fc2c0d8b_1_54">
                <a:hlinkClick r:id="rId39"/>
              </p:cNvPr>
              <p:cNvPicPr preferRelativeResize="0"/>
              <p:nvPr/>
            </p:nvPicPr>
            <p:blipFill rotWithShape="1">
              <a:blip r:embed="rId40">
                <a:alphaModFix/>
              </a:blip>
              <a:srcRect/>
              <a:stretch/>
            </p:blipFill>
            <p:spPr>
              <a:xfrm>
                <a:off x="88607" y="1937125"/>
                <a:ext cx="600522" cy="60052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8" name="Google Shape;258;p11" descr="Google Shape;180;g141fc2c0d8b_1_54">
                <a:hlinkClick r:id="rId41"/>
              </p:cNvPr>
              <p:cNvPicPr preferRelativeResize="0"/>
              <p:nvPr/>
            </p:nvPicPr>
            <p:blipFill rotWithShape="1">
              <a:blip r:embed="rId42">
                <a:alphaModFix/>
              </a:blip>
              <a:srcRect/>
              <a:stretch/>
            </p:blipFill>
            <p:spPr>
              <a:xfrm>
                <a:off x="1016434" y="1823284"/>
                <a:ext cx="826866" cy="8268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9" name="Google Shape;259;p11" descr="Google Shape;181;g141fc2c0d8b_1_54">
                <a:hlinkClick r:id="rId43"/>
              </p:cNvPr>
              <p:cNvPicPr preferRelativeResize="0"/>
              <p:nvPr/>
            </p:nvPicPr>
            <p:blipFill rotWithShape="1">
              <a:blip r:embed="rId44">
                <a:alphaModFix/>
              </a:blip>
              <a:srcRect/>
              <a:stretch/>
            </p:blipFill>
            <p:spPr>
              <a:xfrm>
                <a:off x="64875" y="233156"/>
                <a:ext cx="802796" cy="8027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0" name="Google Shape;260;p11" descr="Google Shape;182;g141fc2c0d8b_1_54">
                <a:hlinkClick r:id="rId45"/>
              </p:cNvPr>
              <p:cNvPicPr preferRelativeResize="0"/>
              <p:nvPr/>
            </p:nvPicPr>
            <p:blipFill rotWithShape="1">
              <a:blip r:embed="rId46">
                <a:alphaModFix/>
              </a:blip>
              <a:srcRect/>
              <a:stretch/>
            </p:blipFill>
            <p:spPr>
              <a:xfrm>
                <a:off x="1077709" y="214944"/>
                <a:ext cx="839219" cy="83922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61" name="Google Shape;261;p11"/>
              <p:cNvCxnSpPr/>
              <p:nvPr/>
            </p:nvCxnSpPr>
            <p:spPr>
              <a:xfrm rot="10800000" flipH="1">
                <a:off x="2130142" y="0"/>
                <a:ext cx="1" cy="4868083"/>
              </a:xfrm>
              <a:prstGeom prst="straightConnector1">
                <a:avLst/>
              </a:prstGeom>
              <a:noFill/>
              <a:ln w="9525" cap="flat" cmpd="sng">
                <a:solidFill>
                  <a:srgbClr val="F199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62" name="Google Shape;262;p11"/>
          <p:cNvGrpSpPr/>
          <p:nvPr/>
        </p:nvGrpSpPr>
        <p:grpSpPr>
          <a:xfrm>
            <a:off x="4500288" y="1671696"/>
            <a:ext cx="2191489" cy="4944285"/>
            <a:chOff x="0" y="0"/>
            <a:chExt cx="2191487" cy="4944283"/>
          </a:xfrm>
        </p:grpSpPr>
        <p:pic>
          <p:nvPicPr>
            <p:cNvPr id="263" name="Google Shape;263;p11" descr="Google Shape;143;g141fc2c0d8b_1_54">
              <a:hlinkClick r:id="rId47"/>
            </p:cNvPr>
            <p:cNvPicPr preferRelativeResize="0"/>
            <p:nvPr/>
          </p:nvPicPr>
          <p:blipFill rotWithShape="1">
            <a:blip r:embed="rId48">
              <a:alphaModFix/>
            </a:blip>
            <a:srcRect/>
            <a:stretch/>
          </p:blipFill>
          <p:spPr>
            <a:xfrm>
              <a:off x="173686" y="548673"/>
              <a:ext cx="486168" cy="4861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11" descr="Google Shape;150;g141fc2c0d8b_1_54">
              <a:hlinkClick r:id="rId49"/>
            </p:cNvPr>
            <p:cNvPicPr preferRelativeResize="0"/>
            <p:nvPr/>
          </p:nvPicPr>
          <p:blipFill rotWithShape="1">
            <a:blip r:embed="rId50">
              <a:alphaModFix/>
            </a:blip>
            <a:srcRect/>
            <a:stretch/>
          </p:blipFill>
          <p:spPr>
            <a:xfrm>
              <a:off x="1208066" y="1891056"/>
              <a:ext cx="760046" cy="7600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11" descr="Google Shape;152;g141fc2c0d8b_1_54">
              <a:hlinkClick r:id="rId51"/>
            </p:cNvPr>
            <p:cNvPicPr preferRelativeResize="0"/>
            <p:nvPr/>
          </p:nvPicPr>
          <p:blipFill rotWithShape="1">
            <a:blip r:embed="rId52">
              <a:alphaModFix/>
            </a:blip>
            <a:srcRect/>
            <a:stretch/>
          </p:blipFill>
          <p:spPr>
            <a:xfrm>
              <a:off x="1302156" y="1104497"/>
              <a:ext cx="706944" cy="7069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11" descr="Google Shape;157;g141fc2c0d8b_1_54">
              <a:hlinkClick r:id="rId53"/>
            </p:cNvPr>
            <p:cNvPicPr preferRelativeResize="0"/>
            <p:nvPr/>
          </p:nvPicPr>
          <p:blipFill rotWithShape="1">
            <a:blip r:embed="rId54">
              <a:alphaModFix/>
            </a:blip>
            <a:srcRect/>
            <a:stretch/>
          </p:blipFill>
          <p:spPr>
            <a:xfrm>
              <a:off x="1116953" y="2581274"/>
              <a:ext cx="879023" cy="879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11" descr="Google Shape;172;g141fc2c0d8b_1_54">
              <a:hlinkClick r:id="rId55"/>
            </p:cNvPr>
            <p:cNvPicPr preferRelativeResize="0"/>
            <p:nvPr/>
          </p:nvPicPr>
          <p:blipFill rotWithShape="1">
            <a:blip r:embed="rId56">
              <a:alphaModFix/>
            </a:blip>
            <a:srcRect/>
            <a:stretch/>
          </p:blipFill>
          <p:spPr>
            <a:xfrm>
              <a:off x="1127460" y="330762"/>
              <a:ext cx="921258" cy="9212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11" descr="Google Shape;174;g141fc2c0d8b_1_54">
              <a:hlinkClick r:id="rId57"/>
            </p:cNvPr>
            <p:cNvPicPr preferRelativeResize="0"/>
            <p:nvPr/>
          </p:nvPicPr>
          <p:blipFill rotWithShape="1">
            <a:blip r:embed="rId58">
              <a:alphaModFix/>
            </a:blip>
            <a:srcRect/>
            <a:stretch/>
          </p:blipFill>
          <p:spPr>
            <a:xfrm>
              <a:off x="64941" y="1898021"/>
              <a:ext cx="728563" cy="7285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11" descr="Google Shape;175;g141fc2c0d8b_1_54">
              <a:hlinkClick r:id="rId59"/>
            </p:cNvPr>
            <p:cNvPicPr preferRelativeResize="0"/>
            <p:nvPr/>
          </p:nvPicPr>
          <p:blipFill rotWithShape="1">
            <a:blip r:embed="rId60">
              <a:alphaModFix/>
            </a:blip>
            <a:srcRect/>
            <a:stretch/>
          </p:blipFill>
          <p:spPr>
            <a:xfrm>
              <a:off x="0" y="2704262"/>
              <a:ext cx="760046" cy="760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11" descr="Google Shape;185;g141fc2c0d8b_1_54">
              <a:hlinkClick r:id="rId61"/>
            </p:cNvPr>
            <p:cNvPicPr preferRelativeResize="0"/>
            <p:nvPr/>
          </p:nvPicPr>
          <p:blipFill rotWithShape="1">
            <a:blip r:embed="rId62">
              <a:alphaModFix/>
            </a:blip>
            <a:srcRect/>
            <a:stretch/>
          </p:blipFill>
          <p:spPr>
            <a:xfrm>
              <a:off x="111723" y="1140469"/>
              <a:ext cx="635001" cy="635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1" name="Google Shape;271;p11"/>
            <p:cNvSpPr txBox="1"/>
            <p:nvPr/>
          </p:nvSpPr>
          <p:spPr>
            <a:xfrm>
              <a:off x="293332" y="0"/>
              <a:ext cx="1383319" cy="264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4625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3675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203675"/>
                  </a:solidFill>
                  <a:latin typeface="Arial"/>
                  <a:ea typeface="Arial"/>
                  <a:cs typeface="Arial"/>
                  <a:sym typeface="Arial"/>
                </a:rPr>
                <a:t>Service providers</a:t>
              </a:r>
              <a:endParaRPr/>
            </a:p>
          </p:txBody>
        </p:sp>
        <p:cxnSp>
          <p:nvCxnSpPr>
            <p:cNvPr id="272" name="Google Shape;272;p11"/>
            <p:cNvCxnSpPr/>
            <p:nvPr/>
          </p:nvCxnSpPr>
          <p:spPr>
            <a:xfrm rot="10800000" flipH="1">
              <a:off x="2191486" y="76199"/>
              <a:ext cx="1" cy="4868084"/>
            </a:xfrm>
            <a:prstGeom prst="straightConnector1">
              <a:avLst/>
            </a:prstGeom>
            <a:noFill/>
            <a:ln w="9525" cap="flat" cmpd="sng">
              <a:solidFill>
                <a:srgbClr val="F199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73" name="Google Shape;273;p11"/>
          <p:cNvGrpSpPr/>
          <p:nvPr/>
        </p:nvGrpSpPr>
        <p:grpSpPr>
          <a:xfrm>
            <a:off x="6762898" y="1671696"/>
            <a:ext cx="2236002" cy="4944285"/>
            <a:chOff x="0" y="0"/>
            <a:chExt cx="2236000" cy="4944283"/>
          </a:xfrm>
        </p:grpSpPr>
        <p:pic>
          <p:nvPicPr>
            <p:cNvPr id="274" name="Google Shape;274;p11" descr="Google Shape;178;g141fc2c0d8b_1_54">
              <a:hlinkClick r:id="rId63"/>
            </p:cNvPr>
            <p:cNvPicPr preferRelativeResize="0"/>
            <p:nvPr/>
          </p:nvPicPr>
          <p:blipFill rotWithShape="1">
            <a:blip r:embed="rId64">
              <a:alphaModFix/>
            </a:blip>
            <a:srcRect/>
            <a:stretch/>
          </p:blipFill>
          <p:spPr>
            <a:xfrm>
              <a:off x="29112" y="3482660"/>
              <a:ext cx="914315" cy="9143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11" descr="Google Shape;151;g141fc2c0d8b_1_54">
              <a:hlinkClick r:id="rId65"/>
            </p:cNvPr>
            <p:cNvPicPr preferRelativeResize="0"/>
            <p:nvPr/>
          </p:nvPicPr>
          <p:blipFill rotWithShape="1">
            <a:blip r:embed="rId66">
              <a:alphaModFix/>
            </a:blip>
            <a:srcRect/>
            <a:stretch/>
          </p:blipFill>
          <p:spPr>
            <a:xfrm>
              <a:off x="1271903" y="2749939"/>
              <a:ext cx="770292" cy="7702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Google Shape;276;p11" descr="Google Shape;153;g141fc2c0d8b_1_54">
              <a:hlinkClick r:id="rId67"/>
            </p:cNvPr>
            <p:cNvPicPr preferRelativeResize="0"/>
            <p:nvPr/>
          </p:nvPicPr>
          <p:blipFill rotWithShape="1">
            <a:blip r:embed="rId68">
              <a:alphaModFix/>
            </a:blip>
            <a:srcRect/>
            <a:stretch/>
          </p:blipFill>
          <p:spPr>
            <a:xfrm>
              <a:off x="1187360" y="1045754"/>
              <a:ext cx="921258" cy="9212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11" descr="Google Shape;154;g141fc2c0d8b_1_54">
              <a:hlinkClick r:id="rId69"/>
            </p:cNvPr>
            <p:cNvPicPr preferRelativeResize="0"/>
            <p:nvPr/>
          </p:nvPicPr>
          <p:blipFill rotWithShape="1">
            <a:blip r:embed="rId70">
              <a:alphaModFix/>
            </a:blip>
            <a:srcRect/>
            <a:stretch/>
          </p:blipFill>
          <p:spPr>
            <a:xfrm>
              <a:off x="1368575" y="2027698"/>
              <a:ext cx="571776" cy="5717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11" descr="Google Shape;156;g141fc2c0d8b_1_54">
              <a:hlinkClick r:id="rId71"/>
            </p:cNvPr>
            <p:cNvPicPr preferRelativeResize="0"/>
            <p:nvPr/>
          </p:nvPicPr>
          <p:blipFill rotWithShape="1">
            <a:blip r:embed="rId72">
              <a:alphaModFix/>
            </a:blip>
            <a:srcRect/>
            <a:stretch/>
          </p:blipFill>
          <p:spPr>
            <a:xfrm>
              <a:off x="0" y="974050"/>
              <a:ext cx="1064665" cy="10646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11" descr="Google Shape;164;g141fc2c0d8b_1_54">
              <a:hlinkClick r:id="rId73"/>
            </p:cNvPr>
            <p:cNvPicPr preferRelativeResize="0"/>
            <p:nvPr/>
          </p:nvPicPr>
          <p:blipFill rotWithShape="1">
            <a:blip r:embed="rId74">
              <a:alphaModFix/>
            </a:blip>
            <a:srcRect/>
            <a:stretch/>
          </p:blipFill>
          <p:spPr>
            <a:xfrm>
              <a:off x="75538" y="1828458"/>
              <a:ext cx="914314" cy="914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11" descr="Google Shape;167;g141fc2c0d8b_1_54">
              <a:hlinkClick r:id="rId75"/>
            </p:cNvPr>
            <p:cNvPicPr preferRelativeResize="0"/>
            <p:nvPr/>
          </p:nvPicPr>
          <p:blipFill rotWithShape="1">
            <a:blip r:embed="rId76">
              <a:alphaModFix/>
            </a:blip>
            <a:srcRect/>
            <a:stretch/>
          </p:blipFill>
          <p:spPr>
            <a:xfrm>
              <a:off x="48872" y="239980"/>
              <a:ext cx="1103554" cy="11035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11" descr="Google Shape;168;g141fc2c0d8b_1_54">
              <a:hlinkClick r:id="rId77"/>
            </p:cNvPr>
            <p:cNvPicPr preferRelativeResize="0"/>
            <p:nvPr/>
          </p:nvPicPr>
          <p:blipFill rotWithShape="1">
            <a:blip r:embed="rId78">
              <a:alphaModFix/>
            </a:blip>
            <a:srcRect/>
            <a:stretch/>
          </p:blipFill>
          <p:spPr>
            <a:xfrm>
              <a:off x="29112" y="2566774"/>
              <a:ext cx="1103554" cy="11035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11" descr="Google Shape;173;g141fc2c0d8b_1_54">
              <a:hlinkClick r:id="rId79"/>
            </p:cNvPr>
            <p:cNvPicPr preferRelativeResize="0"/>
            <p:nvPr/>
          </p:nvPicPr>
          <p:blipFill rotWithShape="1">
            <a:blip r:embed="rId80">
              <a:alphaModFix/>
            </a:blip>
            <a:srcRect/>
            <a:stretch/>
          </p:blipFill>
          <p:spPr>
            <a:xfrm>
              <a:off x="1352801" y="467890"/>
              <a:ext cx="647734" cy="6477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" name="Google Shape;283;p11"/>
            <p:cNvSpPr txBox="1"/>
            <p:nvPr/>
          </p:nvSpPr>
          <p:spPr>
            <a:xfrm>
              <a:off x="265261" y="0"/>
              <a:ext cx="1653888" cy="264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4625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3675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203675"/>
                  </a:solidFill>
                  <a:latin typeface="Arial"/>
                  <a:ea typeface="Arial"/>
                  <a:cs typeface="Arial"/>
                  <a:sym typeface="Arial"/>
                </a:rPr>
                <a:t>Research institutions</a:t>
              </a:r>
              <a:endParaRPr/>
            </a:p>
          </p:txBody>
        </p:sp>
        <p:cxnSp>
          <p:nvCxnSpPr>
            <p:cNvPr id="284" name="Google Shape;284;p11"/>
            <p:cNvCxnSpPr/>
            <p:nvPr/>
          </p:nvCxnSpPr>
          <p:spPr>
            <a:xfrm rot="10800000" flipH="1">
              <a:off x="2235999" y="76199"/>
              <a:ext cx="1" cy="4868084"/>
            </a:xfrm>
            <a:prstGeom prst="straightConnector1">
              <a:avLst/>
            </a:prstGeom>
            <a:noFill/>
            <a:ln w="9525" cap="flat" cmpd="sng">
              <a:solidFill>
                <a:srgbClr val="F199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85" name="Google Shape;285;p11"/>
          <p:cNvSpPr/>
          <p:nvPr/>
        </p:nvSpPr>
        <p:spPr>
          <a:xfrm>
            <a:off x="12834630" y="2091213"/>
            <a:ext cx="216390" cy="5245638"/>
          </a:xfrm>
          <a:prstGeom prst="rect">
            <a:avLst/>
          </a:prstGeom>
          <a:solidFill>
            <a:srgbClr val="20367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6" name="Google Shape;286;p11"/>
          <p:cNvGrpSpPr/>
          <p:nvPr/>
        </p:nvGrpSpPr>
        <p:grpSpPr>
          <a:xfrm>
            <a:off x="432487" y="1671696"/>
            <a:ext cx="3462768" cy="4944284"/>
            <a:chOff x="0" y="0"/>
            <a:chExt cx="3462766" cy="4944283"/>
          </a:xfrm>
        </p:grpSpPr>
        <p:pic>
          <p:nvPicPr>
            <p:cNvPr id="287" name="Google Shape;287;p11" descr="Google Shape;141;g141fc2c0d8b_1_54"/>
            <p:cNvPicPr preferRelativeResize="0"/>
            <p:nvPr/>
          </p:nvPicPr>
          <p:blipFill rotWithShape="1">
            <a:blip r:embed="rId81">
              <a:alphaModFix/>
            </a:blip>
            <a:srcRect/>
            <a:stretch/>
          </p:blipFill>
          <p:spPr>
            <a:xfrm>
              <a:off x="97225" y="2852635"/>
              <a:ext cx="1132683" cy="11326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11" descr="Google Shape;142;g141fc2c0d8b_1_54">
              <a:hlinkClick r:id="rId82"/>
            </p:cNvPr>
            <p:cNvPicPr preferRelativeResize="0"/>
            <p:nvPr/>
          </p:nvPicPr>
          <p:blipFill rotWithShape="1">
            <a:blip r:embed="rId83">
              <a:alphaModFix/>
            </a:blip>
            <a:srcRect/>
            <a:stretch/>
          </p:blipFill>
          <p:spPr>
            <a:xfrm>
              <a:off x="0" y="1961723"/>
              <a:ext cx="1369242" cy="13692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11" descr="Google Shape;144;g141fc2c0d8b_1_54">
              <a:hlinkClick r:id="rId84"/>
            </p:cNvPr>
            <p:cNvPicPr preferRelativeResize="0"/>
            <p:nvPr/>
          </p:nvPicPr>
          <p:blipFill rotWithShape="1">
            <a:blip r:embed="rId85">
              <a:alphaModFix/>
            </a:blip>
            <a:srcRect/>
            <a:stretch/>
          </p:blipFill>
          <p:spPr>
            <a:xfrm>
              <a:off x="384911" y="1592160"/>
              <a:ext cx="706944" cy="7069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11" descr="Google Shape;145;g141fc2c0d8b_1_54">
              <a:hlinkClick r:id="rId86"/>
            </p:cNvPr>
            <p:cNvPicPr preferRelativeResize="0"/>
            <p:nvPr/>
          </p:nvPicPr>
          <p:blipFill rotWithShape="1">
            <a:blip r:embed="rId87">
              <a:alphaModFix/>
            </a:blip>
            <a:srcRect/>
            <a:stretch/>
          </p:blipFill>
          <p:spPr>
            <a:xfrm>
              <a:off x="89204" y="579170"/>
              <a:ext cx="1307991" cy="13079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11" descr="Google Shape;146;g141fc2c0d8b_1_54">
              <a:hlinkClick r:id="rId88"/>
            </p:cNvPr>
            <p:cNvPicPr preferRelativeResize="0"/>
            <p:nvPr/>
          </p:nvPicPr>
          <p:blipFill rotWithShape="1">
            <a:blip r:embed="rId89">
              <a:alphaModFix/>
            </a:blip>
            <a:srcRect/>
            <a:stretch/>
          </p:blipFill>
          <p:spPr>
            <a:xfrm>
              <a:off x="56494" y="3835220"/>
              <a:ext cx="1056528" cy="10565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11" descr="Google Shape;147;g141fc2c0d8b_1_54">
              <a:hlinkClick r:id="rId90"/>
            </p:cNvPr>
            <p:cNvPicPr preferRelativeResize="0"/>
            <p:nvPr/>
          </p:nvPicPr>
          <p:blipFill rotWithShape="1">
            <a:blip r:embed="rId91">
              <a:alphaModFix/>
            </a:blip>
            <a:srcRect/>
            <a:stretch/>
          </p:blipFill>
          <p:spPr>
            <a:xfrm>
              <a:off x="3031637" y="2763442"/>
              <a:ext cx="431129" cy="431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3" name="Google Shape;293;p11"/>
            <p:cNvSpPr txBox="1"/>
            <p:nvPr/>
          </p:nvSpPr>
          <p:spPr>
            <a:xfrm>
              <a:off x="114478" y="0"/>
              <a:ext cx="1247811" cy="264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46250"/>
                </a:lnSpc>
                <a:spcBef>
                  <a:spcPts val="0"/>
                </a:spcBef>
                <a:spcAft>
                  <a:spcPts val="0"/>
                </a:spcAft>
                <a:buClr>
                  <a:srgbClr val="203675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203675"/>
                  </a:solidFill>
                  <a:latin typeface="Arial"/>
                  <a:ea typeface="Arial"/>
                  <a:cs typeface="Arial"/>
                  <a:sym typeface="Arial"/>
                </a:rPr>
                <a:t>Space agencies</a:t>
              </a:r>
              <a:endParaRPr/>
            </a:p>
          </p:txBody>
        </p:sp>
        <p:cxnSp>
          <p:nvCxnSpPr>
            <p:cNvPr id="294" name="Google Shape;294;p11"/>
            <p:cNvCxnSpPr/>
            <p:nvPr/>
          </p:nvCxnSpPr>
          <p:spPr>
            <a:xfrm rot="10800000" flipH="1">
              <a:off x="1624374" y="76200"/>
              <a:ext cx="1" cy="4868083"/>
            </a:xfrm>
            <a:prstGeom prst="straightConnector1">
              <a:avLst/>
            </a:prstGeom>
            <a:noFill/>
            <a:ln w="9525" cap="flat" cmpd="sng">
              <a:solidFill>
                <a:srgbClr val="F399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295" name="Google Shape;295;p11" descr="ESA_logo_2020_Deep.png">
              <a:hlinkClick r:id="rId92"/>
            </p:cNvPr>
            <p:cNvPicPr preferRelativeResize="0"/>
            <p:nvPr/>
          </p:nvPicPr>
          <p:blipFill rotWithShape="1">
            <a:blip r:embed="rId93">
              <a:alphaModFix/>
            </a:blip>
            <a:srcRect/>
            <a:stretch/>
          </p:blipFill>
          <p:spPr>
            <a:xfrm>
              <a:off x="65344" y="249100"/>
              <a:ext cx="1346078" cy="8450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" name="CuadroTexto 3">
            <a:extLst>
              <a:ext uri="{FF2B5EF4-FFF2-40B4-BE49-F238E27FC236}">
                <a16:creationId xmlns:a16="http://schemas.microsoft.com/office/drawing/2014/main" id="{D2BD40D4-8990-C347-B6F5-308E6DEA1803}"/>
              </a:ext>
            </a:extLst>
          </p:cNvPr>
          <p:cNvSpPr txBox="1"/>
          <p:nvPr/>
        </p:nvSpPr>
        <p:spPr>
          <a:xfrm>
            <a:off x="1226935" y="795680"/>
            <a:ext cx="7661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1F3675"/>
                </a:solidFill>
                <a:latin typeface="Arial" panose="020B0604020202020204" pitchFamily="34" charset="0"/>
              </a:rPr>
              <a:t>External partners</a:t>
            </a:r>
            <a:endParaRPr lang="en-GB" sz="2800" b="1" dirty="0">
              <a:solidFill>
                <a:srgbClr val="1F3675"/>
              </a:solidFill>
              <a:latin typeface="Arial" panose="020B0604020202020204" pitchFamily="34" charset="0"/>
            </a:endParaRPr>
          </a:p>
        </p:txBody>
      </p:sp>
      <p:cxnSp>
        <p:nvCxnSpPr>
          <p:cNvPr id="68" name="Conector recto 5">
            <a:extLst>
              <a:ext uri="{FF2B5EF4-FFF2-40B4-BE49-F238E27FC236}">
                <a16:creationId xmlns:a16="http://schemas.microsoft.com/office/drawing/2014/main" id="{84F096EA-DFA0-FD4E-B6C6-B03C6A81DDD9}"/>
              </a:ext>
            </a:extLst>
          </p:cNvPr>
          <p:cNvCxnSpPr>
            <a:cxnSpLocks/>
          </p:cNvCxnSpPr>
          <p:nvPr/>
        </p:nvCxnSpPr>
        <p:spPr>
          <a:xfrm>
            <a:off x="998336" y="884580"/>
            <a:ext cx="0" cy="700828"/>
          </a:xfrm>
          <a:prstGeom prst="line">
            <a:avLst/>
          </a:prstGeom>
          <a:ln w="12700">
            <a:solidFill>
              <a:srgbClr val="1F36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707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A6DCDDC45FA46AC26AEAD66851C1D" ma:contentTypeVersion="13" ma:contentTypeDescription="Create a new document." ma:contentTypeScope="" ma:versionID="a14e7e72013d7642709f9db5678aa389">
  <xsd:schema xmlns:xsd="http://www.w3.org/2001/XMLSchema" xmlns:xs="http://www.w3.org/2001/XMLSchema" xmlns:p="http://schemas.microsoft.com/office/2006/metadata/properties" xmlns:ns2="c71f459f-d4d7-4daf-a11e-4ec67a1c437c" xmlns:ns3="f57df818-c70e-43a7-bdb7-3feefbbd5a4f" targetNamespace="http://schemas.microsoft.com/office/2006/metadata/properties" ma:root="true" ma:fieldsID="121a17c758ea0de61a201e2869bae769" ns2:_="" ns3:_="">
    <xsd:import namespace="c71f459f-d4d7-4daf-a11e-4ec67a1c437c"/>
    <xsd:import namespace="f57df818-c70e-43a7-bdb7-3feefbbd5a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f459f-d4d7-4daf-a11e-4ec67a1c43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9571d56-329a-47a3-a844-1a47ab2e4d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df818-c70e-43a7-bdb7-3feefbbd5a4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033883d-fd5d-4f01-bffd-91d18bfe7a87}" ma:internalName="TaxCatchAll" ma:showField="CatchAllData" ma:web="f57df818-c70e-43a7-bdb7-3feefbbd5a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7df818-c70e-43a7-bdb7-3feefbbd5a4f" xsi:nil="true"/>
    <lcf76f155ced4ddcb4097134ff3c332f xmlns="c71f459f-d4d7-4daf-a11e-4ec67a1c437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C95F55-1819-488F-AF52-7844BACE35D7}"/>
</file>

<file path=customXml/itemProps2.xml><?xml version="1.0" encoding="utf-8"?>
<ds:datastoreItem xmlns:ds="http://schemas.openxmlformats.org/officeDocument/2006/customXml" ds:itemID="{A186E5EA-029B-4974-85F6-3750B4A7B91D}"/>
</file>

<file path=customXml/itemProps3.xml><?xml version="1.0" encoding="utf-8"?>
<ds:datastoreItem xmlns:ds="http://schemas.openxmlformats.org/officeDocument/2006/customXml" ds:itemID="{212168BC-EEBB-4B98-BCF3-91E893395C28}"/>
</file>

<file path=docProps/app.xml><?xml version="1.0" encoding="utf-8"?>
<Properties xmlns="http://schemas.openxmlformats.org/officeDocument/2006/extended-properties" xmlns:vt="http://schemas.openxmlformats.org/officeDocument/2006/docPropsVTypes">
  <TotalTime>4079</TotalTime>
  <Words>817</Words>
  <Application>Microsoft Office PowerPoint</Application>
  <PresentationFormat>Grand écran</PresentationFormat>
  <Paragraphs>124</Paragraphs>
  <Slides>11</Slides>
  <Notes>11</Notes>
  <HiddenSlides>1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Mathilde Marcel</cp:lastModifiedBy>
  <cp:revision>78</cp:revision>
  <dcterms:created xsi:type="dcterms:W3CDTF">2020-11-24T16:15:55Z</dcterms:created>
  <dcterms:modified xsi:type="dcterms:W3CDTF">2022-10-25T08:17:18Z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0x010100AA7A6DCDDC45FA46AC26AEAD66851C1D</vt:lpwstr>
  </property>
</Properties>
</file>