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60" r:id="rId5"/>
  </p:sldMasterIdLst>
  <p:notesMasterIdLst>
    <p:notesMasterId r:id="rId15"/>
  </p:notesMasterIdLst>
  <p:sldIdLst>
    <p:sldId id="257" r:id="rId6"/>
    <p:sldId id="1920" r:id="rId7"/>
    <p:sldId id="262" r:id="rId8"/>
    <p:sldId id="910" r:id="rId9"/>
    <p:sldId id="1922" r:id="rId10"/>
    <p:sldId id="1907" r:id="rId11"/>
    <p:sldId id="1906" r:id="rId12"/>
    <p:sldId id="1908" r:id="rId13"/>
    <p:sldId id="190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ena TANZI" initials="ST" lastIdx="8" clrIdx="0">
    <p:extLst>
      <p:ext uri="{19B8F6BF-5375-455C-9EA6-DF929625EA0E}">
        <p15:presenceInfo xmlns:p15="http://schemas.microsoft.com/office/powerpoint/2012/main" userId="S-1-5-21-2848748889-2976297067-3566572326-12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73B3"/>
    <a:srgbClr val="1A4C8C"/>
    <a:srgbClr val="008BCF"/>
    <a:srgbClr val="000000"/>
    <a:srgbClr val="B6B9BD"/>
    <a:srgbClr val="BFBFBF"/>
    <a:srgbClr val="0C4A82"/>
    <a:srgbClr val="0099E0"/>
    <a:srgbClr val="006BB4"/>
    <a:srgbClr val="247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89796" autoAdjust="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outlineViewPr>
    <p:cViewPr>
      <p:scale>
        <a:sx n="33" d="100"/>
        <a:sy n="33" d="100"/>
      </p:scale>
      <p:origin x="0" y="-186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036A5-FE0B-4893-B17F-4A37CADD7F29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08D05-77B0-4E47-9B46-5006F1F2E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5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91186-8729-40E1-A1E6-5B68DA27EAC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70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-bl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786809"/>
            <a:ext cx="12188389" cy="61456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73278" y="1786128"/>
            <a:ext cx="6810805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4000" b="1" kern="1200" dirty="0">
                <a:solidFill>
                  <a:schemeClr val="tx1"/>
                </a:solidFill>
                <a:latin typeface="Neo Sans" panose="02000506020000020004" pitchFamily="2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pic>
        <p:nvPicPr>
          <p:cNvPr id="3" name="Image 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623472"/>
            <a:ext cx="3072000" cy="14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3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2 : 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ntenu-da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2016000"/>
            <a:ext cx="9121013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chemeClr val="accent4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chemeClr val="accent4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2735627" y="1512001"/>
            <a:ext cx="9121013" cy="504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667">
                <a:solidFill>
                  <a:schemeClr val="accent4"/>
                </a:solidFill>
                <a:latin typeface="Neo Sans" panose="02000506020000020004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A3F8E48-0B60-484F-BB22-22913426023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3878826" y="1054612"/>
            <a:ext cx="8313174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9113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2 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ontenu-da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1512000"/>
            <a:ext cx="9121013" cy="4464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chemeClr val="accent4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chemeClr val="accent4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978BFB8-D6C6-4121-BEE4-C00679DF7A9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3878826" y="1054612"/>
            <a:ext cx="8313174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1342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2 : 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ntenu-da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67" y="1600201"/>
            <a:ext cx="5088565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chemeClr val="accent4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chemeClr val="accent4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64085" y="1600201"/>
            <a:ext cx="4992555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chemeClr val="accent4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chemeClr val="accent4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4" name="Image 13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81E0EB3-AA5A-448D-A134-F4F52034E44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3878826" y="1054612"/>
            <a:ext cx="8313174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76839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3 : 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ntenu-das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2016000"/>
            <a:ext cx="9121013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E4982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E4982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2735627" y="1512001"/>
            <a:ext cx="9121013" cy="504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667">
                <a:solidFill>
                  <a:srgbClr val="2949B4"/>
                </a:solidFill>
                <a:latin typeface="Neo Sans" panose="02000506020000020004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79F82C3-D625-4988-ADD3-EDF9118DA0E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188541" y="1087870"/>
            <a:ext cx="8003459" cy="0"/>
          </a:xfrm>
          <a:prstGeom prst="line">
            <a:avLst/>
          </a:prstGeom>
          <a:noFill/>
          <a:ln w="38100">
            <a:solidFill>
              <a:srgbClr val="00488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96416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3 : Ti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ontenu-das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1512000"/>
            <a:ext cx="9121013" cy="4464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E4982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E4982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AABB84E-C3E5-46C5-90CB-7D48E6013BFB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188541" y="1087870"/>
            <a:ext cx="8003459" cy="0"/>
          </a:xfrm>
          <a:prstGeom prst="line">
            <a:avLst/>
          </a:prstGeom>
          <a:noFill/>
          <a:ln w="38100">
            <a:solidFill>
              <a:srgbClr val="00488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34210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3 : 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ntenu-das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67" y="1600201"/>
            <a:ext cx="508856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E4982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E4982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64085" y="1600201"/>
            <a:ext cx="499255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E4982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E4982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4" name="Image 13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0763BD-4184-40DC-904D-A6B10D5E01D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188541" y="1087870"/>
            <a:ext cx="8003459" cy="0"/>
          </a:xfrm>
          <a:prstGeom prst="line">
            <a:avLst/>
          </a:prstGeom>
          <a:noFill/>
          <a:ln w="38100">
            <a:solidFill>
              <a:srgbClr val="00488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94998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4 : 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ntenu-das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2016000"/>
            <a:ext cx="9121013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5EAABB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5EAABB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5EAABB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2735627" y="1512001"/>
            <a:ext cx="9121013" cy="504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667">
                <a:solidFill>
                  <a:srgbClr val="5EAABB"/>
                </a:solidFill>
                <a:latin typeface="Neo Sans" panose="02000506020000020004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382767F-E469-4CF5-8278-736F0729162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601497" y="1068848"/>
            <a:ext cx="7590503" cy="0"/>
          </a:xfrm>
          <a:prstGeom prst="line">
            <a:avLst/>
          </a:prstGeom>
          <a:noFill/>
          <a:ln w="38100">
            <a:solidFill>
              <a:srgbClr val="00ADC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5106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4 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ontenu-das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1512000"/>
            <a:ext cx="9121013" cy="4464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5EAABB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5EAABB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5EAABB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8E94492-6EA9-4DD4-8335-E91C31ED89C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601497" y="1068848"/>
            <a:ext cx="7590503" cy="0"/>
          </a:xfrm>
          <a:prstGeom prst="line">
            <a:avLst/>
          </a:prstGeom>
          <a:noFill/>
          <a:ln w="38100">
            <a:solidFill>
              <a:srgbClr val="00ADC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83256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4 : 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ntenu-das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67" y="1600201"/>
            <a:ext cx="508856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5EAABB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5EAABB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5EAABB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64085" y="1600201"/>
            <a:ext cx="499255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5EAABB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5EAABB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5EAABB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buClr>
                <a:srgbClr val="53ACC0"/>
              </a:buCl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4" name="Image 13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634731-17E6-424B-85E1-0553D662C6A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601497" y="1068848"/>
            <a:ext cx="7590503" cy="0"/>
          </a:xfrm>
          <a:prstGeom prst="line">
            <a:avLst/>
          </a:prstGeom>
          <a:noFill/>
          <a:ln w="38100">
            <a:solidFill>
              <a:srgbClr val="00ADC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25756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5 : 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ntenu-das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2016000"/>
            <a:ext cx="9121013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85B04E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85B04E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85B04E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2735627" y="1512001"/>
            <a:ext cx="9121013" cy="504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667">
                <a:solidFill>
                  <a:srgbClr val="85B04E"/>
                </a:solidFill>
                <a:latin typeface="Neo Sans" panose="02000506020000020004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B89E644-8682-4771-BFA7-83476C4E909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350774" y="1054612"/>
            <a:ext cx="7841227" cy="0"/>
          </a:xfrm>
          <a:prstGeom prst="line">
            <a:avLst/>
          </a:prstGeom>
          <a:noFill/>
          <a:ln w="38100">
            <a:solidFill>
              <a:srgbClr val="83C0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0463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apitre-bl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" y="14075"/>
            <a:ext cx="12188387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69771" y="2468894"/>
            <a:ext cx="7386869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4000" b="1" kern="1200" dirty="0">
                <a:solidFill>
                  <a:schemeClr val="tx1"/>
                </a:solidFill>
                <a:latin typeface="Neo Sans" panose="02000506020000020004" pitchFamily="2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pic>
        <p:nvPicPr>
          <p:cNvPr id="8" name="Image 7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623472"/>
            <a:ext cx="3072000" cy="14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21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5 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ntenu-das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1512000"/>
            <a:ext cx="9121013" cy="4464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85B04E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85B04E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85B04E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956D2C8-EEE0-4EF2-BBE6-59D04A6CC2E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350774" y="1054612"/>
            <a:ext cx="7841227" cy="0"/>
          </a:xfrm>
          <a:prstGeom prst="line">
            <a:avLst/>
          </a:prstGeom>
          <a:noFill/>
          <a:ln w="38100">
            <a:solidFill>
              <a:srgbClr val="83C0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6640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5 : 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ntenu-das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67" y="1600201"/>
            <a:ext cx="508856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85B04E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85B04E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85B04E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64085" y="1600201"/>
            <a:ext cx="499255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85B04E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85B04E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85B04E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4" name="Image 13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6DD81D6-4DCF-47E0-A652-BE8A7F49C57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350774" y="1054612"/>
            <a:ext cx="7841227" cy="0"/>
          </a:xfrm>
          <a:prstGeom prst="line">
            <a:avLst/>
          </a:prstGeom>
          <a:noFill/>
          <a:ln w="38100">
            <a:solidFill>
              <a:srgbClr val="83C0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75169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6 : 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ntenu-das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2016000"/>
            <a:ext cx="9121013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9592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009692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06060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2735627" y="1512001"/>
            <a:ext cx="9121013" cy="504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667">
                <a:solidFill>
                  <a:srgbClr val="009592"/>
                </a:solidFill>
                <a:latin typeface="Neo Sans" panose="02000506020000020004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3CA7ADB-6469-4DB4-B7D1-DD1308EE842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173794" y="1039863"/>
            <a:ext cx="8018206" cy="0"/>
          </a:xfrm>
          <a:prstGeom prst="line">
            <a:avLst/>
          </a:prstGeom>
          <a:noFill/>
          <a:ln w="38100">
            <a:solidFill>
              <a:srgbClr val="005F6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19119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6 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ontenu-das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1512000"/>
            <a:ext cx="9121013" cy="4464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9592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009692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06060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8C25B8B-1AE1-4C6E-88BA-B36026DB0FE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173794" y="1039863"/>
            <a:ext cx="8018206" cy="0"/>
          </a:xfrm>
          <a:prstGeom prst="line">
            <a:avLst/>
          </a:prstGeom>
          <a:noFill/>
          <a:ln w="38100">
            <a:solidFill>
              <a:srgbClr val="005F6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79045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6 : 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ntenu-das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67" y="1600201"/>
            <a:ext cx="508856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9592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009592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06060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64085" y="1600201"/>
            <a:ext cx="499255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9592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009592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06060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4" name="Image 13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A736868-4B50-4EF8-AAE7-06851597268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173794" y="1039863"/>
            <a:ext cx="8018206" cy="0"/>
          </a:xfrm>
          <a:prstGeom prst="line">
            <a:avLst/>
          </a:prstGeom>
          <a:noFill/>
          <a:ln w="38100">
            <a:solidFill>
              <a:srgbClr val="005F6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7377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bl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pic>
        <p:nvPicPr>
          <p:cNvPr id="6" name="Image 5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623472"/>
            <a:ext cx="3072000" cy="1477197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4463819" y="3502750"/>
            <a:ext cx="681675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267" b="0" dirty="0">
                <a:solidFill>
                  <a:schemeClr val="bg1"/>
                </a:solidFill>
                <a:latin typeface="Neo Sans" panose="02000506020000020004"/>
              </a:rPr>
              <a:t>Merci de votre attention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D87CCA9-0523-48A8-B2E1-B4A3EEAC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72" y="640533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5636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ond-bl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6192011" y="2918718"/>
            <a:ext cx="51845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defRPr/>
            </a:pPr>
            <a:r>
              <a:rPr lang="fr-FR" sz="1600" b="1" dirty="0">
                <a:solidFill>
                  <a:schemeClr val="bg1"/>
                </a:solidFill>
                <a:latin typeface="Neo Sans" panose="02000506020000020004"/>
              </a:rPr>
              <a:t>Pôle Me</a:t>
            </a:r>
            <a:r>
              <a:rPr lang="fr-FR" sz="1600" b="1" baseline="0" dirty="0">
                <a:solidFill>
                  <a:schemeClr val="bg1"/>
                </a:solidFill>
                <a:latin typeface="Neo Sans" panose="02000506020000020004"/>
              </a:rPr>
              <a:t>r Bretagne Atlantique</a:t>
            </a:r>
            <a:br>
              <a:rPr lang="fr-FR" sz="1600" b="1" baseline="0" dirty="0">
                <a:solidFill>
                  <a:schemeClr val="bg1"/>
                </a:solidFill>
                <a:latin typeface="Neo Sans" panose="02000506020000020004"/>
              </a:rPr>
            </a:br>
            <a:r>
              <a:rPr lang="fr-FR" altLang="fr-FR" sz="1600" b="0" dirty="0">
                <a:solidFill>
                  <a:schemeClr val="bg1"/>
                </a:solidFill>
                <a:latin typeface="Neo Sans" panose="02000506020000020004"/>
              </a:rPr>
              <a:t>Adresse physique</a:t>
            </a:r>
          </a:p>
          <a:p>
            <a:pPr algn="r" eaLnBrk="1" hangingPunct="1">
              <a:defRPr/>
            </a:pPr>
            <a:r>
              <a:rPr lang="fr-FR" altLang="fr-FR" sz="1600" b="0" dirty="0">
                <a:solidFill>
                  <a:schemeClr val="bg1"/>
                </a:solidFill>
                <a:latin typeface="Neo Sans" panose="02000506020000020004"/>
              </a:rPr>
              <a:t>525, Avenue Alexis de Rochon</a:t>
            </a:r>
            <a:br>
              <a:rPr lang="fr-FR" altLang="fr-FR" sz="1600" b="0" dirty="0">
                <a:solidFill>
                  <a:schemeClr val="bg1"/>
                </a:solidFill>
                <a:latin typeface="Neo Sans" panose="02000506020000020004"/>
              </a:rPr>
            </a:br>
            <a:r>
              <a:rPr lang="fr-FR" altLang="fr-FR" sz="1600" b="0" dirty="0">
                <a:solidFill>
                  <a:schemeClr val="bg1"/>
                </a:solidFill>
                <a:latin typeface="Neo Sans" panose="02000506020000020004"/>
              </a:rPr>
              <a:t>29280 Brest Cedex 3</a:t>
            </a:r>
          </a:p>
          <a:p>
            <a:pPr algn="r" eaLnBrk="1" hangingPunct="1">
              <a:defRPr/>
            </a:pPr>
            <a:endParaRPr lang="fr-FR" altLang="fr-FR" sz="1600" b="0" dirty="0">
              <a:solidFill>
                <a:schemeClr val="bg1"/>
              </a:solidFill>
              <a:latin typeface="Neo Sans" panose="02000506020000020004"/>
            </a:endParaRPr>
          </a:p>
          <a:p>
            <a:pPr algn="r" eaLnBrk="1" hangingPunct="1">
              <a:defRPr/>
            </a:pPr>
            <a:r>
              <a:rPr lang="fr-FR" altLang="fr-FR" sz="1600" b="0" dirty="0">
                <a:solidFill>
                  <a:schemeClr val="bg1"/>
                </a:solidFill>
                <a:latin typeface="Neo Sans" panose="02000506020000020004"/>
              </a:rPr>
              <a:t>Adresse postale</a:t>
            </a:r>
          </a:p>
          <a:p>
            <a:pPr algn="r" eaLnBrk="1" hangingPunct="1">
              <a:defRPr/>
            </a:pPr>
            <a:r>
              <a:rPr lang="fr-FR" altLang="fr-FR" sz="1600" b="0" dirty="0">
                <a:solidFill>
                  <a:schemeClr val="bg1"/>
                </a:solidFill>
                <a:latin typeface="Neo Sans" panose="02000506020000020004"/>
              </a:rPr>
              <a:t>CS 83809</a:t>
            </a:r>
          </a:p>
          <a:p>
            <a:pPr algn="r" eaLnBrk="1" hangingPunct="1">
              <a:defRPr/>
            </a:pPr>
            <a:r>
              <a:rPr lang="fr-FR" altLang="fr-FR" sz="1600" b="0" dirty="0">
                <a:solidFill>
                  <a:schemeClr val="bg1"/>
                </a:solidFill>
                <a:latin typeface="Neo Sans" panose="02000506020000020004"/>
              </a:rPr>
              <a:t>29238 Brest Cedex 2</a:t>
            </a:r>
            <a:br>
              <a:rPr lang="fr-FR" altLang="fr-FR" sz="1600" b="0" dirty="0">
                <a:solidFill>
                  <a:schemeClr val="bg1"/>
                </a:solidFill>
                <a:latin typeface="Neo Sans" panose="02000506020000020004"/>
              </a:rPr>
            </a:br>
            <a:br>
              <a:rPr lang="fr-FR" altLang="fr-FR" sz="1600" b="0" dirty="0">
                <a:solidFill>
                  <a:schemeClr val="bg1"/>
                </a:solidFill>
                <a:latin typeface="Neo Sans" panose="02000506020000020004"/>
              </a:rPr>
            </a:br>
            <a:r>
              <a:rPr lang="fr-FR" sz="1600" dirty="0">
                <a:solidFill>
                  <a:schemeClr val="bg1"/>
                </a:solidFill>
                <a:latin typeface="Neo Sans" panose="02000506020000020004"/>
              </a:rPr>
              <a:t>T +33 (0)2 98 05 63 17</a:t>
            </a:r>
            <a:br>
              <a:rPr lang="fr-FR" sz="1600" dirty="0">
                <a:solidFill>
                  <a:schemeClr val="bg1"/>
                </a:solidFill>
                <a:latin typeface="Neo Sans" panose="02000506020000020004"/>
              </a:rPr>
            </a:br>
            <a:r>
              <a:rPr lang="fr-FR" sz="1600" dirty="0">
                <a:solidFill>
                  <a:schemeClr val="bg1"/>
                </a:solidFill>
                <a:latin typeface="Neo Sans" panose="02000506020000020004"/>
              </a:rPr>
              <a:t>contact@polemer-ba.com</a:t>
            </a:r>
          </a:p>
          <a:p>
            <a:pPr marL="0" marR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dirty="0">
              <a:solidFill>
                <a:schemeClr val="bg1"/>
              </a:solidFill>
              <a:latin typeface="Neo Sans" panose="02000506020000020004"/>
            </a:endParaRPr>
          </a:p>
          <a:p>
            <a:pPr marL="0" marR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schemeClr val="bg1"/>
                </a:solidFill>
                <a:latin typeface="Neo Sans" panose="02000506020000020004"/>
                <a:cs typeface="Helvetica"/>
              </a:rPr>
              <a:t>pole-mer-</a:t>
            </a:r>
            <a:r>
              <a:rPr lang="fr-FR" sz="1600" dirty="0" err="1">
                <a:solidFill>
                  <a:schemeClr val="bg1"/>
                </a:solidFill>
                <a:latin typeface="Neo Sans" panose="02000506020000020004"/>
                <a:cs typeface="Helvetica"/>
              </a:rPr>
              <a:t>bretagne</a:t>
            </a:r>
            <a:r>
              <a:rPr lang="fr-FR" sz="1600" dirty="0">
                <a:solidFill>
                  <a:schemeClr val="bg1"/>
                </a:solidFill>
                <a:latin typeface="Neo Sans" panose="02000506020000020004"/>
                <a:cs typeface="Helvetica"/>
              </a:rPr>
              <a:t>-</a:t>
            </a:r>
            <a:r>
              <a:rPr lang="fr-FR" sz="1600" dirty="0" err="1">
                <a:solidFill>
                  <a:schemeClr val="bg1"/>
                </a:solidFill>
                <a:latin typeface="Neo Sans" panose="02000506020000020004"/>
                <a:cs typeface="Helvetica"/>
              </a:rPr>
              <a:t>atlantique.com</a:t>
            </a:r>
            <a:endParaRPr lang="fr-FR" sz="1600" dirty="0">
              <a:solidFill>
                <a:schemeClr val="bg1"/>
              </a:solidFill>
              <a:latin typeface="Neo Sans" panose="02000506020000020004"/>
              <a:cs typeface="Helvetica"/>
            </a:endParaRPr>
          </a:p>
          <a:p>
            <a:pPr algn="r"/>
            <a:r>
              <a:rPr lang="fr-FR" sz="1600" dirty="0">
                <a:solidFill>
                  <a:schemeClr val="bg1"/>
                </a:solidFill>
                <a:latin typeface="Neo Sans" panose="02000506020000020004"/>
                <a:cs typeface="Helvetica"/>
              </a:rPr>
              <a:t>@</a:t>
            </a:r>
            <a:r>
              <a:rPr lang="fr-FR" sz="1600" dirty="0" err="1">
                <a:solidFill>
                  <a:schemeClr val="bg1"/>
                </a:solidFill>
                <a:latin typeface="Neo Sans" panose="02000506020000020004"/>
                <a:cs typeface="Helvetica"/>
              </a:rPr>
              <a:t>PoleMerBA</a:t>
            </a:r>
            <a:endParaRPr lang="fr-FR" sz="1600" dirty="0">
              <a:solidFill>
                <a:schemeClr val="bg1"/>
              </a:solidFill>
              <a:latin typeface="Neo Sans" panose="02000506020000020004"/>
              <a:cs typeface="Helvetica"/>
            </a:endParaRPr>
          </a:p>
        </p:txBody>
      </p:sp>
      <p:pic>
        <p:nvPicPr>
          <p:cNvPr id="7" name="Image 11" descr="PMBA-BD.png">
            <a:extLst>
              <a:ext uri="{FF2B5EF4-FFF2-40B4-BE49-F238E27FC236}">
                <a16:creationId xmlns:a16="http://schemas.microsoft.com/office/drawing/2014/main" id="{467A63DB-00A1-4B2C-9DAA-F5A2733BC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523875"/>
            <a:ext cx="3071999" cy="147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DA35A15-32A6-4BBD-8C57-62E4F0C9A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t="32319" r="-31" b="37630"/>
          <a:stretch/>
        </p:blipFill>
        <p:spPr>
          <a:xfrm>
            <a:off x="3612" y="-706878"/>
            <a:ext cx="12188388" cy="3662542"/>
          </a:xfrm>
          <a:prstGeom prst="rect">
            <a:avLst/>
          </a:prstGeom>
        </p:spPr>
      </p:pic>
      <p:pic>
        <p:nvPicPr>
          <p:cNvPr id="12" name="Image 11" descr="PMBA-Print.png">
            <a:extLst>
              <a:ext uri="{FF2B5EF4-FFF2-40B4-BE49-F238E27FC236}">
                <a16:creationId xmlns:a16="http://schemas.microsoft.com/office/drawing/2014/main" id="{43897F6C-FB25-495E-A383-536D407513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623472"/>
            <a:ext cx="3072000" cy="14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39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club-partenaire-bandeau-normal.png">
            <a:extLst>
              <a:ext uri="{FF2B5EF4-FFF2-40B4-BE49-F238E27FC236}">
                <a16:creationId xmlns:a16="http://schemas.microsoft.com/office/drawing/2014/main" id="{4152743F-B4C8-46D8-8D66-50C5C11CA0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12192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2" descr="PMBA-Club-Partenaires-noir.png">
            <a:extLst>
              <a:ext uri="{FF2B5EF4-FFF2-40B4-BE49-F238E27FC236}">
                <a16:creationId xmlns:a16="http://schemas.microsoft.com/office/drawing/2014/main" id="{06593A8B-812F-465C-97B3-46FF87A91C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" y="188912"/>
            <a:ext cx="1920000" cy="10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5627" y="0"/>
            <a:ext cx="9121013" cy="1268760"/>
          </a:xfrm>
          <a:prstGeom prst="rect">
            <a:avLst/>
          </a:prstGeom>
        </p:spPr>
        <p:txBody>
          <a:bodyPr tIns="0" bIns="468000" anchor="ctr"/>
          <a:lstStyle>
            <a:lvl1pPr algn="r">
              <a:defRPr sz="3100" b="0">
                <a:latin typeface="Neo Sans" panose="02000506020000020004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1539" y="1916833"/>
            <a:ext cx="9085101" cy="4209331"/>
          </a:xfrm>
          <a:prstGeom prst="rect">
            <a:avLst/>
          </a:prstGeom>
        </p:spPr>
        <p:txBody>
          <a:bodyPr/>
          <a:lstStyle>
            <a:lvl1pPr>
              <a:buClr>
                <a:srgbClr val="5E707F"/>
              </a:buClr>
              <a:buSzPct val="120000"/>
              <a:buFont typeface="Calibri" pitchFamily="34" charset="0"/>
              <a:buChar char="●"/>
              <a:defRPr sz="1700">
                <a:latin typeface="Neo Sans" panose="02000506020000020004"/>
              </a:defRPr>
            </a:lvl1pPr>
            <a:lvl2pPr>
              <a:buClr>
                <a:srgbClr val="5E707F"/>
              </a:buClr>
              <a:buFont typeface="Courier New" pitchFamily="49" charset="0"/>
              <a:buChar char="o"/>
              <a:defRPr sz="1600">
                <a:latin typeface="Neo Sans" panose="02000506020000020004"/>
              </a:defRPr>
            </a:lvl2pPr>
            <a:lvl3pPr>
              <a:buClr>
                <a:srgbClr val="5E707F"/>
              </a:buClr>
              <a:buFont typeface="Calibri" pitchFamily="34" charset="0"/>
              <a:buChar char="―"/>
              <a:defRPr sz="1600">
                <a:latin typeface="Neo Sans" panose="02000506020000020004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2772584" y="1412876"/>
            <a:ext cx="9084057" cy="3603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5E707F"/>
                </a:solidFill>
                <a:latin typeface="Neo Sans" panose="02000506020000020004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ED6E0BB-09C1-48C0-BFF9-15BF09B860E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76784" y="64928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E84FB3-6C5E-4776-9A77-495107E4E78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EEEE79-0DB1-45C7-BD83-B3AE29712EA6}"/>
              </a:ext>
            </a:extLst>
          </p:cNvPr>
          <p:cNvCxnSpPr>
            <a:cxnSpLocks/>
          </p:cNvCxnSpPr>
          <p:nvPr userDrawn="1"/>
        </p:nvCxnSpPr>
        <p:spPr>
          <a:xfrm>
            <a:off x="2711303" y="1067434"/>
            <a:ext cx="9480697" cy="0"/>
          </a:xfrm>
          <a:prstGeom prst="line">
            <a:avLst/>
          </a:prstGeom>
          <a:ln>
            <a:solidFill>
              <a:srgbClr val="32B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22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2CFB01-22F8-49C1-8F7F-F0B35BC96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02383B-3CF1-4343-9B83-EB601DA60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58E70C-6AB1-4564-9F2A-9B18B2EA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01A3EA-FE95-4A60-BAC4-9927D2EF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B79C80-47A2-4CE2-91CA-CE780E92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393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9AE19C-E1A6-439F-B858-D1B79C34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A051A-2ED7-4D5D-8482-1C8FF4FCD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436682-2A5B-45D3-BA54-ABDA7949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85AFB-C56D-49E5-ABC4-A33FF3DE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A84454-2252-4EE0-893A-53DA4CF5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30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dre du jour + pictos 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ontenu-da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0" kern="1200" dirty="0">
                <a:solidFill>
                  <a:schemeClr val="tx1"/>
                </a:solidFill>
                <a:latin typeface="Neo Sans" panose="02000506020000020004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1484784"/>
            <a:ext cx="9134805" cy="4056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9CDD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009CDD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09CDD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8" name="Image 7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71F2A8D-FBC3-4BB2-B9A4-38293D20DA07}"/>
              </a:ext>
            </a:extLst>
          </p:cNvPr>
          <p:cNvSpPr txBox="1">
            <a:spLocks/>
          </p:cNvSpPr>
          <p:nvPr userDrawn="1"/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606E5B-ED8D-4CF0-8E8D-2D2A188DCAF6}" type="slidenum">
              <a:rPr lang="fr-FR" sz="1333" smtClean="0"/>
              <a:pPr/>
              <a:t>‹#›</a:t>
            </a:fld>
            <a:endParaRPr lang="fr-FR" sz="1333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B9B32D2-58CC-4CAF-804C-B9E28AA1ADB6}"/>
              </a:ext>
            </a:extLst>
          </p:cNvPr>
          <p:cNvCxnSpPr>
            <a:cxnSpLocks/>
          </p:cNvCxnSpPr>
          <p:nvPr userDrawn="1"/>
        </p:nvCxnSpPr>
        <p:spPr>
          <a:xfrm>
            <a:off x="2711303" y="1067434"/>
            <a:ext cx="9480697" cy="0"/>
          </a:xfrm>
          <a:prstGeom prst="line">
            <a:avLst/>
          </a:prstGeom>
          <a:ln>
            <a:solidFill>
              <a:srgbClr val="32B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694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07328-DC07-474D-8CCC-FC50168D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83D58B-5487-4B29-BFA2-6278D78C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85775F-E3E3-458D-8CC2-44702BFE0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956A26-874D-4A82-842F-6AD887F82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2959F9-C8EB-47A4-A422-90448D27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592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A66903-AB13-4FE4-9931-286005E3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5A7DF3-BD55-4CDF-912D-2B0DE07EC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EBF1B4-C411-43D2-9DF9-55E4ED939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7C7FAA-3CE0-410F-AB1D-C4E15AC4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8A48FB-0DBA-464F-AD22-61EB686B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E8DE68-FD8D-4348-90E8-D2BB545C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601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105629-DCA4-4C94-B529-3D3CC433B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9CE184-2535-42D4-9D6C-79965C815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08FA66-725F-4A33-B73E-9149E400A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DDA5A3-915E-49A6-9CBB-5DB3D6BF2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D5A90B-677D-4FA8-8A81-1F40A04216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5A3075A-EE25-4859-B5E1-134BC02B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B9A80ED-15DE-4105-97EC-5157C0BD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E93B68-AB39-4CC1-B574-75AD3256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811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D6524F-E60C-4D5A-A2E5-FCA08903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A3EA9DA-CB4C-40A5-8D08-5585FE46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60A37E-6B63-4718-9B18-F09B5A15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23050A-1560-4325-A062-BDFF3C8F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198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5C457C-B99A-4E53-B09C-EFD5EFC0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AA882F-4F78-4B3E-A72D-587FEEBA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0505E3-0F0C-47AC-A7C1-AFD68722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056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ECCBB-FE85-48B5-8C41-E0C8CF64A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C12B79-8ABC-4224-A718-F2B6F1DF3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C159ED-D69C-4C80-892A-9DA03CBEB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7D9E46-B32A-4805-B123-1D998ACA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4F6696-4C87-40F1-A348-E4BD9A10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EECD9C-B9C6-44E0-BE2B-D5AB8DAC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94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0538F-9DEE-4C66-BE2E-70B3DEB0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705DF4-DEF7-4509-9EC1-BC2550159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0606ED-07C7-4224-A066-A68659DE9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CC24AE-B7B1-42F8-B63E-64632D6FD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5471D3-8DFC-49BE-BADE-D877E71A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8279B1-4195-4B03-9AFE-A6EC3E9ED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641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7B5445-5296-403F-97AE-38595065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A7ACA0-D4CA-410E-B579-0815D9F0B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80D4C3-65A4-400F-A94B-0F692ED8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A8F629-221C-4988-82E1-B9B43A8B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32FDB9-93CD-4B3E-973D-FCB447B8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436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0F93B0D-6AFD-4551-99F4-DA63DFEE4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28DD00-4B8B-4AE7-B90D-7ADE94709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1B09E9-B889-4E11-B146-83EAF939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C723-0A9B-413C-ADCC-97A1F55B1B3C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11D03D-86CC-48D6-AC8B-19D6CC37A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307B90-6C38-4A0E-AB82-458593EE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3A5-D929-488C-A9BE-EAE3133730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03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érique : 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nten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2016000"/>
            <a:ext cx="9121013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9CDD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009CDD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09CDD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2735627" y="1512001"/>
            <a:ext cx="9121013" cy="504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667">
                <a:solidFill>
                  <a:srgbClr val="009CDD"/>
                </a:solidFill>
                <a:latin typeface="Neo Sans" panose="02000506020000020004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0" kern="1200" dirty="0">
                <a:solidFill>
                  <a:schemeClr val="tx1"/>
                </a:solidFill>
                <a:latin typeface="Neo Sans" panose="02000506020000020004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6" name="Image 15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81E2BAF-DAE8-4296-907D-0174A22790ED}"/>
              </a:ext>
            </a:extLst>
          </p:cNvPr>
          <p:cNvCxnSpPr>
            <a:cxnSpLocks/>
          </p:cNvCxnSpPr>
          <p:nvPr userDrawn="1"/>
        </p:nvCxnSpPr>
        <p:spPr>
          <a:xfrm>
            <a:off x="2711303" y="1067434"/>
            <a:ext cx="9480697" cy="0"/>
          </a:xfrm>
          <a:prstGeom prst="line">
            <a:avLst/>
          </a:prstGeom>
          <a:ln>
            <a:solidFill>
              <a:srgbClr val="32B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10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érique 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onten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89" y="0"/>
            <a:ext cx="12308113" cy="6858000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0" kern="1200" dirty="0">
                <a:solidFill>
                  <a:schemeClr val="tx1"/>
                </a:solidFill>
                <a:latin typeface="Neo Sans" panose="02000506020000020004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pic>
        <p:nvPicPr>
          <p:cNvPr id="14" name="Image 13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1512000"/>
            <a:ext cx="9134805" cy="4536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9CDD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009CDD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09CDD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8A558E4-92B6-4277-8E7B-8DEA5475D4F7}"/>
              </a:ext>
            </a:extLst>
          </p:cNvPr>
          <p:cNvSpPr txBox="1">
            <a:spLocks/>
          </p:cNvSpPr>
          <p:nvPr userDrawn="1"/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606E5B-ED8D-4CF0-8E8D-2D2A188DCAF6}" type="slidenum">
              <a:rPr lang="fr-FR" sz="1333" smtClean="0"/>
              <a:pPr/>
              <a:t>‹#›</a:t>
            </a:fld>
            <a:endParaRPr lang="fr-FR" sz="1333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5CFA14B-E631-4B30-B2E2-CEDA9E6A1CA6}"/>
              </a:ext>
            </a:extLst>
          </p:cNvPr>
          <p:cNvCxnSpPr>
            <a:cxnSpLocks/>
          </p:cNvCxnSpPr>
          <p:nvPr userDrawn="1"/>
        </p:nvCxnSpPr>
        <p:spPr>
          <a:xfrm>
            <a:off x="2711303" y="1067434"/>
            <a:ext cx="9480697" cy="0"/>
          </a:xfrm>
          <a:prstGeom prst="line">
            <a:avLst/>
          </a:prstGeom>
          <a:ln>
            <a:solidFill>
              <a:srgbClr val="32B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3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érique : 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onten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4" name="Image 13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67" y="1628800"/>
            <a:ext cx="508856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9CDD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009CDD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09CDD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64085" y="1628800"/>
            <a:ext cx="499255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9CDD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009CDD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009CDD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BFAD8DE-D69C-4B1E-BD66-AFAB875659E4}"/>
              </a:ext>
            </a:extLst>
          </p:cNvPr>
          <p:cNvCxnSpPr>
            <a:cxnSpLocks/>
          </p:cNvCxnSpPr>
          <p:nvPr userDrawn="1"/>
        </p:nvCxnSpPr>
        <p:spPr>
          <a:xfrm>
            <a:off x="2711303" y="1067434"/>
            <a:ext cx="9480697" cy="0"/>
          </a:xfrm>
          <a:prstGeom prst="line">
            <a:avLst/>
          </a:prstGeom>
          <a:ln>
            <a:solidFill>
              <a:srgbClr val="32B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18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1 : 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ntenu-das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2016000"/>
            <a:ext cx="9121013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7979AD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7979AD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7979AD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2735627" y="1512001"/>
            <a:ext cx="9121013" cy="504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667">
                <a:solidFill>
                  <a:srgbClr val="7979AD"/>
                </a:solidFill>
                <a:latin typeface="Neo Sans" panose="02000506020000020004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5" name="Image 14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76FB5EB-E3A7-4233-B1F6-5861F9C34AB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3878826" y="1054612"/>
            <a:ext cx="8313174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034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1 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ontenu-das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5627" y="1512000"/>
            <a:ext cx="9121013" cy="4464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7979AD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7979AD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7979AD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66F340F-436A-40CD-94CC-02AB6A79F1B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3878826" y="1054612"/>
            <a:ext cx="8313174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6372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1 : 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ntenu-das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67" y="1600201"/>
            <a:ext cx="508856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7979AD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7979AD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7979AD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64085" y="1600201"/>
            <a:ext cx="4992555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7979AD"/>
              </a:buClr>
              <a:buSzPct val="120000"/>
              <a:buFont typeface="Calibri" pitchFamily="34" charset="0"/>
              <a:buChar char="●"/>
              <a:defRPr sz="2267">
                <a:latin typeface="Neo Sans" panose="02000506020000020004"/>
              </a:defRPr>
            </a:lvl1pPr>
            <a:lvl2pPr>
              <a:buClr>
                <a:srgbClr val="7979AD"/>
              </a:buClr>
              <a:buFont typeface="Courier New" pitchFamily="49" charset="0"/>
              <a:buChar char="o"/>
              <a:defRPr sz="2133">
                <a:latin typeface="Neo Sans" panose="02000506020000020004"/>
              </a:defRPr>
            </a:lvl2pPr>
            <a:lvl3pPr>
              <a:buClr>
                <a:srgbClr val="7979AD"/>
              </a:buClr>
              <a:buFont typeface="Calibri" pitchFamily="34" charset="0"/>
              <a:buChar char="―"/>
              <a:defRPr sz="2133">
                <a:latin typeface="Neo Sans" panose="02000506020000020004"/>
              </a:defRPr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2735627" y="187200"/>
            <a:ext cx="9121013" cy="1268760"/>
          </a:xfrm>
          <a:prstGeom prst="rect">
            <a:avLst/>
          </a:prstGeom>
        </p:spPr>
        <p:txBody>
          <a:bodyPr tIns="0" bIns="468000" anchor="ctr">
            <a:normAutofit/>
          </a:bodyPr>
          <a:lstStyle>
            <a:lvl1pPr algn="r">
              <a:defRPr sz="3200" b="0">
                <a:latin typeface="Neo Sans" panose="02000506020000020004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A606E5B-ED8D-4CF0-8E8D-2D2A188DCAF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4" name="Image 13" descr="PMBA-Pri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1"/>
            <a:ext cx="1920000" cy="9232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9D169EA-B6EA-4A86-916C-DBDE6AFF09D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3878826" y="1054612"/>
            <a:ext cx="8313174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5112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r-FR"/>
              <a:t>Réunion du 23/06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498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9F7688-FF3E-4655-8E1A-D98317B2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A709D6-864B-4BFF-B8CA-62F30B622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D97044-957E-424D-9097-02615473A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2C723-0A9B-413C-ADCC-97A1F55B1B3C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FDC6FD-5294-4EB9-BB62-71D7875A0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50E703-FDF4-478A-B313-DDD8E2FA7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173A5-D929-488C-A9BE-EAE3133730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11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F2F3771-7C74-4D5D-BD3F-31619D410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6320" y="6492876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333" kern="120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606E5B-ED8D-4CF0-8E8D-2D2A188DCAF6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4" name="Picture 5" descr="Afficher l'image d'origine">
            <a:extLst>
              <a:ext uri="{FF2B5EF4-FFF2-40B4-BE49-F238E27FC236}">
                <a16:creationId xmlns:a16="http://schemas.microsoft.com/office/drawing/2014/main" id="{12AB7200-9D0F-4BAF-B668-E432A096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639" y="1529911"/>
            <a:ext cx="3864563" cy="96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5644C67-4DE4-4E92-90BF-31F8F603879D}"/>
              </a:ext>
            </a:extLst>
          </p:cNvPr>
          <p:cNvSpPr txBox="1">
            <a:spLocks/>
          </p:cNvSpPr>
          <p:nvPr/>
        </p:nvSpPr>
        <p:spPr>
          <a:xfrm>
            <a:off x="5614388" y="2579064"/>
            <a:ext cx="6506591" cy="14077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algn="r">
              <a:spcBef>
                <a:spcPts val="600"/>
              </a:spcBef>
              <a:defRPr/>
            </a:pPr>
            <a:r>
              <a:rPr lang="fr-FR" dirty="0" err="1">
                <a:solidFill>
                  <a:schemeClr val="tx1"/>
                </a:solidFill>
                <a:latin typeface="Neo Sans" panose="02000506020000020004" pitchFamily="2" charset="0"/>
                <a:cs typeface="Calibri Light" panose="020F0302020204030204" pitchFamily="34" charset="0"/>
              </a:rPr>
              <a:t>Sea</a:t>
            </a:r>
            <a:r>
              <a:rPr lang="fr-FR" dirty="0">
                <a:solidFill>
                  <a:schemeClr val="tx1"/>
                </a:solidFill>
                <a:latin typeface="Neo Sans" panose="02000506020000020004" pitchFamily="2" charset="0"/>
                <a:cs typeface="Calibri Light" panose="020F0302020204030204" pitchFamily="34" charset="0"/>
              </a:rPr>
              <a:t> Innovation Cluster</a:t>
            </a:r>
          </a:p>
          <a:p>
            <a:pPr algn="r">
              <a:spcBef>
                <a:spcPts val="600"/>
              </a:spcBef>
              <a:defRPr/>
            </a:pPr>
            <a:r>
              <a:rPr lang="fr-FR" dirty="0">
                <a:solidFill>
                  <a:schemeClr val="tx1"/>
                </a:solidFill>
                <a:latin typeface="Neo Sans" panose="02000506020000020004" pitchFamily="2" charset="0"/>
                <a:cs typeface="Calibri Light" panose="020F0302020204030204" pitchFamily="34" charset="0"/>
              </a:rPr>
              <a:t>‘World class </a:t>
            </a:r>
            <a:r>
              <a:rPr lang="fr-FR" dirty="0" err="1">
                <a:solidFill>
                  <a:schemeClr val="tx1"/>
                </a:solidFill>
                <a:latin typeface="Neo Sans" panose="02000506020000020004" pitchFamily="2" charset="0"/>
                <a:cs typeface="Calibri Light" panose="020F0302020204030204" pitchFamily="34" charset="0"/>
              </a:rPr>
              <a:t>track</a:t>
            </a:r>
            <a:r>
              <a:rPr lang="fr-FR" dirty="0">
                <a:solidFill>
                  <a:schemeClr val="tx1"/>
                </a:solidFill>
                <a:latin typeface="Neo Sans" panose="02000506020000020004" pitchFamily="2" charset="0"/>
                <a:cs typeface="Calibri Light" panose="020F0302020204030204" pitchFamily="34" charset="0"/>
              </a:rPr>
              <a:t>’</a:t>
            </a:r>
            <a:br>
              <a:rPr lang="fr-FR" dirty="0">
                <a:solidFill>
                  <a:schemeClr val="tx1"/>
                </a:solidFill>
                <a:latin typeface="Neo Sans" panose="02000506020000020004" pitchFamily="2" charset="0"/>
                <a:cs typeface="Calibri Light" panose="020F0302020204030204" pitchFamily="34" charset="0"/>
              </a:rPr>
            </a:br>
            <a:br>
              <a:rPr lang="fr-FR" dirty="0">
                <a:latin typeface="Neo Sans" panose="02000506020000020004" pitchFamily="2" charset="0"/>
                <a:cs typeface="Calibri Light" panose="020F0302020204030204" pitchFamily="34" charset="0"/>
              </a:rPr>
            </a:br>
            <a:endParaRPr lang="fr-FR" dirty="0">
              <a:latin typeface="Neo Sans" panose="02000506020000020004" pitchFamily="2" charset="0"/>
              <a:cs typeface="Calibri Light" panose="020F03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E77C61-66F6-4624-BCEF-F6CC9CFC6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059" y="10032"/>
            <a:ext cx="7673266" cy="125365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147CF4F-9EA7-7ADE-BCE6-D8882BDF306B}"/>
              </a:ext>
            </a:extLst>
          </p:cNvPr>
          <p:cNvSpPr txBox="1"/>
          <p:nvPr/>
        </p:nvSpPr>
        <p:spPr>
          <a:xfrm>
            <a:off x="1381760" y="4318000"/>
            <a:ext cx="970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Rear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Admiral</a:t>
            </a:r>
            <a:r>
              <a:rPr lang="fr-FR" dirty="0">
                <a:solidFill>
                  <a:schemeClr val="bg1"/>
                </a:solidFill>
              </a:rPr>
              <a:t> (R) Frédéric Renaudeau</a:t>
            </a:r>
          </a:p>
          <a:p>
            <a:r>
              <a:rPr lang="fr-FR" dirty="0" err="1">
                <a:solidFill>
                  <a:schemeClr val="bg1"/>
                </a:solidFill>
              </a:rPr>
              <a:t>Defence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Deep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Sea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Skills&amp;Training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Adviser</a:t>
            </a:r>
            <a:r>
              <a:rPr lang="fr-FR" dirty="0">
                <a:solidFill>
                  <a:schemeClr val="bg1"/>
                </a:solidFill>
              </a:rPr>
              <a:t> at Pôle Mer Bretagne Atlantique</a:t>
            </a:r>
          </a:p>
          <a:p>
            <a:r>
              <a:rPr lang="fr-FR" dirty="0" err="1">
                <a:solidFill>
                  <a:schemeClr val="bg1"/>
                </a:solidFill>
              </a:rPr>
              <a:t>President</a:t>
            </a:r>
            <a:r>
              <a:rPr lang="fr-FR" dirty="0">
                <a:solidFill>
                  <a:schemeClr val="bg1"/>
                </a:solidFill>
              </a:rPr>
              <a:t> at CELADON</a:t>
            </a:r>
          </a:p>
          <a:p>
            <a:r>
              <a:rPr lang="fr-FR" dirty="0">
                <a:solidFill>
                  <a:schemeClr val="bg1"/>
                </a:solidFill>
              </a:rPr>
              <a:t>Senior </a:t>
            </a:r>
            <a:r>
              <a:rPr lang="fr-FR" dirty="0" err="1">
                <a:solidFill>
                  <a:schemeClr val="bg1"/>
                </a:solidFill>
              </a:rPr>
              <a:t>Defense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adviser</a:t>
            </a:r>
            <a:r>
              <a:rPr lang="fr-FR" dirty="0">
                <a:solidFill>
                  <a:schemeClr val="bg1"/>
                </a:solidFill>
              </a:rPr>
              <a:t>  at ALCATEL LUCENT ENTERPRISE</a:t>
            </a:r>
          </a:p>
        </p:txBody>
      </p:sp>
    </p:spTree>
    <p:extLst>
      <p:ext uri="{BB962C8B-B14F-4D97-AF65-F5344CB8AC3E}">
        <p14:creationId xmlns:p14="http://schemas.microsoft.com/office/powerpoint/2010/main" val="7468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 descr="DIAPO PMB Def Pole English June 2013">
            <a:extLst>
              <a:ext uri="{FF2B5EF4-FFF2-40B4-BE49-F238E27FC236}">
                <a16:creationId xmlns:a16="http://schemas.microsoft.com/office/drawing/2014/main" id="{9EFC7970-8FE5-450B-8897-4BA3837F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00" y="261605"/>
            <a:ext cx="8112483" cy="608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617323A-103C-4A1C-A792-22143366691F}"/>
              </a:ext>
            </a:extLst>
          </p:cNvPr>
          <p:cNvSpPr txBox="1">
            <a:spLocks/>
          </p:cNvSpPr>
          <p:nvPr/>
        </p:nvSpPr>
        <p:spPr bwMode="auto">
          <a:xfrm>
            <a:off x="1880133" y="206621"/>
            <a:ext cx="10311867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68000" numCol="1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altLang="fr-FR" sz="2800" dirty="0">
                <a:latin typeface="Neo Sans Std Medium TR" panose="020B0704030504040204" pitchFamily="34" charset="0"/>
              </a:rPr>
              <a:t>What is a competitiveness cluster?</a:t>
            </a:r>
            <a:endParaRPr lang="fr-FR" altLang="fr-FR" sz="2800" dirty="0">
              <a:latin typeface="Neo Sans Std Medium TR" panose="020B07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9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3">
            <a:extLst>
              <a:ext uri="{FF2B5EF4-FFF2-40B4-BE49-F238E27FC236}">
                <a16:creationId xmlns:a16="http://schemas.microsoft.com/office/drawing/2014/main" id="{EBE0617E-0A84-4C15-8215-BA76CDA457B0}"/>
              </a:ext>
            </a:extLst>
          </p:cNvPr>
          <p:cNvGrpSpPr>
            <a:grpSpLocks/>
          </p:cNvGrpSpPr>
          <p:nvPr/>
        </p:nvGrpSpPr>
        <p:grpSpPr bwMode="auto">
          <a:xfrm>
            <a:off x="5714166" y="4105015"/>
            <a:ext cx="1559603" cy="1419202"/>
            <a:chOff x="2184" y="2770"/>
            <a:chExt cx="1603" cy="1268"/>
          </a:xfrm>
        </p:grpSpPr>
        <p:pic>
          <p:nvPicPr>
            <p:cNvPr id="13" name="Picture 29" descr="Formation v4">
              <a:extLst>
                <a:ext uri="{FF2B5EF4-FFF2-40B4-BE49-F238E27FC236}">
                  <a16:creationId xmlns:a16="http://schemas.microsoft.com/office/drawing/2014/main" id="{8951B526-1DBC-4F99-9961-216C09A452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" t="444" r="-625" b="44083"/>
            <a:stretch/>
          </p:blipFill>
          <p:spPr bwMode="auto">
            <a:xfrm>
              <a:off x="2233" y="2770"/>
              <a:ext cx="1554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27">
              <a:extLst>
                <a:ext uri="{FF2B5EF4-FFF2-40B4-BE49-F238E27FC236}">
                  <a16:creationId xmlns:a16="http://schemas.microsoft.com/office/drawing/2014/main" id="{F63EA17D-0F8D-40DB-9171-D123CAC46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4" y="3213"/>
              <a:ext cx="1489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5400" b="1" dirty="0">
                  <a:solidFill>
                    <a:srgbClr val="A5F3F4"/>
                  </a:solidFill>
                  <a:latin typeface="Neo Sans Std Medium TR" panose="020B0704030504040204" pitchFamily="34" charset="0"/>
                </a:rPr>
                <a:t>42</a:t>
              </a:r>
            </a:p>
          </p:txBody>
        </p:sp>
      </p:grpSp>
      <p:sp>
        <p:nvSpPr>
          <p:cNvPr id="30" name="Text Box 24">
            <a:extLst>
              <a:ext uri="{FF2B5EF4-FFF2-40B4-BE49-F238E27FC236}">
                <a16:creationId xmlns:a16="http://schemas.microsoft.com/office/drawing/2014/main" id="{3A8FE7B1-48C0-4608-8B39-4552F1F31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797" y="1135610"/>
            <a:ext cx="17851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5400" b="1" dirty="0">
                <a:solidFill>
                  <a:srgbClr val="F4B5DE"/>
                </a:solidFill>
                <a:latin typeface="Neo Sans Std Medium TR" panose="020B0704030504040204" pitchFamily="34" charset="0"/>
              </a:rPr>
              <a:t>436</a:t>
            </a:r>
          </a:p>
        </p:txBody>
      </p:sp>
      <p:sp>
        <p:nvSpPr>
          <p:cNvPr id="33" name="Text Box 23">
            <a:extLst>
              <a:ext uri="{FF2B5EF4-FFF2-40B4-BE49-F238E27FC236}">
                <a16:creationId xmlns:a16="http://schemas.microsoft.com/office/drawing/2014/main" id="{0E3BF31D-A824-4078-BC8F-9733BFF68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012" y="2551044"/>
            <a:ext cx="7762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5400" b="1" dirty="0">
                <a:solidFill>
                  <a:srgbClr val="A1E8F0"/>
                </a:solidFill>
                <a:latin typeface="Neo Sans Std Medium TR" panose="020B0704030504040204" pitchFamily="34" charset="0"/>
              </a:rPr>
              <a:t>1</a:t>
            </a:r>
          </a:p>
        </p:txBody>
      </p:sp>
      <p:grpSp>
        <p:nvGrpSpPr>
          <p:cNvPr id="35" name="Group 41">
            <a:extLst>
              <a:ext uri="{FF2B5EF4-FFF2-40B4-BE49-F238E27FC236}">
                <a16:creationId xmlns:a16="http://schemas.microsoft.com/office/drawing/2014/main" id="{C7A21443-EB17-4D00-B3C3-D26F5A48D6EC}"/>
              </a:ext>
            </a:extLst>
          </p:cNvPr>
          <p:cNvGrpSpPr>
            <a:grpSpLocks/>
          </p:cNvGrpSpPr>
          <p:nvPr/>
        </p:nvGrpSpPr>
        <p:grpSpPr bwMode="auto">
          <a:xfrm>
            <a:off x="8509603" y="2470876"/>
            <a:ext cx="2881313" cy="1595438"/>
            <a:chOff x="3215" y="1976"/>
            <a:chExt cx="1815" cy="1005"/>
          </a:xfrm>
        </p:grpSpPr>
        <p:sp>
          <p:nvSpPr>
            <p:cNvPr id="36" name="Text Box 25">
              <a:extLst>
                <a:ext uri="{FF2B5EF4-FFF2-40B4-BE49-F238E27FC236}">
                  <a16:creationId xmlns:a16="http://schemas.microsoft.com/office/drawing/2014/main" id="{FE1DB246-E3CE-450F-9543-EB56D4C551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5" y="1976"/>
              <a:ext cx="148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5400" b="1" dirty="0">
                  <a:solidFill>
                    <a:srgbClr val="CAC6F1"/>
                  </a:solidFill>
                  <a:latin typeface="Neo Sans Std Medium TR" panose="020B0704030504040204"/>
                </a:rPr>
                <a:t>480</a:t>
              </a:r>
            </a:p>
          </p:txBody>
        </p:sp>
        <p:sp>
          <p:nvSpPr>
            <p:cNvPr id="38" name="Text Box 36">
              <a:extLst>
                <a:ext uri="{FF2B5EF4-FFF2-40B4-BE49-F238E27FC236}">
                  <a16:creationId xmlns:a16="http://schemas.microsoft.com/office/drawing/2014/main" id="{18216E09-599D-475C-9BB8-09B3C29EA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3" y="2652"/>
              <a:ext cx="176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15000"/>
                </a:spcBef>
              </a:pPr>
              <a:r>
                <a:rPr lang="en-US" altLang="fr-FR" sz="1300" i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1,148 </a:t>
              </a:r>
              <a:r>
                <a:rPr lang="en-US" altLang="fr-FR" sz="1300" i="1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Mds</a:t>
              </a:r>
              <a:r>
                <a:rPr lang="en-US" altLang="fr-FR" sz="1300" i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€ RTD investment</a:t>
              </a:r>
            </a:p>
            <a:p>
              <a:pPr eaLnBrk="1" hangingPunct="1">
                <a:spcBef>
                  <a:spcPct val="15000"/>
                </a:spcBef>
              </a:pPr>
              <a:r>
                <a:rPr lang="en-US" altLang="fr-FR" sz="1300" i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344 M€ public funds</a:t>
              </a:r>
            </a:p>
          </p:txBody>
        </p:sp>
      </p:grpSp>
      <p:sp>
        <p:nvSpPr>
          <p:cNvPr id="40" name="ZoneTexte 1">
            <a:extLst>
              <a:ext uri="{FF2B5EF4-FFF2-40B4-BE49-F238E27FC236}">
                <a16:creationId xmlns:a16="http://schemas.microsoft.com/office/drawing/2014/main" id="{09C4BE8C-9574-4D98-BEE9-6C17F0F98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7675" y="5947124"/>
            <a:ext cx="15843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800" i="1" dirty="0">
                <a:solidFill>
                  <a:srgbClr val="000000"/>
                </a:solidFill>
              </a:rPr>
              <a:t>Update : May 2022</a:t>
            </a:r>
          </a:p>
        </p:txBody>
      </p:sp>
      <p:sp>
        <p:nvSpPr>
          <p:cNvPr id="45" name="ZoneTexte 1">
            <a:extLst>
              <a:ext uri="{FF2B5EF4-FFF2-40B4-BE49-F238E27FC236}">
                <a16:creationId xmlns:a16="http://schemas.microsoft.com/office/drawing/2014/main" id="{EFD3AD1E-F873-4E07-B0A3-A2F7CE51D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769" y="1829994"/>
            <a:ext cx="3130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00" i="1" dirty="0"/>
              <a:t>Bretagne</a:t>
            </a:r>
          </a:p>
          <a:p>
            <a:r>
              <a:rPr lang="fr-FR" altLang="fr-FR" sz="1600" i="1" dirty="0"/>
              <a:t>Pays de la Loire</a:t>
            </a:r>
          </a:p>
        </p:txBody>
      </p:sp>
      <p:pic>
        <p:nvPicPr>
          <p:cNvPr id="46" name="Picture 23" descr="Projects">
            <a:extLst>
              <a:ext uri="{FF2B5EF4-FFF2-40B4-BE49-F238E27FC236}">
                <a16:creationId xmlns:a16="http://schemas.microsoft.com/office/drawing/2014/main" id="{FE8778F8-0620-4C8A-AE1A-0E6A01D4C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705" y="3058364"/>
            <a:ext cx="2296095" cy="42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D6F3375-D406-4C54-87C7-2E54B6587CDB}"/>
              </a:ext>
            </a:extLst>
          </p:cNvPr>
          <p:cNvSpPr txBox="1"/>
          <p:nvPr/>
        </p:nvSpPr>
        <p:spPr>
          <a:xfrm>
            <a:off x="5905185" y="5366820"/>
            <a:ext cx="355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Certified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training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</a:p>
        </p:txBody>
      </p:sp>
      <p:grpSp>
        <p:nvGrpSpPr>
          <p:cNvPr id="49" name="Group 34">
            <a:extLst>
              <a:ext uri="{FF2B5EF4-FFF2-40B4-BE49-F238E27FC236}">
                <a16:creationId xmlns:a16="http://schemas.microsoft.com/office/drawing/2014/main" id="{B1814129-C020-421A-A682-B72B87E2D08A}"/>
              </a:ext>
            </a:extLst>
          </p:cNvPr>
          <p:cNvGrpSpPr>
            <a:grpSpLocks/>
          </p:cNvGrpSpPr>
          <p:nvPr/>
        </p:nvGrpSpPr>
        <p:grpSpPr bwMode="auto">
          <a:xfrm>
            <a:off x="2690913" y="3478915"/>
            <a:ext cx="2793440" cy="2060936"/>
            <a:chOff x="749" y="2507"/>
            <a:chExt cx="2324" cy="1736"/>
          </a:xfrm>
        </p:grpSpPr>
        <p:pic>
          <p:nvPicPr>
            <p:cNvPr id="50" name="Picture 33" descr="Elt Thematique 6 DAS October 2013 Eng">
              <a:extLst>
                <a:ext uri="{FF2B5EF4-FFF2-40B4-BE49-F238E27FC236}">
                  <a16:creationId xmlns:a16="http://schemas.microsoft.com/office/drawing/2014/main" id="{77448EFB-94C8-4584-B860-CDD0AA92C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2889"/>
              <a:ext cx="2324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 Box 22">
              <a:extLst>
                <a:ext uri="{FF2B5EF4-FFF2-40B4-BE49-F238E27FC236}">
                  <a16:creationId xmlns:a16="http://schemas.microsoft.com/office/drawing/2014/main" id="{A5C8D5E3-8F7D-4360-88FA-6C00775F8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2507"/>
              <a:ext cx="489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7000" b="1" dirty="0">
                  <a:solidFill>
                    <a:srgbClr val="F1A670"/>
                  </a:solidFill>
                  <a:latin typeface="Neo Sans Std Medium TR" panose="020B0704030504040204" pitchFamily="34" charset="0"/>
                </a:rPr>
                <a:t>6</a:t>
              </a:r>
            </a:p>
          </p:txBody>
        </p:sp>
      </p:grpSp>
      <p:pic>
        <p:nvPicPr>
          <p:cNvPr id="52" name="Image 51" descr="PMBA-BD.png">
            <a:extLst>
              <a:ext uri="{FF2B5EF4-FFF2-40B4-BE49-F238E27FC236}">
                <a16:creationId xmlns:a16="http://schemas.microsoft.com/office/drawing/2014/main" id="{C5F5DF1E-BA41-4540-8031-728312C18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20" y="2577891"/>
            <a:ext cx="2864380" cy="137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4085E846-1A8B-4EFE-80CA-C7FB88361D51}"/>
              </a:ext>
            </a:extLst>
          </p:cNvPr>
          <p:cNvGrpSpPr/>
          <p:nvPr/>
        </p:nvGrpSpPr>
        <p:grpSpPr>
          <a:xfrm>
            <a:off x="7378567" y="4116633"/>
            <a:ext cx="3662284" cy="1362430"/>
            <a:chOff x="8200119" y="4415700"/>
            <a:chExt cx="3662284" cy="1362430"/>
          </a:xfrm>
        </p:grpSpPr>
        <p:grpSp>
          <p:nvGrpSpPr>
            <p:cNvPr id="25" name="Group 42">
              <a:extLst>
                <a:ext uri="{FF2B5EF4-FFF2-40B4-BE49-F238E27FC236}">
                  <a16:creationId xmlns:a16="http://schemas.microsoft.com/office/drawing/2014/main" id="{519691CA-2B82-439B-91F8-B8D8BB2464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00119" y="4415700"/>
              <a:ext cx="2981325" cy="1295400"/>
              <a:chOff x="3022" y="3008"/>
              <a:chExt cx="1878" cy="816"/>
            </a:xfrm>
          </p:grpSpPr>
          <p:pic>
            <p:nvPicPr>
              <p:cNvPr id="26" name="Picture 30" descr="Projets struct v4">
                <a:extLst>
                  <a:ext uri="{FF2B5EF4-FFF2-40B4-BE49-F238E27FC236}">
                    <a16:creationId xmlns:a16="http://schemas.microsoft.com/office/drawing/2014/main" id="{4BB1C15D-D06C-49C2-8975-435DBE95D8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2" y="3008"/>
                <a:ext cx="1878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26">
                <a:extLst>
                  <a:ext uri="{FF2B5EF4-FFF2-40B4-BE49-F238E27FC236}">
                    <a16:creationId xmlns:a16="http://schemas.microsoft.com/office/drawing/2014/main" id="{2A46767A-E2D1-4DEF-BD6B-067F54C300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5" y="3160"/>
                <a:ext cx="1489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altLang="fr-FR" sz="5400" b="1" dirty="0">
                    <a:solidFill>
                      <a:srgbClr val="D1D0A4"/>
                    </a:solidFill>
                    <a:latin typeface="Neo Sans Std Medium TR" panose="020B0704030504040204" pitchFamily="34" charset="0"/>
                  </a:rPr>
                  <a:t>11</a:t>
                </a:r>
              </a:p>
            </p:txBody>
          </p:sp>
        </p:grp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F1F3DF1B-67AC-461A-BF05-91AF848A1099}"/>
                </a:ext>
              </a:extLst>
            </p:cNvPr>
            <p:cNvSpPr txBox="1"/>
            <p:nvPr/>
          </p:nvSpPr>
          <p:spPr>
            <a:xfrm>
              <a:off x="8892190" y="5408798"/>
              <a:ext cx="29702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err="1">
                  <a:latin typeface="Neo Sans Std Medium TR" panose="020B0704030504040204" pitchFamily="34" charset="0"/>
                  <a:cs typeface="Arial" panose="020B0604020202020204" pitchFamily="34" charset="0"/>
                </a:rPr>
                <a:t>Structuring</a:t>
              </a:r>
              <a:r>
                <a:rPr lang="fr-FR" dirty="0">
                  <a:latin typeface="Neo Sans Std Medium TR" panose="020B0704030504040204" pitchFamily="34" charset="0"/>
                  <a:cs typeface="Arial" panose="020B0604020202020204" pitchFamily="34" charset="0"/>
                </a:rPr>
                <a:t> programs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C89177E-4656-4370-AFC3-B419F5BD671B}"/>
              </a:ext>
            </a:extLst>
          </p:cNvPr>
          <p:cNvSpPr/>
          <p:nvPr/>
        </p:nvSpPr>
        <p:spPr>
          <a:xfrm>
            <a:off x="1520381" y="4655027"/>
            <a:ext cx="4186156" cy="1507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7E100BB8-5569-4B6B-A03D-74E5FC5A4A5E" descr="A2923BE4-A666-4042-B364-0E813CF3E0B7@home">
            <a:extLst>
              <a:ext uri="{FF2B5EF4-FFF2-40B4-BE49-F238E27FC236}">
                <a16:creationId xmlns:a16="http://schemas.microsoft.com/office/drawing/2014/main" id="{E4477272-1C8A-4A18-A6CD-034B622CD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79" y="4671282"/>
            <a:ext cx="3304669" cy="144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 1">
            <a:extLst>
              <a:ext uri="{FF2B5EF4-FFF2-40B4-BE49-F238E27FC236}">
                <a16:creationId xmlns:a16="http://schemas.microsoft.com/office/drawing/2014/main" id="{B90CC615-BC86-4CD0-B5B1-F02B4A0D97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59" y="2373059"/>
            <a:ext cx="2130610" cy="97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7" descr="Members">
            <a:extLst>
              <a:ext uri="{FF2B5EF4-FFF2-40B4-BE49-F238E27FC236}">
                <a16:creationId xmlns:a16="http://schemas.microsoft.com/office/drawing/2014/main" id="{CBDEE9D4-18FE-4545-AFD2-4E79FECD1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216" y="1600281"/>
            <a:ext cx="841682" cy="9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19">
            <a:extLst>
              <a:ext uri="{FF2B5EF4-FFF2-40B4-BE49-F238E27FC236}">
                <a16:creationId xmlns:a16="http://schemas.microsoft.com/office/drawing/2014/main" id="{9D642DFC-14A3-4697-ADBE-8AA4B7515351}"/>
              </a:ext>
            </a:extLst>
          </p:cNvPr>
          <p:cNvGrpSpPr>
            <a:grpSpLocks/>
          </p:cNvGrpSpPr>
          <p:nvPr/>
        </p:nvGrpSpPr>
        <p:grpSpPr bwMode="auto">
          <a:xfrm>
            <a:off x="7337673" y="1394245"/>
            <a:ext cx="1724892" cy="1311948"/>
            <a:chOff x="2689" y="686"/>
            <a:chExt cx="1444" cy="1397"/>
          </a:xfrm>
        </p:grpSpPr>
        <p:pic>
          <p:nvPicPr>
            <p:cNvPr id="43" name="Picture 20" descr="Region">
              <a:extLst>
                <a:ext uri="{FF2B5EF4-FFF2-40B4-BE49-F238E27FC236}">
                  <a16:creationId xmlns:a16="http://schemas.microsoft.com/office/drawing/2014/main" id="{39A9CF6C-D606-47B2-9FEF-D1A0D6A5C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" y="1525"/>
              <a:ext cx="1128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 Box 36">
              <a:extLst>
                <a:ext uri="{FF2B5EF4-FFF2-40B4-BE49-F238E27FC236}">
                  <a16:creationId xmlns:a16="http://schemas.microsoft.com/office/drawing/2014/main" id="{7903E9DD-EF81-4F64-A9AB-89682D739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" y="686"/>
              <a:ext cx="1365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5400" b="1" dirty="0">
                  <a:solidFill>
                    <a:srgbClr val="F961DC"/>
                  </a:solidFill>
                  <a:latin typeface="Neo Sans Std Medium TR" panose="020B0704030504040204" pitchFamily="34" charset="0"/>
                </a:rPr>
                <a:t>2</a:t>
              </a:r>
            </a:p>
          </p:txBody>
        </p:sp>
      </p:grpSp>
      <p:sp>
        <p:nvSpPr>
          <p:cNvPr id="34" name="Titre 1">
            <a:extLst>
              <a:ext uri="{FF2B5EF4-FFF2-40B4-BE49-F238E27FC236}">
                <a16:creationId xmlns:a16="http://schemas.microsoft.com/office/drawing/2014/main" id="{91C241E4-8EFE-4D77-97E5-4148A66DAD16}"/>
              </a:ext>
            </a:extLst>
          </p:cNvPr>
          <p:cNvSpPr txBox="1">
            <a:spLocks/>
          </p:cNvSpPr>
          <p:nvPr/>
        </p:nvSpPr>
        <p:spPr bwMode="auto">
          <a:xfrm>
            <a:off x="1880133" y="276448"/>
            <a:ext cx="10311867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68000" numCol="1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fr-FR" altLang="fr-FR" sz="4000" b="0" dirty="0">
                <a:latin typeface="Neo Sans Std Medium TR" panose="020B0704030504040204" pitchFamily="34" charset="0"/>
              </a:rPr>
              <a:t>PMBA in figures</a:t>
            </a:r>
            <a:endParaRPr lang="fr-FR" altLang="fr-FR" sz="4000" dirty="0"/>
          </a:p>
        </p:txBody>
      </p:sp>
    </p:spTree>
    <p:extLst>
      <p:ext uri="{BB962C8B-B14F-4D97-AF65-F5344CB8AC3E}">
        <p14:creationId xmlns:p14="http://schemas.microsoft.com/office/powerpoint/2010/main" val="207544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45" grpId="0"/>
      <p:bldP spid="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u numéro de diapositive 3">
            <a:extLst>
              <a:ext uri="{FF2B5EF4-FFF2-40B4-BE49-F238E27FC236}">
                <a16:creationId xmlns:a16="http://schemas.microsoft.com/office/drawing/2014/main" id="{6BDE3FAB-2449-4937-A157-2A0EF5952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-192203" y="-131333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8FEBD71-E6BC-49D5-9D6A-2D7284961F0A}" type="slidenum">
              <a:rPr lang="fr-FR" altLang="fr-FR" smtClean="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4</a:t>
            </a:fld>
            <a:endParaRPr lang="fr-FR" altLang="fr-FR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72711" name="ZoneTexte 15">
            <a:extLst>
              <a:ext uri="{FF2B5EF4-FFF2-40B4-BE49-F238E27FC236}">
                <a16:creationId xmlns:a16="http://schemas.microsoft.com/office/drawing/2014/main" id="{26C3F439-E7C2-4929-BAEB-1DC3795B5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931" y="4763705"/>
            <a:ext cx="3132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fr-FR" dirty="0">
                <a:latin typeface="Neo Sans Std Medium TR" panose="020B0704030504040204" pitchFamily="34" charset="0"/>
              </a:rPr>
              <a:t>Interregional coordination and steering Committee</a:t>
            </a:r>
          </a:p>
          <a:p>
            <a:endParaRPr lang="fr-FR" altLang="fr-FR" dirty="0">
              <a:solidFill>
                <a:srgbClr val="009CDD"/>
              </a:solidFill>
              <a:latin typeface="Neo Sans Std Medium TR" panose="020B0704030504040204" pitchFamily="34" charset="0"/>
            </a:endParaRPr>
          </a:p>
        </p:txBody>
      </p:sp>
      <p:pic>
        <p:nvPicPr>
          <p:cNvPr id="32" name="Image 10">
            <a:extLst>
              <a:ext uri="{FF2B5EF4-FFF2-40B4-BE49-F238E27FC236}">
                <a16:creationId xmlns:a16="http://schemas.microsoft.com/office/drawing/2014/main" id="{36573A53-7C07-4387-9110-88540E837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97" y="2209516"/>
            <a:ext cx="18176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11">
            <a:extLst>
              <a:ext uri="{FF2B5EF4-FFF2-40B4-BE49-F238E27FC236}">
                <a16:creationId xmlns:a16="http://schemas.microsoft.com/office/drawing/2014/main" id="{EA219DC0-0A91-4F00-A5CB-2AAC1493B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60" y="2260933"/>
            <a:ext cx="1316037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82F9568-26E9-44B1-8A48-C5CBA2A71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665" y="2002027"/>
            <a:ext cx="1020725" cy="10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8" name="ZoneTexte 36">
            <a:extLst>
              <a:ext uri="{FF2B5EF4-FFF2-40B4-BE49-F238E27FC236}">
                <a16:creationId xmlns:a16="http://schemas.microsoft.com/office/drawing/2014/main" id="{A540718F-45B9-42CC-B067-B59B86ED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796" y="1802333"/>
            <a:ext cx="2430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2400" b="1" dirty="0">
                <a:solidFill>
                  <a:srgbClr val="008BCF"/>
                </a:solidFill>
                <a:latin typeface="Neo Sans" panose="02000506020000020004" pitchFamily="2" charset="0"/>
              </a:rPr>
              <a:t>STAKEHOLDERS</a:t>
            </a:r>
          </a:p>
        </p:txBody>
      </p:sp>
      <p:sp>
        <p:nvSpPr>
          <p:cNvPr id="72719" name="Rectangle 37">
            <a:extLst>
              <a:ext uri="{FF2B5EF4-FFF2-40B4-BE49-F238E27FC236}">
                <a16:creationId xmlns:a16="http://schemas.microsoft.com/office/drawing/2014/main" id="{EE56F7C9-21D4-4DA1-B7AB-9DA70A49A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897" y="2769398"/>
            <a:ext cx="3379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2000" dirty="0" err="1">
                <a:latin typeface="Neo Sans" panose="02000506020000020004" pitchFamily="2" charset="0"/>
              </a:rPr>
              <a:t>Parity</a:t>
            </a:r>
            <a:r>
              <a:rPr lang="fr-FR" altLang="fr-FR" sz="2000" dirty="0">
                <a:latin typeface="Neo Sans" panose="02000506020000020004" pitchFamily="2" charset="0"/>
              </a:rPr>
              <a:t> – </a:t>
            </a:r>
            <a:r>
              <a:rPr lang="fr-FR" altLang="fr-FR" sz="2000" dirty="0" err="1">
                <a:latin typeface="Neo Sans" panose="02000506020000020004" pitchFamily="2" charset="0"/>
              </a:rPr>
              <a:t>Subsidiarity</a:t>
            </a:r>
            <a:r>
              <a:rPr lang="fr-FR" altLang="fr-FR" sz="2000" dirty="0">
                <a:latin typeface="Neo Sans" panose="02000506020000020004" pitchFamily="2" charset="0"/>
              </a:rPr>
              <a:t> - </a:t>
            </a:r>
            <a:r>
              <a:rPr lang="fr-FR" altLang="fr-FR" sz="2000" dirty="0" err="1">
                <a:latin typeface="Neo Sans" panose="02000506020000020004" pitchFamily="2" charset="0"/>
              </a:rPr>
              <a:t>Synergy</a:t>
            </a:r>
            <a:r>
              <a:rPr lang="fr-FR" altLang="fr-FR" sz="2000" dirty="0">
                <a:latin typeface="Neo Sans" panose="02000506020000020004" pitchFamily="2" charset="0"/>
              </a:rPr>
              <a:t> 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C375AD42-EBA5-4549-A3DF-5184922EC70D}"/>
              </a:ext>
            </a:extLst>
          </p:cNvPr>
          <p:cNvSpPr txBox="1">
            <a:spLocks/>
          </p:cNvSpPr>
          <p:nvPr/>
        </p:nvSpPr>
        <p:spPr>
          <a:xfrm>
            <a:off x="835057" y="242568"/>
            <a:ext cx="11398103" cy="1197507"/>
          </a:xfrm>
          <a:prstGeom prst="rect">
            <a:avLst/>
          </a:prstGeom>
        </p:spPr>
        <p:txBody>
          <a:bodyPr tIns="0" bIns="62400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fr-FR" altLang="fr-FR" sz="2800" b="0" dirty="0">
                <a:latin typeface="Neo Sans Std Medium TR" panose="020B0704030504040204" pitchFamily="34" charset="0"/>
              </a:rPr>
              <a:t>Pôles Mer Bretagne Atlantique and </a:t>
            </a:r>
          </a:p>
          <a:p>
            <a:pPr algn="r"/>
            <a:r>
              <a:rPr lang="fr-FR" altLang="fr-FR" sz="2800" b="0" dirty="0">
                <a:latin typeface="Neo Sans Std Medium TR" panose="020B0704030504040204" pitchFamily="34" charset="0"/>
              </a:rPr>
              <a:t>Mer Méditerranée </a:t>
            </a:r>
            <a:r>
              <a:rPr lang="fr-FR" altLang="fr-FR" sz="2800" b="0" dirty="0">
                <a:latin typeface="Neo Sans Std Medium TR" panose="020B0704030504040204" pitchFamily="34" charset="0"/>
                <a:sym typeface="Wingdings" panose="05000000000000000000" pitchFamily="2" charset="2"/>
              </a:rPr>
              <a:t> </a:t>
            </a:r>
            <a:r>
              <a:rPr lang="fr-FR" altLang="fr-FR" sz="2800" b="0" dirty="0" err="1">
                <a:latin typeface="Neo Sans Std Medium TR" panose="020B0704030504040204" pitchFamily="34" charset="0"/>
              </a:rPr>
              <a:t>Governance</a:t>
            </a:r>
            <a:r>
              <a:rPr lang="fr-FR" altLang="fr-FR" sz="2800" b="0" dirty="0">
                <a:latin typeface="Neo Sans Std Medium TR" panose="020B0704030504040204" pitchFamily="34" charset="0"/>
              </a:rPr>
              <a:t> </a:t>
            </a:r>
            <a:r>
              <a:rPr lang="fr-FR" altLang="fr-FR" sz="2800" b="0" dirty="0" err="1">
                <a:latin typeface="Neo Sans Std Medium TR" panose="020B0704030504040204" pitchFamily="34" charset="0"/>
              </a:rPr>
              <a:t>scheme</a:t>
            </a:r>
            <a:r>
              <a:rPr lang="fr-FR" altLang="fr-FR" sz="2800" b="0" dirty="0">
                <a:latin typeface="Neo Sans Std Medium TR" panose="020B070403050404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F97C2-666A-456B-AE71-4F4121ED2A6D}"/>
              </a:ext>
            </a:extLst>
          </p:cNvPr>
          <p:cNvSpPr/>
          <p:nvPr/>
        </p:nvSpPr>
        <p:spPr>
          <a:xfrm>
            <a:off x="1160642" y="3294244"/>
            <a:ext cx="2952750" cy="1296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10">
            <a:extLst>
              <a:ext uri="{FF2B5EF4-FFF2-40B4-BE49-F238E27FC236}">
                <a16:creationId xmlns:a16="http://schemas.microsoft.com/office/drawing/2014/main" id="{7006458A-CC6A-4D3E-AF2F-180B807F2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191" y="3483469"/>
            <a:ext cx="25923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fr-FR" sz="1400" dirty="0">
                <a:solidFill>
                  <a:schemeClr val="bg1"/>
                </a:solidFill>
                <a:latin typeface="Neo Sans Std Medium TR" panose="020B0704030504040204" pitchFamily="34" charset="0"/>
              </a:rPr>
              <a:t>Board of directors</a:t>
            </a:r>
          </a:p>
          <a:p>
            <a:pPr algn="ctr"/>
            <a:endParaRPr lang="en-US" altLang="fr-FR" sz="1400" dirty="0">
              <a:solidFill>
                <a:schemeClr val="bg1"/>
              </a:solidFill>
              <a:latin typeface="Neo Sans Std Medium TR" panose="020B0704030504040204" pitchFamily="34" charset="0"/>
            </a:endParaRPr>
          </a:p>
          <a:p>
            <a:pPr algn="ctr"/>
            <a:r>
              <a:rPr lang="en-US" altLang="fr-FR" sz="1400" dirty="0">
                <a:solidFill>
                  <a:schemeClr val="bg1"/>
                </a:solidFill>
                <a:latin typeface="Neo Sans Std Medium TR" panose="020B0704030504040204" pitchFamily="34" charset="0"/>
              </a:rPr>
              <a:t>Engineering and Coordinating Team 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6CF32E0-4306-4BC0-9AD6-AC4F105FEB28}"/>
              </a:ext>
            </a:extLst>
          </p:cNvPr>
          <p:cNvCxnSpPr>
            <a:cxnSpLocks/>
          </p:cNvCxnSpPr>
          <p:nvPr/>
        </p:nvCxnSpPr>
        <p:spPr>
          <a:xfrm>
            <a:off x="4146996" y="3936879"/>
            <a:ext cx="3714999" cy="0"/>
          </a:xfrm>
          <a:prstGeom prst="line">
            <a:avLst/>
          </a:prstGeom>
          <a:ln>
            <a:solidFill>
              <a:srgbClr val="32B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24A5BAE-142F-4B0B-B39B-844CF1DE7C11}"/>
              </a:ext>
            </a:extLst>
          </p:cNvPr>
          <p:cNvSpPr/>
          <p:nvPr/>
        </p:nvSpPr>
        <p:spPr>
          <a:xfrm>
            <a:off x="7909059" y="3300972"/>
            <a:ext cx="2952750" cy="1296975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12">
            <a:extLst>
              <a:ext uri="{FF2B5EF4-FFF2-40B4-BE49-F238E27FC236}">
                <a16:creationId xmlns:a16="http://schemas.microsoft.com/office/drawing/2014/main" id="{306656C6-C945-4356-A683-CFB7489EB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240" y="3472417"/>
            <a:ext cx="25923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fr-FR" sz="1400" dirty="0">
                <a:solidFill>
                  <a:schemeClr val="bg1"/>
                </a:solidFill>
                <a:latin typeface="Neo Sans Std Medium TR" panose="020B0704030504040204" pitchFamily="34" charset="0"/>
              </a:rPr>
              <a:t>Steering committee</a:t>
            </a:r>
          </a:p>
          <a:p>
            <a:pPr algn="ctr"/>
            <a:endParaRPr lang="en-US" altLang="fr-FR" sz="1400" dirty="0">
              <a:solidFill>
                <a:schemeClr val="bg1"/>
              </a:solidFill>
              <a:latin typeface="Neo Sans Std Medium TR" panose="020B0704030504040204" pitchFamily="34" charset="0"/>
            </a:endParaRPr>
          </a:p>
          <a:p>
            <a:pPr algn="ctr"/>
            <a:r>
              <a:rPr lang="en-US" altLang="fr-FR" sz="1400" dirty="0">
                <a:solidFill>
                  <a:schemeClr val="bg1"/>
                </a:solidFill>
                <a:latin typeface="Neo Sans Std Medium TR" panose="020B0704030504040204" pitchFamily="34" charset="0"/>
              </a:rPr>
              <a:t>Engineering and Coordinating Team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86565D37-8DE0-4C58-9F98-58530DF4FF3E}"/>
              </a:ext>
            </a:extLst>
          </p:cNvPr>
          <p:cNvCxnSpPr>
            <a:cxnSpLocks/>
          </p:cNvCxnSpPr>
          <p:nvPr/>
        </p:nvCxnSpPr>
        <p:spPr>
          <a:xfrm>
            <a:off x="4092424" y="4582734"/>
            <a:ext cx="585162" cy="276345"/>
          </a:xfrm>
          <a:prstGeom prst="line">
            <a:avLst/>
          </a:prstGeom>
          <a:ln>
            <a:solidFill>
              <a:srgbClr val="32B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2843CA49-92A2-4963-BF25-EC7C2ABD3985}"/>
              </a:ext>
            </a:extLst>
          </p:cNvPr>
          <p:cNvCxnSpPr>
            <a:cxnSpLocks/>
          </p:cNvCxnSpPr>
          <p:nvPr/>
        </p:nvCxnSpPr>
        <p:spPr>
          <a:xfrm flipH="1">
            <a:off x="7514416" y="4597947"/>
            <a:ext cx="379568" cy="276344"/>
          </a:xfrm>
          <a:prstGeom prst="line">
            <a:avLst/>
          </a:prstGeom>
          <a:ln>
            <a:solidFill>
              <a:srgbClr val="32B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25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  <p:bldP spid="72718" grpId="0"/>
      <p:bldP spid="72719" grpId="0"/>
      <p:bldP spid="4" grpId="0" animBg="1"/>
      <p:bldP spid="23" grpId="0"/>
      <p:bldP spid="26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8F5208A-CF97-4244-B4C1-F0689A53E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64" y="855200"/>
            <a:ext cx="10294236" cy="5400119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34509C07-F0A6-4C07-A8DA-EE520231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2279" y="1634842"/>
            <a:ext cx="3360373" cy="815128"/>
          </a:xfrm>
        </p:spPr>
        <p:txBody>
          <a:bodyPr>
            <a:normAutofit fontScale="90000"/>
          </a:bodyPr>
          <a:lstStyle/>
          <a:p>
            <a:r>
              <a:rPr lang="fr-FR" sz="2400" b="1" dirty="0">
                <a:latin typeface="Neo Sans" panose="02000506020000020004" pitchFamily="2" charset="0"/>
              </a:rPr>
              <a:t>Share </a:t>
            </a:r>
            <a:r>
              <a:rPr lang="fr-FR" sz="2400" b="1" dirty="0" err="1">
                <a:latin typeface="Neo Sans" panose="02000506020000020004" pitchFamily="2" charset="0"/>
              </a:rPr>
              <a:t>with</a:t>
            </a:r>
            <a:r>
              <a:rPr lang="fr-FR" sz="2400" b="1" dirty="0">
                <a:latin typeface="Neo Sans" panose="02000506020000020004" pitchFamily="2" charset="0"/>
              </a:rPr>
              <a:t>  </a:t>
            </a:r>
            <a:br>
              <a:rPr lang="fr-FR" sz="2400" b="1" dirty="0">
                <a:latin typeface="Neo Sans" panose="02000506020000020004" pitchFamily="2" charset="0"/>
              </a:rPr>
            </a:br>
            <a:r>
              <a:rPr lang="fr-FR" sz="2400" b="1" dirty="0">
                <a:latin typeface="Neo Sans" panose="02000506020000020004" pitchFamily="2" charset="0"/>
              </a:rPr>
              <a:t>Pôle Mer Méditerranée</a:t>
            </a:r>
            <a:endParaRPr lang="fr-FR" b="1" dirty="0">
              <a:latin typeface="Neo Sans" panose="02000506020000020004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BC5C84-ED50-4D4E-8A12-FF9712966F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3A606E5B-ED8D-4CF0-8E8D-2D2A188DCAF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6A7BB1C-97A7-4957-B942-0D1ADA0C98FA}"/>
              </a:ext>
            </a:extLst>
          </p:cNvPr>
          <p:cNvSpPr txBox="1">
            <a:spLocks/>
          </p:cNvSpPr>
          <p:nvPr/>
        </p:nvSpPr>
        <p:spPr bwMode="auto">
          <a:xfrm>
            <a:off x="3215775" y="9592"/>
            <a:ext cx="8988925" cy="169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0" rIns="121920" bIns="624000" numCol="1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fr-FR" altLang="fr-FR" sz="4000" b="0" dirty="0">
                <a:latin typeface="Neo Sans Std Medium TR" panose="020B0704030504040204" pitchFamily="34" charset="0"/>
              </a:rPr>
              <a:t>Scope</a:t>
            </a:r>
            <a:endParaRPr lang="fr-FR" altLang="fr-FR" sz="4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305F1E4-DB56-49D1-B717-9111A6758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375" y="966109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400"/>
          </a:p>
        </p:txBody>
      </p:sp>
      <p:pic>
        <p:nvPicPr>
          <p:cNvPr id="9" name="Image 4" descr="PMBA-BD.png">
            <a:extLst>
              <a:ext uri="{FF2B5EF4-FFF2-40B4-BE49-F238E27FC236}">
                <a16:creationId xmlns:a16="http://schemas.microsoft.com/office/drawing/2014/main" id="{66A2B3A4-CDDE-4303-A8F6-CB395441C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7200"/>
            <a:ext cx="2172077" cy="100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056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C2405-78E1-46FB-8C0E-E0F69F10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96" y="148791"/>
            <a:ext cx="7739868" cy="872166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latin typeface="+mn-lt"/>
              </a:rPr>
              <a:t>MARITIME AND SPACE APPLICATIONS</a:t>
            </a:r>
          </a:p>
        </p:txBody>
      </p:sp>
      <p:pic>
        <p:nvPicPr>
          <p:cNvPr id="1026" name="Picture 2" descr="Image de recherche visuelle">
            <a:extLst>
              <a:ext uri="{FF2B5EF4-FFF2-40B4-BE49-F238E27FC236}">
                <a16:creationId xmlns:a16="http://schemas.microsoft.com/office/drawing/2014/main" id="{49259BE7-7FCE-9CBC-5B27-CB4EA101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73" y="-12000"/>
            <a:ext cx="2735627" cy="141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32813840-B5A4-5B6D-9BA8-4E2BAF9BF91F}"/>
              </a:ext>
            </a:extLst>
          </p:cNvPr>
          <p:cNvSpPr txBox="1">
            <a:spLocks/>
          </p:cNvSpPr>
          <p:nvPr/>
        </p:nvSpPr>
        <p:spPr>
          <a:xfrm>
            <a:off x="323850" y="1248679"/>
            <a:ext cx="11546581" cy="487940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Secure </a:t>
            </a:r>
            <a:r>
              <a:rPr lang="fr-FR" sz="3200" dirty="0" err="1"/>
              <a:t>accurate</a:t>
            </a:r>
            <a:r>
              <a:rPr lang="fr-FR" sz="3200" dirty="0"/>
              <a:t> </a:t>
            </a:r>
            <a:r>
              <a:rPr lang="fr-FR" sz="3200" dirty="0" err="1"/>
              <a:t>positionning</a:t>
            </a:r>
            <a:r>
              <a:rPr lang="fr-FR" sz="3200" dirty="0"/>
              <a:t> </a:t>
            </a:r>
            <a:r>
              <a:rPr lang="fr-FR" sz="3200" dirty="0" err="1"/>
              <a:t>related</a:t>
            </a:r>
            <a:r>
              <a:rPr lang="fr-FR" sz="3200" dirty="0"/>
              <a:t> to </a:t>
            </a:r>
            <a:r>
              <a:rPr lang="fr-FR" sz="3200" dirty="0" err="1"/>
              <a:t>risk</a:t>
            </a:r>
            <a:r>
              <a:rPr lang="fr-FR" sz="3200" dirty="0"/>
              <a:t> of spoofing and </a:t>
            </a:r>
            <a:r>
              <a:rPr lang="fr-FR" sz="3200" dirty="0" err="1"/>
              <a:t>jamming</a:t>
            </a:r>
            <a:r>
              <a:rPr lang="fr-FR" sz="3200" dirty="0"/>
              <a:t>, </a:t>
            </a:r>
            <a:r>
              <a:rPr lang="fr-FR" sz="3200" dirty="0" err="1"/>
              <a:t>within</a:t>
            </a:r>
            <a:r>
              <a:rPr lang="fr-FR" sz="3200" dirty="0"/>
              <a:t> a </a:t>
            </a:r>
            <a:r>
              <a:rPr lang="fr-FR" sz="3200" dirty="0" err="1"/>
              <a:t>context</a:t>
            </a:r>
            <a:r>
              <a:rPr lang="fr-FR" sz="3200" dirty="0"/>
              <a:t> of e-navigation and </a:t>
            </a:r>
            <a:r>
              <a:rPr lang="fr-FR" sz="3200" dirty="0" err="1"/>
              <a:t>autonomus</a:t>
            </a:r>
            <a:r>
              <a:rPr lang="fr-FR" sz="3200" dirty="0"/>
              <a:t> navigation</a:t>
            </a:r>
          </a:p>
          <a:p>
            <a:r>
              <a:rPr lang="fr-FR" sz="3200" dirty="0"/>
              <a:t>Secure and reliable communications</a:t>
            </a:r>
          </a:p>
          <a:p>
            <a:r>
              <a:rPr lang="fr-FR" sz="3200" dirty="0"/>
              <a:t>Observation and monitoring</a:t>
            </a:r>
          </a:p>
          <a:p>
            <a:r>
              <a:rPr lang="fr-FR" sz="3200" dirty="0" err="1"/>
              <a:t>Cybersecurity</a:t>
            </a:r>
            <a:r>
              <a:rPr lang="fr-FR" sz="3200" dirty="0"/>
              <a:t> of </a:t>
            </a:r>
            <a:r>
              <a:rPr lang="fr-FR" sz="3200" dirty="0" err="1"/>
              <a:t>autonomous</a:t>
            </a:r>
            <a:r>
              <a:rPr lang="fr-FR" sz="3200" dirty="0"/>
              <a:t> data  and </a:t>
            </a:r>
            <a:r>
              <a:rPr lang="fr-FR" sz="3200" dirty="0" err="1"/>
              <a:t>fleet</a:t>
            </a:r>
            <a:r>
              <a:rPr lang="fr-FR" sz="3200" dirty="0"/>
              <a:t> centers.</a:t>
            </a:r>
          </a:p>
          <a:p>
            <a:pPr marL="0" indent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5936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C2405-78E1-46FB-8C0E-E0F69F10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96" y="148791"/>
            <a:ext cx="7739868" cy="872166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latin typeface="+mn-lt"/>
              </a:rPr>
              <a:t>EUROPEAN DEFENCE FUND</a:t>
            </a:r>
          </a:p>
        </p:txBody>
      </p:sp>
      <p:pic>
        <p:nvPicPr>
          <p:cNvPr id="1026" name="Picture 2" descr="Image de recherche visuelle">
            <a:extLst>
              <a:ext uri="{FF2B5EF4-FFF2-40B4-BE49-F238E27FC236}">
                <a16:creationId xmlns:a16="http://schemas.microsoft.com/office/drawing/2014/main" id="{49259BE7-7FCE-9CBC-5B27-CB4EA101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73" y="-12000"/>
            <a:ext cx="2735627" cy="141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32813840-B5A4-5B6D-9BA8-4E2BAF9BF91F}"/>
              </a:ext>
            </a:extLst>
          </p:cNvPr>
          <p:cNvSpPr txBox="1">
            <a:spLocks/>
          </p:cNvSpPr>
          <p:nvPr/>
        </p:nvSpPr>
        <p:spPr>
          <a:xfrm>
            <a:off x="323850" y="1248679"/>
            <a:ext cx="11546581" cy="487940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Very </a:t>
            </a:r>
            <a:r>
              <a:rPr lang="fr-FR" sz="3200" dirty="0" err="1"/>
              <a:t>interesting</a:t>
            </a:r>
            <a:r>
              <a:rPr lang="fr-FR" sz="3200" dirty="0"/>
              <a:t> </a:t>
            </a:r>
            <a:r>
              <a:rPr lang="fr-FR" sz="3200" dirty="0" err="1"/>
              <a:t>opportunities</a:t>
            </a:r>
            <a:r>
              <a:rPr lang="fr-FR" sz="3200" dirty="0"/>
              <a:t> for SME </a:t>
            </a:r>
            <a:r>
              <a:rPr lang="fr-FR" sz="3200" dirty="0" err="1"/>
              <a:t>despite</a:t>
            </a:r>
            <a:r>
              <a:rPr lang="fr-FR" sz="3200" dirty="0"/>
              <a:t> </a:t>
            </a:r>
            <a:r>
              <a:rPr lang="fr-FR" sz="3200" dirty="0" err="1"/>
              <a:t>heavy</a:t>
            </a:r>
            <a:r>
              <a:rPr lang="fr-FR" sz="3200" dirty="0"/>
              <a:t> </a:t>
            </a:r>
            <a:r>
              <a:rPr lang="fr-FR" sz="3200" dirty="0" err="1"/>
              <a:t>burden</a:t>
            </a:r>
            <a:r>
              <a:rPr lang="fr-FR" sz="3200" dirty="0"/>
              <a:t> of </a:t>
            </a:r>
            <a:r>
              <a:rPr lang="fr-FR" sz="3200" dirty="0" err="1"/>
              <a:t>work</a:t>
            </a:r>
            <a:r>
              <a:rPr lang="fr-FR" sz="3200" dirty="0"/>
              <a:t> : rate of subventions, high </a:t>
            </a:r>
            <a:r>
              <a:rPr lang="fr-FR" sz="3200" dirty="0" err="1"/>
              <a:t>visibility</a:t>
            </a:r>
            <a:r>
              <a:rPr lang="fr-FR" sz="3200" dirty="0"/>
              <a:t>, partnerships…</a:t>
            </a:r>
          </a:p>
          <a:p>
            <a:r>
              <a:rPr lang="fr-FR" sz="3200" dirty="0"/>
              <a:t>2 </a:t>
            </a:r>
            <a:r>
              <a:rPr lang="fr-FR" sz="3200" dirty="0" err="1"/>
              <a:t>ways</a:t>
            </a:r>
            <a:r>
              <a:rPr lang="fr-FR" sz="3200" dirty="0"/>
              <a:t> :</a:t>
            </a:r>
          </a:p>
          <a:p>
            <a:pPr lvl="1"/>
            <a:r>
              <a:rPr lang="fr-FR" sz="2666" dirty="0" err="1"/>
              <a:t>Thematic</a:t>
            </a:r>
            <a:r>
              <a:rPr lang="fr-FR" sz="2666" dirty="0"/>
              <a:t> call (partnership </a:t>
            </a:r>
            <a:r>
              <a:rPr lang="fr-FR" sz="2666" dirty="0" err="1"/>
              <a:t>with</a:t>
            </a:r>
            <a:r>
              <a:rPr lang="fr-FR" sz="2666" dirty="0"/>
              <a:t> large </a:t>
            </a:r>
            <a:r>
              <a:rPr lang="fr-FR" sz="2666" dirty="0" err="1"/>
              <a:t>enterprise</a:t>
            </a:r>
            <a:r>
              <a:rPr lang="fr-FR" sz="2666" dirty="0"/>
              <a:t>) </a:t>
            </a:r>
            <a:r>
              <a:rPr lang="fr-FR" sz="2666" dirty="0" err="1"/>
              <a:t>related</a:t>
            </a:r>
            <a:r>
              <a:rPr lang="fr-FR" sz="2666" dirty="0"/>
              <a:t> to SPACE</a:t>
            </a:r>
          </a:p>
          <a:p>
            <a:pPr lvl="1"/>
            <a:r>
              <a:rPr lang="fr-FR" sz="2666" dirty="0"/>
              <a:t>Open Call </a:t>
            </a:r>
            <a:r>
              <a:rPr lang="fr-FR" sz="2666" dirty="0" err="1"/>
              <a:t>dedicated</a:t>
            </a:r>
            <a:r>
              <a:rPr lang="fr-FR" sz="2666" dirty="0"/>
              <a:t> to SME</a:t>
            </a:r>
          </a:p>
          <a:p>
            <a:r>
              <a:rPr lang="fr-FR" sz="3200" dirty="0"/>
              <a:t>High support by Ministry of French </a:t>
            </a:r>
            <a:r>
              <a:rPr lang="fr-FR" sz="3200" dirty="0" err="1"/>
              <a:t>Armed</a:t>
            </a:r>
            <a:r>
              <a:rPr lang="fr-FR" sz="3200" dirty="0"/>
              <a:t> Forces (DGA)</a:t>
            </a:r>
          </a:p>
          <a:p>
            <a:pPr lvl="1"/>
            <a:r>
              <a:rPr lang="fr-FR" sz="2666" dirty="0"/>
              <a:t>Matching meeting </a:t>
            </a:r>
            <a:r>
              <a:rPr lang="fr-FR" sz="2666" dirty="0" err="1"/>
              <a:t>with</a:t>
            </a:r>
            <a:r>
              <a:rPr lang="fr-FR" sz="2666" dirty="0"/>
              <a:t> large </a:t>
            </a:r>
            <a:r>
              <a:rPr lang="fr-FR" sz="2666" dirty="0" err="1"/>
              <a:t>enterprises</a:t>
            </a:r>
            <a:r>
              <a:rPr lang="fr-FR" sz="2666" dirty="0"/>
              <a:t> ; </a:t>
            </a:r>
          </a:p>
          <a:p>
            <a:pPr lvl="1"/>
            <a:r>
              <a:rPr lang="fr-FR" sz="2666" dirty="0"/>
              <a:t>Support of SME (</a:t>
            </a:r>
            <a:r>
              <a:rPr lang="fr-FR" sz="2666" dirty="0" err="1"/>
              <a:t>selection</a:t>
            </a:r>
            <a:r>
              <a:rPr lang="fr-FR" sz="2666" dirty="0"/>
              <a:t> of </a:t>
            </a:r>
            <a:r>
              <a:rPr lang="fr-FR" sz="2666" dirty="0" err="1"/>
              <a:t>pre-projects</a:t>
            </a:r>
            <a:r>
              <a:rPr lang="fr-FR" sz="2666" dirty="0"/>
              <a:t>, subvention of </a:t>
            </a:r>
            <a:r>
              <a:rPr lang="fr-FR" sz="2666" dirty="0" err="1"/>
              <a:t>adviser</a:t>
            </a:r>
            <a:r>
              <a:rPr lang="fr-FR" sz="2666" dirty="0"/>
              <a:t>…)</a:t>
            </a:r>
          </a:p>
          <a:p>
            <a:pPr lvl="1"/>
            <a:r>
              <a:rPr lang="fr-FR" sz="2666" dirty="0"/>
              <a:t>Process </a:t>
            </a:r>
            <a:r>
              <a:rPr lang="fr-FR" sz="2666" dirty="0" err="1"/>
              <a:t>starting</a:t>
            </a:r>
            <a:r>
              <a:rPr lang="fr-FR" sz="2666" dirty="0"/>
              <a:t> at the </a:t>
            </a:r>
            <a:r>
              <a:rPr lang="fr-FR" sz="2666" dirty="0" err="1"/>
              <a:t>beginning</a:t>
            </a:r>
            <a:r>
              <a:rPr lang="fr-FR" sz="2666" dirty="0"/>
              <a:t> of the </a:t>
            </a:r>
            <a:r>
              <a:rPr lang="fr-FR" sz="2666" dirty="0" err="1"/>
              <a:t>year</a:t>
            </a:r>
            <a:r>
              <a:rPr lang="fr-FR" sz="2666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662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C2405-78E1-46FB-8C0E-E0F69F10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96" y="148791"/>
            <a:ext cx="7739868" cy="872166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latin typeface="+mn-lt"/>
              </a:rPr>
              <a:t>CHALLENGES AND EXPECTATIONS </a:t>
            </a:r>
          </a:p>
        </p:txBody>
      </p:sp>
      <p:pic>
        <p:nvPicPr>
          <p:cNvPr id="1026" name="Picture 2" descr="Image de recherche visuelle">
            <a:extLst>
              <a:ext uri="{FF2B5EF4-FFF2-40B4-BE49-F238E27FC236}">
                <a16:creationId xmlns:a16="http://schemas.microsoft.com/office/drawing/2014/main" id="{49259BE7-7FCE-9CBC-5B27-CB4EA101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73" y="-12000"/>
            <a:ext cx="2735627" cy="141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32813840-B5A4-5B6D-9BA8-4E2BAF9BF91F}"/>
              </a:ext>
            </a:extLst>
          </p:cNvPr>
          <p:cNvSpPr txBox="1">
            <a:spLocks/>
          </p:cNvSpPr>
          <p:nvPr/>
        </p:nvSpPr>
        <p:spPr>
          <a:xfrm>
            <a:off x="323850" y="1248679"/>
            <a:ext cx="11546581" cy="487940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66" dirty="0" err="1"/>
              <a:t>Organization</a:t>
            </a:r>
            <a:r>
              <a:rPr lang="fr-FR" sz="2666" dirty="0"/>
              <a:t> of </a:t>
            </a:r>
            <a:r>
              <a:rPr lang="fr-FR" sz="2666" dirty="0" err="1"/>
              <a:t>european</a:t>
            </a:r>
            <a:r>
              <a:rPr lang="fr-FR" sz="2666" dirty="0"/>
              <a:t> consortium, by </a:t>
            </a:r>
          </a:p>
          <a:p>
            <a:pPr lvl="1"/>
            <a:r>
              <a:rPr lang="fr-FR" sz="2132" dirty="0" err="1"/>
              <a:t>developping</a:t>
            </a:r>
            <a:r>
              <a:rPr lang="fr-FR" sz="2132" dirty="0"/>
              <a:t> </a:t>
            </a:r>
            <a:r>
              <a:rPr lang="fr-FR" sz="2132" dirty="0" err="1"/>
              <a:t>mutual</a:t>
            </a:r>
            <a:r>
              <a:rPr lang="fr-FR" sz="2132" dirty="0"/>
              <a:t> </a:t>
            </a:r>
            <a:r>
              <a:rPr lang="fr-FR" sz="2132" dirty="0" err="1"/>
              <a:t>knowledges</a:t>
            </a:r>
            <a:r>
              <a:rPr lang="fr-FR" sz="2132" dirty="0"/>
              <a:t> of </a:t>
            </a:r>
            <a:r>
              <a:rPr lang="fr-FR" sz="2132" dirty="0" err="1"/>
              <a:t>potential</a:t>
            </a:r>
            <a:r>
              <a:rPr lang="fr-FR" sz="2132" dirty="0"/>
              <a:t> partnerships </a:t>
            </a:r>
            <a:r>
              <a:rPr lang="fr-FR" sz="2132" dirty="0" err="1"/>
              <a:t>between</a:t>
            </a:r>
            <a:r>
              <a:rPr lang="fr-FR" sz="2132" dirty="0"/>
              <a:t> </a:t>
            </a:r>
          </a:p>
          <a:p>
            <a:pPr lvl="1"/>
            <a:r>
              <a:rPr lang="fr-FR" sz="2132" dirty="0" err="1"/>
              <a:t>Organizing</a:t>
            </a:r>
            <a:r>
              <a:rPr lang="fr-FR" sz="2132" dirty="0"/>
              <a:t> </a:t>
            </a:r>
            <a:r>
              <a:rPr lang="fr-FR" sz="2132" dirty="0" err="1"/>
              <a:t>matching</a:t>
            </a:r>
            <a:r>
              <a:rPr lang="fr-FR" sz="2132" dirty="0"/>
              <a:t> meeting</a:t>
            </a:r>
          </a:p>
          <a:p>
            <a:pPr lvl="1"/>
            <a:endParaRPr lang="fr-FR" sz="2132" dirty="0"/>
          </a:p>
          <a:p>
            <a:pPr lvl="1"/>
            <a:endParaRPr lang="fr-FR" sz="2132" dirty="0"/>
          </a:p>
          <a:p>
            <a:r>
              <a:rPr lang="fr-FR" sz="2666" dirty="0" err="1"/>
              <a:t>Avoiding</a:t>
            </a:r>
            <a:r>
              <a:rPr lang="fr-FR" sz="2666" dirty="0"/>
              <a:t> </a:t>
            </a:r>
            <a:r>
              <a:rPr lang="fr-FR" sz="2666" dirty="0" err="1"/>
              <a:t>competition</a:t>
            </a:r>
            <a:r>
              <a:rPr lang="fr-FR" sz="2666" dirty="0"/>
              <a:t> and </a:t>
            </a:r>
            <a:r>
              <a:rPr lang="fr-FR" sz="2666" dirty="0" err="1"/>
              <a:t>promoting</a:t>
            </a:r>
            <a:r>
              <a:rPr lang="fr-FR" sz="2666" dirty="0"/>
              <a:t> </a:t>
            </a:r>
            <a:r>
              <a:rPr lang="fr-FR" sz="2666" dirty="0" err="1"/>
              <a:t>synergy</a:t>
            </a:r>
            <a:r>
              <a:rPr lang="fr-FR" sz="2666" dirty="0"/>
              <a:t> on </a:t>
            </a:r>
            <a:r>
              <a:rPr lang="fr-FR" sz="2666" dirty="0" err="1"/>
              <a:t>common</a:t>
            </a:r>
            <a:r>
              <a:rPr lang="fr-FR" sz="2666" dirty="0"/>
              <a:t> </a:t>
            </a:r>
            <a:r>
              <a:rPr lang="fr-FR" sz="2666" dirty="0" err="1"/>
              <a:t>technological</a:t>
            </a:r>
            <a:r>
              <a:rPr lang="fr-FR" sz="2666" dirty="0"/>
              <a:t> challenges</a:t>
            </a:r>
          </a:p>
          <a:p>
            <a:endParaRPr lang="fr-FR" sz="2666" dirty="0"/>
          </a:p>
          <a:p>
            <a:r>
              <a:rPr lang="fr-FR" sz="2666" dirty="0"/>
              <a:t>By Networking and Coworking </a:t>
            </a:r>
            <a:r>
              <a:rPr lang="fr-FR" sz="2666" dirty="0" err="1"/>
              <a:t>between</a:t>
            </a:r>
            <a:r>
              <a:rPr lang="fr-FR" sz="2666" dirty="0"/>
              <a:t> </a:t>
            </a:r>
            <a:r>
              <a:rPr lang="fr-FR" sz="2666" dirty="0" err="1"/>
              <a:t>regional</a:t>
            </a:r>
            <a:r>
              <a:rPr lang="fr-FR" sz="2666" dirty="0"/>
              <a:t> clusters </a:t>
            </a:r>
          </a:p>
          <a:p>
            <a:endParaRPr lang="fr-FR" sz="2666" dirty="0"/>
          </a:p>
        </p:txBody>
      </p:sp>
    </p:spTree>
    <p:extLst>
      <p:ext uri="{BB962C8B-B14F-4D97-AF65-F5344CB8AC3E}">
        <p14:creationId xmlns:p14="http://schemas.microsoft.com/office/powerpoint/2010/main" val="149537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C2405-78E1-46FB-8C0E-E0F69F10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216" y="376513"/>
            <a:ext cx="7739868" cy="872166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latin typeface="+mn-lt"/>
              </a:rPr>
              <a:t>IDEAS FOR RELEVANT DEFENCE INITIATIVES</a:t>
            </a:r>
          </a:p>
        </p:txBody>
      </p:sp>
      <p:pic>
        <p:nvPicPr>
          <p:cNvPr id="1026" name="Picture 2" descr="Image de recherche visuelle">
            <a:extLst>
              <a:ext uri="{FF2B5EF4-FFF2-40B4-BE49-F238E27FC236}">
                <a16:creationId xmlns:a16="http://schemas.microsoft.com/office/drawing/2014/main" id="{49259BE7-7FCE-9CBC-5B27-CB4EA101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73" y="-12000"/>
            <a:ext cx="2735627" cy="141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32813840-B5A4-5B6D-9BA8-4E2BAF9BF91F}"/>
              </a:ext>
            </a:extLst>
          </p:cNvPr>
          <p:cNvSpPr txBox="1">
            <a:spLocks/>
          </p:cNvSpPr>
          <p:nvPr/>
        </p:nvSpPr>
        <p:spPr>
          <a:xfrm>
            <a:off x="323850" y="1248679"/>
            <a:ext cx="11546581" cy="487940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66" dirty="0" err="1"/>
              <a:t>Way</a:t>
            </a:r>
            <a:r>
              <a:rPr lang="fr-FR" sz="2666" dirty="0"/>
              <a:t> of </a:t>
            </a:r>
            <a:r>
              <a:rPr lang="fr-FR" sz="2666" dirty="0" err="1"/>
              <a:t>improvement</a:t>
            </a:r>
            <a:r>
              <a:rPr lang="fr-FR" sz="2666" dirty="0"/>
              <a:t> in maritime monitoring and </a:t>
            </a:r>
            <a:r>
              <a:rPr lang="fr-FR" sz="2666" dirty="0" err="1"/>
              <a:t>survey</a:t>
            </a:r>
            <a:r>
              <a:rPr lang="fr-FR" sz="2666" dirty="0"/>
              <a:t> due to </a:t>
            </a:r>
          </a:p>
          <a:p>
            <a:pPr lvl="1"/>
            <a:r>
              <a:rPr lang="fr-FR" sz="1598" dirty="0"/>
              <a:t>Growing </a:t>
            </a:r>
            <a:r>
              <a:rPr lang="fr-FR" sz="1598" dirty="0" err="1"/>
              <a:t>illegal</a:t>
            </a:r>
            <a:r>
              <a:rPr lang="fr-FR" sz="1598" dirty="0"/>
              <a:t> </a:t>
            </a:r>
            <a:r>
              <a:rPr lang="fr-FR" sz="1598" dirty="0" err="1"/>
              <a:t>activities</a:t>
            </a:r>
            <a:r>
              <a:rPr lang="fr-FR" sz="1598" dirty="0"/>
              <a:t>  (</a:t>
            </a:r>
            <a:r>
              <a:rPr lang="fr-FR" sz="1598" dirty="0" err="1"/>
              <a:t>smuggling</a:t>
            </a:r>
            <a:r>
              <a:rPr lang="fr-FR" sz="1598" dirty="0"/>
              <a:t>, </a:t>
            </a:r>
            <a:r>
              <a:rPr lang="fr-FR" sz="1598" dirty="0" err="1"/>
              <a:t>drug</a:t>
            </a:r>
            <a:r>
              <a:rPr lang="fr-FR" sz="1598" dirty="0"/>
              <a:t>, migrants, …)</a:t>
            </a:r>
          </a:p>
          <a:p>
            <a:pPr lvl="1"/>
            <a:r>
              <a:rPr lang="fr-FR" sz="1598" dirty="0"/>
              <a:t>Growing </a:t>
            </a:r>
            <a:r>
              <a:rPr lang="fr-FR" sz="1598" dirty="0" err="1"/>
              <a:t>need</a:t>
            </a:r>
            <a:r>
              <a:rPr lang="fr-FR" sz="1598" dirty="0"/>
              <a:t> for </a:t>
            </a:r>
            <a:r>
              <a:rPr lang="fr-FR" sz="1598" dirty="0" err="1"/>
              <a:t>european</a:t>
            </a:r>
            <a:r>
              <a:rPr lang="fr-FR" sz="1598" dirty="0"/>
              <a:t> </a:t>
            </a:r>
            <a:r>
              <a:rPr lang="fr-FR" sz="1598" dirty="0" err="1"/>
              <a:t>sovereignty</a:t>
            </a:r>
            <a:endParaRPr lang="fr-FR" sz="2132" dirty="0"/>
          </a:p>
          <a:p>
            <a:pPr lvl="1"/>
            <a:endParaRPr lang="fr-FR" sz="2132" dirty="0"/>
          </a:p>
          <a:p>
            <a:r>
              <a:rPr lang="fr-FR" sz="2666" dirty="0"/>
              <a:t>High </a:t>
            </a:r>
            <a:r>
              <a:rPr lang="fr-FR" sz="2666" dirty="0" err="1"/>
              <a:t>intensity</a:t>
            </a:r>
            <a:r>
              <a:rPr lang="fr-FR" sz="2666" dirty="0"/>
              <a:t> naval </a:t>
            </a:r>
            <a:r>
              <a:rPr lang="fr-FR" sz="2666" dirty="0" err="1"/>
              <a:t>warfare</a:t>
            </a:r>
            <a:r>
              <a:rPr lang="fr-FR" sz="2666" dirty="0"/>
              <a:t> </a:t>
            </a:r>
            <a:r>
              <a:rPr lang="fr-FR" sz="2666" dirty="0" err="1"/>
              <a:t>will</a:t>
            </a:r>
            <a:r>
              <a:rPr lang="fr-FR" sz="2666" dirty="0"/>
              <a:t> </a:t>
            </a:r>
            <a:r>
              <a:rPr lang="fr-FR" sz="2666" dirty="0" err="1"/>
              <a:t>need</a:t>
            </a:r>
            <a:r>
              <a:rPr lang="fr-FR" sz="2666" dirty="0"/>
              <a:t> </a:t>
            </a:r>
            <a:r>
              <a:rPr lang="fr-FR" sz="2666" dirty="0" err="1"/>
              <a:t>better</a:t>
            </a:r>
            <a:r>
              <a:rPr lang="fr-FR" sz="2666" dirty="0"/>
              <a:t> sharing of information at </a:t>
            </a:r>
            <a:r>
              <a:rPr lang="fr-FR" sz="2666" dirty="0" err="1"/>
              <a:t>sea</a:t>
            </a:r>
            <a:r>
              <a:rPr lang="fr-FR" sz="2666"/>
              <a:t>.</a:t>
            </a:r>
            <a:endParaRPr lang="fr-FR" sz="2666" dirty="0"/>
          </a:p>
        </p:txBody>
      </p:sp>
    </p:spTree>
    <p:extLst>
      <p:ext uri="{BB962C8B-B14F-4D97-AF65-F5344CB8AC3E}">
        <p14:creationId xmlns:p14="http://schemas.microsoft.com/office/powerpoint/2010/main" val="3388046551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_ppt_Pole_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solidFill>
              <a:srgbClr val="009CDD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7df818-c70e-43a7-bdb7-3feefbbd5a4f" xsi:nil="true"/>
    <lcf76f155ced4ddcb4097134ff3c332f xmlns="c71f459f-d4d7-4daf-a11e-4ec67a1c437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A6DCDDC45FA46AC26AEAD66851C1D" ma:contentTypeVersion="13" ma:contentTypeDescription="Create a new document." ma:contentTypeScope="" ma:versionID="a14e7e72013d7642709f9db5678aa389">
  <xsd:schema xmlns:xsd="http://www.w3.org/2001/XMLSchema" xmlns:xs="http://www.w3.org/2001/XMLSchema" xmlns:p="http://schemas.microsoft.com/office/2006/metadata/properties" xmlns:ns2="c71f459f-d4d7-4daf-a11e-4ec67a1c437c" xmlns:ns3="f57df818-c70e-43a7-bdb7-3feefbbd5a4f" targetNamespace="http://schemas.microsoft.com/office/2006/metadata/properties" ma:root="true" ma:fieldsID="121a17c758ea0de61a201e2869bae769" ns2:_="" ns3:_="">
    <xsd:import namespace="c71f459f-d4d7-4daf-a11e-4ec67a1c437c"/>
    <xsd:import namespace="f57df818-c70e-43a7-bdb7-3feefbbd5a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f459f-d4d7-4daf-a11e-4ec67a1c43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571d56-329a-47a3-a844-1a47ab2e4d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df818-c70e-43a7-bdb7-3feefbbd5a4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033883d-fd5d-4f01-bffd-91d18bfe7a87}" ma:internalName="TaxCatchAll" ma:showField="CatchAllData" ma:web="f57df818-c70e-43a7-bdb7-3feefbbd5a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A13EF5-E3B0-44E1-A674-6884FA97F715}">
  <ds:schemaRefs>
    <ds:schemaRef ds:uri="http://schemas.microsoft.com/office/2006/metadata/properties"/>
    <ds:schemaRef ds:uri="http://schemas.microsoft.com/office/infopath/2007/PartnerControls"/>
    <ds:schemaRef ds:uri="f57df818-c70e-43a7-bdb7-3feefbbd5a4f"/>
    <ds:schemaRef ds:uri="c71f459f-d4d7-4daf-a11e-4ec67a1c437c"/>
  </ds:schemaRefs>
</ds:datastoreItem>
</file>

<file path=customXml/itemProps2.xml><?xml version="1.0" encoding="utf-8"?>
<ds:datastoreItem xmlns:ds="http://schemas.openxmlformats.org/officeDocument/2006/customXml" ds:itemID="{254C26BB-7BD5-4B36-90CF-CD0F6C911C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189DCA-C3DA-4ABD-AE1E-B93A04648B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1f459f-d4d7-4daf-a11e-4ec67a1c437c"/>
    <ds:schemaRef ds:uri="f57df818-c70e-43a7-bdb7-3feefbbd5a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6025</TotalTime>
  <Words>322</Words>
  <Application>Microsoft Office PowerPoint</Application>
  <PresentationFormat>Widescreen</PresentationFormat>
  <Paragraphs>69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Modèle_ppt_Pole_Mer</vt:lpstr>
      <vt:lpstr>Conception personnalisée</vt:lpstr>
      <vt:lpstr>PowerPoint Presentation</vt:lpstr>
      <vt:lpstr>PowerPoint Presentation</vt:lpstr>
      <vt:lpstr>PowerPoint Presentation</vt:lpstr>
      <vt:lpstr>PowerPoint Presentation</vt:lpstr>
      <vt:lpstr>Share with   Pôle Mer Méditerranée</vt:lpstr>
      <vt:lpstr>MARITIME AND SPACE APPLICATIONS</vt:lpstr>
      <vt:lpstr>EUROPEAN DEFENCE FUND</vt:lpstr>
      <vt:lpstr>CHALLENGES AND EXPECTATIONS </vt:lpstr>
      <vt:lpstr>IDEAS FOR RELEVANT DEFENCE INITIATIVES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pmba</dc:creator>
  <cp:lastModifiedBy>Frederic Renaudeau</cp:lastModifiedBy>
  <cp:revision>315</cp:revision>
  <dcterms:created xsi:type="dcterms:W3CDTF">2018-04-17T12:41:07Z</dcterms:created>
  <dcterms:modified xsi:type="dcterms:W3CDTF">2022-11-17T08:27:26Z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0x010100AA7A6DCDDC45FA46AC26AEAD66851C1D</vt:lpwstr>
  </property>
</Properties>
</file>