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2" r:id="rId4"/>
    <p:sldMasterId id="2147483681" r:id="rId5"/>
  </p:sldMasterIdLst>
  <p:notesMasterIdLst>
    <p:notesMasterId r:id="rId24"/>
  </p:notesMasterIdLst>
  <p:handoutMasterIdLst>
    <p:handoutMasterId r:id="rId25"/>
  </p:handoutMasterIdLst>
  <p:sldIdLst>
    <p:sldId id="385" r:id="rId6"/>
    <p:sldId id="514" r:id="rId7"/>
    <p:sldId id="375" r:id="rId8"/>
    <p:sldId id="518" r:id="rId9"/>
    <p:sldId id="387" r:id="rId10"/>
    <p:sldId id="527" r:id="rId11"/>
    <p:sldId id="513" r:id="rId12"/>
    <p:sldId id="392" r:id="rId13"/>
    <p:sldId id="374" r:id="rId14"/>
    <p:sldId id="520" r:id="rId15"/>
    <p:sldId id="525" r:id="rId16"/>
    <p:sldId id="503" r:id="rId17"/>
    <p:sldId id="512" r:id="rId18"/>
    <p:sldId id="517" r:id="rId19"/>
    <p:sldId id="529" r:id="rId20"/>
    <p:sldId id="530" r:id="rId21"/>
    <p:sldId id="528" r:id="rId22"/>
    <p:sldId id="404" r:id="rId23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aria d'Auria" initials="ID" lastIdx="5" clrIdx="0">
    <p:extLst>
      <p:ext uri="{19B8F6BF-5375-455C-9EA6-DF929625EA0E}">
        <p15:presenceInfo xmlns:p15="http://schemas.microsoft.com/office/powerpoint/2012/main" userId="Ilaria d'Auria" providerId="None"/>
      </p:ext>
    </p:extLst>
  </p:cmAuthor>
  <p:cmAuthor id="2" name="Microsoft account" initials="Ma" lastIdx="1" clrIdx="1">
    <p:extLst>
      <p:ext uri="{19B8F6BF-5375-455C-9EA6-DF929625EA0E}">
        <p15:presenceInfo xmlns:p15="http://schemas.microsoft.com/office/powerpoint/2012/main" userId="a056dfc0483687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ED2062-8324-1C32-F0AB-7408CA796C77}" v="14" dt="2022-12-06T17:47:36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86410" autoAdjust="0"/>
  </p:normalViewPr>
  <p:slideViewPr>
    <p:cSldViewPr snapToGrid="0">
      <p:cViewPr varScale="1">
        <p:scale>
          <a:sx n="91" d="100"/>
          <a:sy n="91" d="100"/>
        </p:scale>
        <p:origin x="61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ita Chrysaki" userId="S::mchrysaki.nereus@euroinbox.com::fa238cb4-49f9-4a2d-bf43-b6ab2fe6145e" providerId="AD" clId="Web-{D3ED2062-8324-1C32-F0AB-7408CA796C77}"/>
    <pc:docChg chg="addSld modSld">
      <pc:chgData name="Margarita Chrysaki" userId="S::mchrysaki.nereus@euroinbox.com::fa238cb4-49f9-4a2d-bf43-b6ab2fe6145e" providerId="AD" clId="Web-{D3ED2062-8324-1C32-F0AB-7408CA796C77}" dt="2022-12-06T17:47:36.076" v="8"/>
      <pc:docMkLst>
        <pc:docMk/>
      </pc:docMkLst>
      <pc:sldChg chg="add">
        <pc:chgData name="Margarita Chrysaki" userId="S::mchrysaki.nereus@euroinbox.com::fa238cb4-49f9-4a2d-bf43-b6ab2fe6145e" providerId="AD" clId="Web-{D3ED2062-8324-1C32-F0AB-7408CA796C77}" dt="2022-12-06T17:34:10.407" v="0"/>
        <pc:sldMkLst>
          <pc:docMk/>
          <pc:sldMk cId="1518038468" sldId="528"/>
        </pc:sldMkLst>
      </pc:sldChg>
      <pc:sldChg chg="add">
        <pc:chgData name="Margarita Chrysaki" userId="S::mchrysaki.nereus@euroinbox.com::fa238cb4-49f9-4a2d-bf43-b6ab2fe6145e" providerId="AD" clId="Web-{D3ED2062-8324-1C32-F0AB-7408CA796C77}" dt="2022-12-06T17:34:10.548" v="1"/>
        <pc:sldMkLst>
          <pc:docMk/>
          <pc:sldMk cId="1987858738" sldId="529"/>
        </pc:sldMkLst>
      </pc:sldChg>
      <pc:sldChg chg="delSp modSp add replId">
        <pc:chgData name="Margarita Chrysaki" userId="S::mchrysaki.nereus@euroinbox.com::fa238cb4-49f9-4a2d-bf43-b6ab2fe6145e" providerId="AD" clId="Web-{D3ED2062-8324-1C32-F0AB-7408CA796C77}" dt="2022-12-06T17:47:36.076" v="8"/>
        <pc:sldMkLst>
          <pc:docMk/>
          <pc:sldMk cId="1732410913" sldId="530"/>
        </pc:sldMkLst>
        <pc:spChg chg="mod">
          <ac:chgData name="Margarita Chrysaki" userId="S::mchrysaki.nereus@euroinbox.com::fa238cb4-49f9-4a2d-bf43-b6ab2fe6145e" providerId="AD" clId="Web-{D3ED2062-8324-1C32-F0AB-7408CA796C77}" dt="2022-12-06T17:47:26.826" v="5" actId="20577"/>
          <ac:spMkLst>
            <pc:docMk/>
            <pc:sldMk cId="1732410913" sldId="530"/>
            <ac:spMk id="5" creationId="{A63F3CB0-0BD4-8D22-79B6-0313D523530D}"/>
          </ac:spMkLst>
        </pc:spChg>
        <pc:spChg chg="del">
          <ac:chgData name="Margarita Chrysaki" userId="S::mchrysaki.nereus@euroinbox.com::fa238cb4-49f9-4a2d-bf43-b6ab2fe6145e" providerId="AD" clId="Web-{D3ED2062-8324-1C32-F0AB-7408CA796C77}" dt="2022-12-06T17:47:28.873" v="6"/>
          <ac:spMkLst>
            <pc:docMk/>
            <pc:sldMk cId="1732410913" sldId="530"/>
            <ac:spMk id="8" creationId="{E6818751-29CE-399F-455A-A0A1B98D9B2D}"/>
          </ac:spMkLst>
        </pc:spChg>
        <pc:spChg chg="del">
          <ac:chgData name="Margarita Chrysaki" userId="S::mchrysaki.nereus@euroinbox.com::fa238cb4-49f9-4a2d-bf43-b6ab2fe6145e" providerId="AD" clId="Web-{D3ED2062-8324-1C32-F0AB-7408CA796C77}" dt="2022-12-06T17:47:31.357" v="7"/>
          <ac:spMkLst>
            <pc:docMk/>
            <pc:sldMk cId="1732410913" sldId="530"/>
            <ac:spMk id="9" creationId="{B913DE2D-037C-D66F-4DD7-E1172F905347}"/>
          </ac:spMkLst>
        </pc:spChg>
        <pc:spChg chg="del">
          <ac:chgData name="Margarita Chrysaki" userId="S::mchrysaki.nereus@euroinbox.com::fa238cb4-49f9-4a2d-bf43-b6ab2fe6145e" providerId="AD" clId="Web-{D3ED2062-8324-1C32-F0AB-7408CA796C77}" dt="2022-12-06T17:47:36.076" v="8"/>
          <ac:spMkLst>
            <pc:docMk/>
            <pc:sldMk cId="1732410913" sldId="530"/>
            <ac:spMk id="10" creationId="{C5C5F190-048B-B5DE-6561-04AC947F5BF9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04T16:59:13.44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E89FC-5DE9-4190-9F71-3A85F8D4670C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51DA1-7F47-4EDC-8EDE-22DD8D3E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0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B0CF8-AD84-4852-85AD-9D8332412AF6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185"/>
            <a:ext cx="5852160" cy="37802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69920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20602"/>
            <a:ext cx="3169920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3714-BF50-45B1-AADA-F5521B322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7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29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1AE8C6-FD24-0EEA-2BDA-87BDF5F30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5535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1AE8C6-FD24-0EEA-2BDA-87BDF5F30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52844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1AE8C6-FD24-0EEA-2BDA-87BDF5F30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45238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98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60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32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26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52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78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64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6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90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2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867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28737" y="932722"/>
            <a:ext cx="12741071" cy="5935929"/>
            <a:chOff x="-396553" y="699541"/>
            <a:chExt cx="9555803" cy="4451947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345" y="992283"/>
              <a:ext cx="6513804" cy="4159205"/>
            </a:xfrm>
            <a:prstGeom prst="rect">
              <a:avLst/>
            </a:prstGeom>
            <a:solidFill>
              <a:srgbClr val="0E0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prstClr val="white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553" y="699541"/>
              <a:ext cx="4621109" cy="4059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6" descr="S:\F15015_Copernicus\3_Work\330_Work-in-process\SC4_BackgroundMat\Old\Element Copernicus\Cover PPT\Link\Po_River_Italy.jp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9" t="25927" r="-1" b="9813"/>
            <a:stretch/>
          </p:blipFill>
          <p:spPr bwMode="auto">
            <a:xfrm>
              <a:off x="6837540" y="988942"/>
              <a:ext cx="2306461" cy="4162546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 userDrawn="1"/>
          </p:nvSpPr>
          <p:spPr>
            <a:xfrm>
              <a:off x="6837540" y="990051"/>
              <a:ext cx="2306460" cy="41534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6512460" y="988942"/>
              <a:ext cx="2646790" cy="4162546"/>
            </a:xfrm>
            <a:prstGeom prst="rect">
              <a:avLst/>
            </a:prstGeom>
            <a:gradFill flip="none" rotWithShape="1">
              <a:gsLst>
                <a:gs pos="17000">
                  <a:srgbClr val="0E0A32"/>
                </a:gs>
                <a:gs pos="1000">
                  <a:srgbClr val="0E0A32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5" y="167855"/>
            <a:ext cx="2059728" cy="1193499"/>
          </a:xfrm>
          <a:prstGeom prst="rect">
            <a:avLst/>
          </a:prstGeom>
        </p:spPr>
      </p:pic>
      <p:pic>
        <p:nvPicPr>
          <p:cNvPr id="65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3831" y="6045200"/>
            <a:ext cx="1867236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4" name="Group 73"/>
          <p:cNvGrpSpPr/>
          <p:nvPr userDrawn="1"/>
        </p:nvGrpSpPr>
        <p:grpSpPr>
          <a:xfrm>
            <a:off x="1391478" y="6044912"/>
            <a:ext cx="3998063" cy="713031"/>
            <a:chOff x="4988059" y="4533684"/>
            <a:chExt cx="2998547" cy="534773"/>
          </a:xfrm>
        </p:grpSpPr>
        <p:grpSp>
          <p:nvGrpSpPr>
            <p:cNvPr id="75" name="Group 74"/>
            <p:cNvGrpSpPr/>
            <p:nvPr userDrawn="1"/>
          </p:nvGrpSpPr>
          <p:grpSpPr>
            <a:xfrm>
              <a:off x="5192177" y="4533684"/>
              <a:ext cx="2794429" cy="491761"/>
              <a:chOff x="5116727" y="4655220"/>
              <a:chExt cx="2273215" cy="400038"/>
            </a:xfrm>
          </p:grpSpPr>
          <p:sp>
            <p:nvSpPr>
              <p:cNvPr id="88" name="TextBox 87"/>
              <p:cNvSpPr txBox="1"/>
              <p:nvPr userDrawn="1"/>
            </p:nvSpPr>
            <p:spPr>
              <a:xfrm>
                <a:off x="5116727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933" dirty="0">
                    <a:solidFill>
                      <a:prstClr val="white"/>
                    </a:solidFill>
                  </a:rPr>
                  <a:t> 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5116727" y="4911334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>
                    <a:solidFill>
                      <a:prstClr val="white"/>
                    </a:solidFill>
                  </a:rPr>
                  <a:t>@CopernicusEU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 userDrawn="1"/>
            </p:nvSpPr>
            <p:spPr>
              <a:xfrm>
                <a:off x="6107978" y="4911334"/>
                <a:ext cx="1281964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>
                    <a:solidFill>
                      <a:prstClr val="white"/>
                    </a:solidFill>
                  </a:rPr>
                  <a:t>www.copernicus.eu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 userDrawn="1"/>
            </p:nvSpPr>
            <p:spPr>
              <a:xfrm>
                <a:off x="6112326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933" dirty="0">
                    <a:solidFill>
                      <a:prstClr val="white"/>
                    </a:solidFill>
                  </a:rPr>
                  <a:t> 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86" name="Oval 85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7" name="Picture 3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7" name="Group 76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84" name="Oval 83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5" name="Picture 4"/>
              <p:cNvPicPr>
                <a:picLocks noChangeAspect="1" noChangeArrowheads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" name="Group 77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82" name="Oval 81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3" name="Picture 5"/>
              <p:cNvPicPr>
                <a:picLocks noChangeAspect="1" noChangeArrowheads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9" name="Group 78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80" name="Oval 79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1" name="Picture 6"/>
              <p:cNvPicPr>
                <a:picLocks noChangeAspect="1" noChangeArrowheads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9558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9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597352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26484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032596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1" y="2756926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48683" y="5786226"/>
            <a:ext cx="12283016" cy="110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57" y="5830675"/>
            <a:ext cx="1735959" cy="10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77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86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4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568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28737" y="932722"/>
            <a:ext cx="12741071" cy="5935929"/>
            <a:chOff x="-396553" y="699541"/>
            <a:chExt cx="9555803" cy="4451947"/>
          </a:xfrm>
        </p:grpSpPr>
        <p:sp>
          <p:nvSpPr>
            <p:cNvPr id="25" name="Rectangle 24"/>
            <p:cNvSpPr/>
            <p:nvPr userDrawn="1"/>
          </p:nvSpPr>
          <p:spPr>
            <a:xfrm>
              <a:off x="-1345" y="992283"/>
              <a:ext cx="6513804" cy="4159205"/>
            </a:xfrm>
            <a:prstGeom prst="rect">
              <a:avLst/>
            </a:prstGeom>
            <a:solidFill>
              <a:srgbClr val="0E0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>
                <a:solidFill>
                  <a:prstClr val="white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553" y="699541"/>
              <a:ext cx="4621109" cy="4059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6" descr="S:\F15015_Copernicus\3_Work\330_Work-in-process\SC4_BackgroundMat\Old\Element Copernicus\Cover PPT\Link\Po_River_Italy.jp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9" t="25927" r="-1" b="9813"/>
            <a:stretch/>
          </p:blipFill>
          <p:spPr bwMode="auto">
            <a:xfrm>
              <a:off x="6837540" y="988942"/>
              <a:ext cx="2306461" cy="4162546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 userDrawn="1"/>
          </p:nvSpPr>
          <p:spPr>
            <a:xfrm>
              <a:off x="6837540" y="990051"/>
              <a:ext cx="2306460" cy="41534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6512460" y="988942"/>
              <a:ext cx="2646790" cy="4162546"/>
            </a:xfrm>
            <a:prstGeom prst="rect">
              <a:avLst/>
            </a:prstGeom>
            <a:gradFill flip="none" rotWithShape="1">
              <a:gsLst>
                <a:gs pos="17000">
                  <a:srgbClr val="0E0A32"/>
                </a:gs>
                <a:gs pos="1000">
                  <a:srgbClr val="0E0A32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05" y="167855"/>
            <a:ext cx="2059728" cy="1193499"/>
          </a:xfrm>
          <a:prstGeom prst="rect">
            <a:avLst/>
          </a:prstGeom>
        </p:spPr>
      </p:pic>
      <p:pic>
        <p:nvPicPr>
          <p:cNvPr id="65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3831" y="6045200"/>
            <a:ext cx="1867236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5006016" y="3429335"/>
            <a:ext cx="6237717" cy="747515"/>
          </a:xfrm>
        </p:spPr>
        <p:txBody>
          <a:bodyPr>
            <a:noAutofit/>
          </a:bodyPr>
          <a:lstStyle>
            <a:lvl1pPr algn="l">
              <a:defRPr sz="3733" b="0" spc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3" name="Subtitle 2"/>
          <p:cNvSpPr>
            <a:spLocks noGrp="1"/>
          </p:cNvSpPr>
          <p:nvPr>
            <p:ph type="subTitle" idx="1"/>
          </p:nvPr>
        </p:nvSpPr>
        <p:spPr>
          <a:xfrm>
            <a:off x="500601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4" name="Group 73"/>
          <p:cNvGrpSpPr/>
          <p:nvPr userDrawn="1"/>
        </p:nvGrpSpPr>
        <p:grpSpPr>
          <a:xfrm>
            <a:off x="1391478" y="6044912"/>
            <a:ext cx="3998063" cy="713031"/>
            <a:chOff x="4988059" y="4533684"/>
            <a:chExt cx="2998547" cy="534773"/>
          </a:xfrm>
        </p:grpSpPr>
        <p:grpSp>
          <p:nvGrpSpPr>
            <p:cNvPr id="75" name="Group 74"/>
            <p:cNvGrpSpPr/>
            <p:nvPr userDrawn="1"/>
          </p:nvGrpSpPr>
          <p:grpSpPr>
            <a:xfrm>
              <a:off x="5192177" y="4533684"/>
              <a:ext cx="2794429" cy="491761"/>
              <a:chOff x="5116727" y="4655220"/>
              <a:chExt cx="2273215" cy="400038"/>
            </a:xfrm>
          </p:grpSpPr>
          <p:sp>
            <p:nvSpPr>
              <p:cNvPr id="88" name="TextBox 87"/>
              <p:cNvSpPr txBox="1"/>
              <p:nvPr userDrawn="1"/>
            </p:nvSpPr>
            <p:spPr>
              <a:xfrm>
                <a:off x="5116727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933" dirty="0">
                    <a:solidFill>
                      <a:prstClr val="white"/>
                    </a:solidFill>
                  </a:rPr>
                  <a:t> 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5116727" y="4911334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>
                    <a:solidFill>
                      <a:prstClr val="white"/>
                    </a:solidFill>
                  </a:rPr>
                  <a:t>@CopernicusEU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 userDrawn="1"/>
            </p:nvSpPr>
            <p:spPr>
              <a:xfrm>
                <a:off x="6107978" y="4911334"/>
                <a:ext cx="1281964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>
                    <a:solidFill>
                      <a:prstClr val="white"/>
                    </a:solidFill>
                  </a:rPr>
                  <a:t>www.copernicus.eu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 userDrawn="1"/>
            </p:nvSpPr>
            <p:spPr>
              <a:xfrm>
                <a:off x="6112326" y="4655220"/>
                <a:ext cx="986126" cy="14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933" dirty="0" err="1">
                    <a:solidFill>
                      <a:prstClr val="white"/>
                    </a:solidFill>
                  </a:rPr>
                  <a:t>Copernicus</a:t>
                </a:r>
                <a:r>
                  <a:rPr lang="es-ES" sz="933" dirty="0">
                    <a:solidFill>
                      <a:prstClr val="white"/>
                    </a:solidFill>
                  </a:rPr>
                  <a:t> EU</a:t>
                </a:r>
                <a:endParaRPr lang="en-US" sz="93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86" name="Oval 85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7" name="Picture 3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7" name="Group 76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84" name="Oval 83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5" name="Picture 4"/>
              <p:cNvPicPr>
                <a:picLocks noChangeAspect="1" noChangeArrowheads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" name="Group 77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82" name="Oval 81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3" name="Picture 5"/>
              <p:cNvPicPr>
                <a:picLocks noChangeAspect="1" noChangeArrowheads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9" name="Group 78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80" name="Oval 79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1" name="Picture 6"/>
              <p:cNvPicPr>
                <a:picLocks noChangeAspect="1" noChangeArrowheads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98664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769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1" y="2"/>
            <a:ext cx="2769444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"/>
            <a:ext cx="2779875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072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385" y="932723"/>
            <a:ext cx="10559016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34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597352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6016" y="3264845"/>
            <a:ext cx="6237717" cy="7475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8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5006016" y="4032596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1" y="2756926"/>
            <a:ext cx="3722788" cy="13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48683" y="5786226"/>
            <a:ext cx="12283016" cy="110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57" y="5830675"/>
            <a:ext cx="1735959" cy="10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0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829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39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090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7608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6858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202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74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874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85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58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00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9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67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32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95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73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57" y="6066880"/>
            <a:ext cx="1210916" cy="7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5520" y="6267711"/>
            <a:ext cx="6144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223" y="6267711"/>
            <a:ext cx="54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57" y="6066880"/>
            <a:ext cx="1210916" cy="7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4267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5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6.jp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hyperlink" Target="https://marie-sklodowska-curie-actions.ec.europa.eu/actions/cofun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3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hyperlink" Target="https://business.esa.int/funding/intended-tender/space-based-innovation-and-digitalisation-for-school-tomorrow-digital-learning-for-ste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nereus-regions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4399"/>
            <a:ext cx="4209691" cy="69423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0" y="220157"/>
            <a:ext cx="2469637" cy="1140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917" y="2376673"/>
            <a:ext cx="38238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E3B803"/>
                </a:solidFill>
              </a:rPr>
              <a:t>EDUCATION AND TRAINING IN THE SPACE SECTOR: NEW TRENDS, PARTNERSHIPS, AND OPPORTUNITIES</a:t>
            </a:r>
            <a:endParaRPr lang="fr-BE" sz="4000" dirty="0">
              <a:solidFill>
                <a:srgbClr val="E3B80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1789" y="3679534"/>
            <a:ext cx="7537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</a:rPr>
              <a:t>– NEREUS – Presentation: 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Network of European Regions </a:t>
            </a: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Using Space Technologies</a:t>
            </a:r>
          </a:p>
          <a:p>
            <a:pPr algn="ctr"/>
            <a:endParaRPr lang="de-DE" sz="2400" b="1" dirty="0">
              <a:solidFill>
                <a:srgbClr val="002060"/>
              </a:solidFill>
            </a:endParaRP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Margarita Chrysaki, Communication/Project officer</a:t>
            </a:r>
          </a:p>
          <a:p>
            <a:pPr algn="ctr"/>
            <a:endParaRPr lang="de-DE" sz="2400" b="1" dirty="0">
              <a:solidFill>
                <a:srgbClr val="002060"/>
              </a:solidFill>
            </a:endParaRPr>
          </a:p>
          <a:p>
            <a:pPr algn="ctr"/>
            <a:r>
              <a:rPr lang="de-DE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1" y="0"/>
            <a:ext cx="7982309" cy="28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0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15410"/>
            <a:ext cx="2504303" cy="6868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13749" y="6172229"/>
            <a:ext cx="4760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800" b="1" i="1" kern="0" dirty="0">
                <a:solidFill>
                  <a:srgbClr val="0B6192">
                    <a:lumMod val="50000"/>
                  </a:srgbClr>
                </a:solidFill>
              </a:rPr>
              <a:t>www.eo4geo.eu</a:t>
            </a:r>
            <a:endParaRPr kumimoji="0" lang="it-IT" sz="2800" b="1" i="1" u="none" strike="noStrike" kern="0" cap="none" spc="0" normalizeH="0" baseline="0" noProof="0" dirty="0">
              <a:ln>
                <a:noFill/>
              </a:ln>
              <a:solidFill>
                <a:srgbClr val="0B6192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2" y="2083781"/>
            <a:ext cx="2266277" cy="22662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49049" y="4996971"/>
            <a:ext cx="29160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C000"/>
                </a:solidFill>
              </a:rPr>
              <a:t>Biggest EU Erasmus+ education/training </a:t>
            </a:r>
          </a:p>
          <a:p>
            <a:r>
              <a:rPr lang="en-GB" sz="2600" dirty="0">
                <a:solidFill>
                  <a:srgbClr val="FFC000"/>
                </a:solidFill>
              </a:rPr>
              <a:t>project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89" y="-72456"/>
            <a:ext cx="4508504" cy="3077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54" y="2978533"/>
            <a:ext cx="4116621" cy="1681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93" y="604151"/>
            <a:ext cx="4115875" cy="197691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067848" y="4555506"/>
            <a:ext cx="2763519" cy="20974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9466255" y="5063058"/>
            <a:ext cx="2365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Brussels, Nouvelle Aquitaine, The Azores, </a:t>
            </a:r>
            <a:r>
              <a:rPr lang="en-GB" dirty="0" err="1"/>
              <a:t>Podkarpackie</a:t>
            </a:r>
            <a:r>
              <a:rPr lang="en-GB" dirty="0"/>
              <a:t> and </a:t>
            </a:r>
            <a:r>
              <a:rPr lang="en-GB" dirty="0" err="1"/>
              <a:t>Mazovia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420728" y="2516446"/>
            <a:ext cx="3027680" cy="27368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815012" y="3251734"/>
            <a:ext cx="2598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NEREUS regional workshops and online sessions with over </a:t>
            </a:r>
            <a:r>
              <a:rPr lang="en-GB" b="1" dirty="0"/>
              <a:t>500 hundred </a:t>
            </a:r>
            <a:r>
              <a:rPr lang="en-GB" dirty="0"/>
              <a:t>participants!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067848" y="4493362"/>
            <a:ext cx="821219" cy="5036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76" y="4830500"/>
            <a:ext cx="3365500" cy="1822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11" y="4801945"/>
            <a:ext cx="3302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43485" y="2716785"/>
            <a:ext cx="197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Regional roll-out</a:t>
            </a:r>
          </a:p>
        </p:txBody>
      </p:sp>
    </p:spTree>
    <p:extLst>
      <p:ext uri="{BB962C8B-B14F-4D97-AF65-F5344CB8AC3E}">
        <p14:creationId xmlns:p14="http://schemas.microsoft.com/office/powerpoint/2010/main" val="149940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15410"/>
            <a:ext cx="2504303" cy="6868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" y="2273300"/>
            <a:ext cx="2330450" cy="2330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4850" y="571837"/>
            <a:ext cx="4813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UNIVERSEH is an alliance of five young and mature universities from five European countries to develop a new way of collaboration in the field of Space, within the new “European Universities” initiative promoted by the European Commission</a:t>
            </a:r>
          </a:p>
          <a:p>
            <a:endParaRPr lang="en-GB" dirty="0"/>
          </a:p>
          <a:p>
            <a:r>
              <a:rPr lang="en-GB" dirty="0"/>
              <a:t>NEREUS is a member of the Advisory Board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244850" y="787400"/>
            <a:ext cx="869950" cy="4635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3227001" y="2151062"/>
            <a:ext cx="869950" cy="4635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3044825"/>
            <a:ext cx="7937500" cy="3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5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57" y="-419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32" y="1863911"/>
            <a:ext cx="23309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dirty="0">
                <a:solidFill>
                  <a:srgbClr val="FFC000"/>
                </a:solidFill>
              </a:rPr>
              <a:t>SPACE GIRLS/</a:t>
            </a:r>
          </a:p>
          <a:p>
            <a:pPr algn="ctr"/>
            <a:r>
              <a:rPr lang="de-DE" sz="2600" dirty="0">
                <a:solidFill>
                  <a:srgbClr val="FFC000"/>
                </a:solidFill>
              </a:rPr>
              <a:t>SPACE WOMEN</a:t>
            </a:r>
          </a:p>
          <a:p>
            <a:pPr algn="ctr"/>
            <a:r>
              <a:rPr lang="de-DE" sz="2600" dirty="0">
                <a:solidFill>
                  <a:srgbClr val="FFC000"/>
                </a:solidFill>
              </a:rPr>
              <a:t>Mobile Photo-exposition</a:t>
            </a:r>
          </a:p>
          <a:p>
            <a:pPr algn="ctr"/>
            <a:r>
              <a:rPr lang="de-DE" sz="2600" dirty="0">
                <a:solidFill>
                  <a:srgbClr val="FFC000"/>
                </a:solidFill>
              </a:rPr>
              <a:t>(1)</a:t>
            </a:r>
            <a:endParaRPr lang="en-GB" sz="2600" dirty="0">
              <a:solidFill>
                <a:srgbClr val="FFC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100" y="0"/>
            <a:ext cx="4643327" cy="309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741" y="-419"/>
            <a:ext cx="4635259" cy="309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36498" y="3429000"/>
            <a:ext cx="88334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2060"/>
                </a:solidFill>
              </a:rPr>
              <a:t>40 photo portrays of girls and women of three different generations and different continents with their heads in the stars who choose space as a career, work or study option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2060"/>
                </a:solidFill>
              </a:rPr>
              <a:t>Supported by Sipa-Press and ESA (NEREUS is together with </a:t>
            </a:r>
            <a:r>
              <a:rPr lang="fr-FR" sz="2400" dirty="0">
                <a:solidFill>
                  <a:srgbClr val="002060"/>
                </a:solidFill>
              </a:rPr>
              <a:t>CNES, Cité de l'Espace, </a:t>
            </a:r>
            <a:r>
              <a:rPr lang="fr-FR" sz="2400" dirty="0" err="1">
                <a:solidFill>
                  <a:srgbClr val="002060"/>
                </a:solidFill>
              </a:rPr>
              <a:t>Universpace</a:t>
            </a:r>
            <a:r>
              <a:rPr lang="fr-FR" sz="2400" dirty="0">
                <a:solidFill>
                  <a:srgbClr val="002060"/>
                </a:solidFill>
              </a:rPr>
              <a:t> and GSA sponsoring </a:t>
            </a:r>
            <a:r>
              <a:rPr lang="fr-FR" sz="2400" dirty="0" err="1">
                <a:solidFill>
                  <a:srgbClr val="002060"/>
                </a:solidFill>
              </a:rPr>
              <a:t>partner</a:t>
            </a:r>
            <a:r>
              <a:rPr lang="fr-FR" sz="2400" dirty="0">
                <a:solidFill>
                  <a:srgbClr val="002060"/>
                </a:solidFill>
              </a:rPr>
              <a:t>);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rgbClr val="002060"/>
                </a:solidFill>
              </a:rPr>
              <a:t>Following</a:t>
            </a:r>
            <a:r>
              <a:rPr lang="fr-FR" sz="2400" dirty="0">
                <a:solidFill>
                  <a:srgbClr val="002060"/>
                </a:solidFill>
              </a:rPr>
              <a:t> events in Brussels and Paris exhibition tours </a:t>
            </a:r>
            <a:r>
              <a:rPr lang="fr-FR" sz="2400" dirty="0" err="1">
                <a:solidFill>
                  <a:srgbClr val="002060"/>
                </a:solidFill>
              </a:rPr>
              <a:t>through</a:t>
            </a:r>
            <a:r>
              <a:rPr lang="fr-FR" sz="2400" dirty="0">
                <a:solidFill>
                  <a:srgbClr val="002060"/>
                </a:solidFill>
              </a:rPr>
              <a:t> NEREUS-</a:t>
            </a:r>
            <a:r>
              <a:rPr lang="fr-FR" sz="2400" dirty="0" err="1">
                <a:solidFill>
                  <a:srgbClr val="002060"/>
                </a:solidFill>
              </a:rPr>
              <a:t>regions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6"/>
          <a:srcRect l="4909" t="1467" r="4999" b="80229"/>
          <a:stretch/>
        </p:blipFill>
        <p:spPr bwMode="auto">
          <a:xfrm>
            <a:off x="169732" y="4611229"/>
            <a:ext cx="2415396" cy="115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62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" y="0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7780" y="1861966"/>
            <a:ext cx="364687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  <a:latin typeface="Klinic Slab Book"/>
              </a:rPr>
              <a:t>« SPACE4OurPlanet» </a:t>
            </a:r>
            <a:r>
              <a:rPr lang="fr-FR" sz="2800" dirty="0">
                <a:solidFill>
                  <a:srgbClr val="002060"/>
                </a:solidFill>
                <a:latin typeface="Klinic Slab Book"/>
                <a:cs typeface="Klinic Slab Book"/>
              </a:rPr>
              <a:t>- </a:t>
            </a:r>
            <a:r>
              <a:rPr lang="fr-FR" sz="2400" dirty="0" err="1">
                <a:solidFill>
                  <a:srgbClr val="002060"/>
                </a:solidFill>
                <a:latin typeface="Klinic Slab Book"/>
                <a:cs typeface="Klinic Slab Book"/>
              </a:rPr>
              <a:t>features</a:t>
            </a:r>
            <a:r>
              <a:rPr lang="fr-FR" sz="2400" dirty="0">
                <a:solidFill>
                  <a:srgbClr val="002060"/>
                </a:solidFill>
                <a:latin typeface="Klinic Slab Book"/>
                <a:cs typeface="Klinic Slab Book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Klinic Slab Book"/>
                <a:cs typeface="Klinic Slab Book"/>
              </a:rPr>
              <a:t>portrays</a:t>
            </a:r>
            <a:r>
              <a:rPr lang="fr-FR" sz="2400" dirty="0">
                <a:solidFill>
                  <a:srgbClr val="002060"/>
                </a:solidFill>
                <a:latin typeface="Klinic Slab Book"/>
                <a:cs typeface="Klinic Slab Book"/>
              </a:rPr>
              <a:t> of 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Klinic Slab Book"/>
                <a:cs typeface="Klinic Slab Book"/>
              </a:rPr>
              <a:t>17 </a:t>
            </a:r>
            <a:r>
              <a:rPr lang="en-GB" sz="2400" dirty="0">
                <a:solidFill>
                  <a:srgbClr val="002060"/>
                </a:solidFill>
                <a:latin typeface="Klinic Slab Book"/>
                <a:cs typeface="Klinic Slab Book"/>
              </a:rPr>
              <a:t>Women, men, boys and girls from</a:t>
            </a:r>
            <a:endParaRPr lang="fr-FR" sz="2400" dirty="0">
              <a:solidFill>
                <a:srgbClr val="002060"/>
              </a:solidFill>
              <a:latin typeface="Klinic Slab Book"/>
              <a:cs typeface="Klinic Slab Book"/>
            </a:endParaRP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Klinic Slab Book"/>
                <a:cs typeface="Klinic Slab Book"/>
              </a:rPr>
              <a:t>17 </a:t>
            </a:r>
            <a:r>
              <a:rPr lang="en-GB" sz="2400" dirty="0">
                <a:solidFill>
                  <a:srgbClr val="002060"/>
                </a:solidFill>
                <a:latin typeface="Klinic Slab Book"/>
                <a:cs typeface="Klinic Slab Book"/>
              </a:rPr>
              <a:t>Countries explaining how </a:t>
            </a:r>
            <a:r>
              <a:rPr lang="en-GB" sz="2400" b="1" dirty="0">
                <a:solidFill>
                  <a:srgbClr val="002060"/>
                </a:solidFill>
                <a:latin typeface="Klinic Slab Book"/>
                <a:cs typeface="Klinic Slab Book"/>
              </a:rPr>
              <a:t>space technologies </a:t>
            </a:r>
            <a:r>
              <a:rPr lang="en-GB" sz="2400" dirty="0">
                <a:solidFill>
                  <a:srgbClr val="002060"/>
                </a:solidFill>
                <a:latin typeface="Klinic Slab Book"/>
                <a:cs typeface="Klinic Slab Book"/>
              </a:rPr>
              <a:t>contribute to the accomplishment of 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Klinic Slab Book"/>
                <a:cs typeface="Klinic Slab Book"/>
              </a:rPr>
              <a:t>17 Sustainable Development Goals (SDGs)</a:t>
            </a:r>
            <a:endParaRPr lang="fr-FR" sz="2400" dirty="0">
              <a:solidFill>
                <a:srgbClr val="002060"/>
              </a:solidFill>
              <a:latin typeface="Klinic Slab Book"/>
              <a:cs typeface="Klinic Slab Book"/>
            </a:endParaRPr>
          </a:p>
          <a:p>
            <a:pPr algn="ctr"/>
            <a:endParaRPr lang="de-DE" b="1" dirty="0">
              <a:solidFill>
                <a:srgbClr val="002060"/>
              </a:solidFill>
            </a:endParaRPr>
          </a:p>
          <a:p>
            <a:pPr algn="ctr"/>
            <a:r>
              <a:rPr lang="de-DE" b="1" dirty="0">
                <a:solidFill>
                  <a:srgbClr val="002060"/>
                </a:solidFill>
              </a:rPr>
              <a:t>https://www.space4ourplanet.org/</a:t>
            </a:r>
            <a:endParaRPr lang="aa-ET" b="1" dirty="0">
              <a:solidFill>
                <a:srgbClr val="002060"/>
              </a:solidFill>
            </a:endParaRPr>
          </a:p>
          <a:p>
            <a:pPr algn="ctr"/>
            <a:endParaRPr lang="fr-FR" sz="2400" dirty="0">
              <a:solidFill>
                <a:srgbClr val="002060"/>
              </a:solidFill>
              <a:latin typeface="Klinic Slab Book"/>
              <a:cs typeface="Klinic Slab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6F144-ED2E-4243-ABC3-23A58ABBB665}"/>
              </a:ext>
            </a:extLst>
          </p:cNvPr>
          <p:cNvSpPr txBox="1"/>
          <p:nvPr/>
        </p:nvSpPr>
        <p:spPr>
          <a:xfrm>
            <a:off x="111965" y="1759096"/>
            <a:ext cx="27242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600" dirty="0">
                <a:solidFill>
                  <a:srgbClr val="FFC000"/>
                </a:solidFill>
              </a:rPr>
              <a:t>New exhibition:</a:t>
            </a:r>
          </a:p>
          <a:p>
            <a:pPr algn="ctr"/>
            <a:endParaRPr lang="fr-BE" sz="2600" dirty="0">
              <a:solidFill>
                <a:srgbClr val="FFC000"/>
              </a:solidFill>
            </a:endParaRPr>
          </a:p>
          <a:p>
            <a:pPr algn="ctr"/>
            <a:r>
              <a:rPr lang="fr-BE" sz="2600" dirty="0">
                <a:solidFill>
                  <a:srgbClr val="FFC000"/>
                </a:solidFill>
              </a:rPr>
              <a:t>Space4OurPlanet</a:t>
            </a:r>
          </a:p>
          <a:p>
            <a:pPr algn="ctr"/>
            <a:r>
              <a:rPr lang="fr-BE" sz="2600" dirty="0">
                <a:solidFill>
                  <a:srgbClr val="FFC000"/>
                </a:solidFill>
              </a:rPr>
              <a:t>(1)</a:t>
            </a:r>
            <a:endParaRPr lang="aa-ET" sz="2600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D73AC-683E-432D-89D0-F3B820D1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985" y="0"/>
            <a:ext cx="2724252" cy="1942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F6A08-A221-45FB-8CFB-CD81AB9F0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678" y="1402597"/>
            <a:ext cx="2545080" cy="2220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CEEE9-7874-463A-808D-60FED9938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7094" y="1402597"/>
            <a:ext cx="2754906" cy="2142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1B2D40-1204-402E-B1EC-8C29802D8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678" y="3545510"/>
            <a:ext cx="2599277" cy="20264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6BCA73-B392-4144-8DDC-75D02A5A8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954" y="3545510"/>
            <a:ext cx="2775046" cy="2081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5601" y="5766223"/>
            <a:ext cx="56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Launched on 28</a:t>
            </a:r>
            <a:r>
              <a:rPr lang="en-US" sz="2400" baseline="30000" dirty="0">
                <a:solidFill>
                  <a:srgbClr val="002060"/>
                </a:solidFill>
              </a:rPr>
              <a:t>th</a:t>
            </a:r>
            <a:r>
              <a:rPr lang="en-US" sz="2400" dirty="0">
                <a:solidFill>
                  <a:srgbClr val="002060"/>
                </a:solidFill>
              </a:rPr>
              <a:t> September 2021 in Brussels/Belgium in front of the European Parliament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FEA48-E251-43DB-97E7-720C729D2725}"/>
              </a:ext>
            </a:extLst>
          </p:cNvPr>
          <p:cNvSpPr txBox="1"/>
          <p:nvPr/>
        </p:nvSpPr>
        <p:spPr>
          <a:xfrm>
            <a:off x="6493812" y="378746"/>
            <a:ext cx="5846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solidFill>
                  <a:srgbClr val="002060"/>
                </a:solidFill>
                <a:latin typeface="Klinic Slab Book"/>
              </a:rPr>
              <a:t>Bring</a:t>
            </a:r>
            <a:r>
              <a:rPr lang="fr-BE" sz="2800" b="1" dirty="0">
                <a:solidFill>
                  <a:srgbClr val="002060"/>
                </a:solidFill>
                <a:latin typeface="Klinic Slab Book"/>
              </a:rPr>
              <a:t> SPACE4OUR Planet to </a:t>
            </a:r>
            <a:r>
              <a:rPr lang="fr-BE" sz="2800" b="1" dirty="0" err="1">
                <a:solidFill>
                  <a:srgbClr val="002060"/>
                </a:solidFill>
                <a:latin typeface="Klinic Slab Book"/>
              </a:rPr>
              <a:t>your</a:t>
            </a:r>
            <a:r>
              <a:rPr lang="fr-BE" sz="2800" b="1" dirty="0">
                <a:solidFill>
                  <a:srgbClr val="002060"/>
                </a:solidFill>
                <a:latin typeface="Klinic Slab Book"/>
              </a:rPr>
              <a:t> </a:t>
            </a:r>
            <a:r>
              <a:rPr lang="fr-BE" sz="2800" b="1" dirty="0" err="1">
                <a:solidFill>
                  <a:srgbClr val="002060"/>
                </a:solidFill>
                <a:latin typeface="Klinic Slab Book"/>
              </a:rPr>
              <a:t>region</a:t>
            </a:r>
            <a:endParaRPr lang="aa-ET" sz="2800" b="1" dirty="0">
              <a:solidFill>
                <a:srgbClr val="002060"/>
              </a:solidFill>
              <a:latin typeface="Klinic Slab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617" y="4829452"/>
            <a:ext cx="150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Space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77998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7BD1C27-8867-AAA3-0C07-17C01033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37" y="222725"/>
            <a:ext cx="3032803" cy="42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15898" y="1785487"/>
            <a:ext cx="7826375" cy="4327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>
              <a:spcAft>
                <a:spcPct val="20000"/>
              </a:spcAft>
              <a:defRPr/>
            </a:pPr>
            <a:endParaRPr lang="en-GB" altLang="de-DE" sz="2400" dirty="0">
              <a:sym typeface="Wingdings" pitchFamily="2" charset="2"/>
            </a:endParaRPr>
          </a:p>
        </p:txBody>
      </p:sp>
      <p:sp>
        <p:nvSpPr>
          <p:cNvPr id="9" name="Segnaposto contenuto 4"/>
          <p:cNvSpPr txBox="1">
            <a:spLocks/>
          </p:cNvSpPr>
          <p:nvPr/>
        </p:nvSpPr>
        <p:spPr bwMode="auto">
          <a:xfrm>
            <a:off x="93699" y="2695998"/>
            <a:ext cx="271540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it-IT" altLang="en-US" sz="2600" dirty="0">
                <a:solidFill>
                  <a:srgbClr val="FFC000"/>
                </a:solidFill>
                <a:latin typeface="Calibri" panose="020F0502020204030204" pitchFamily="34" charset="0"/>
              </a:rPr>
              <a:t>NEREUS activities on education/training in the space sector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altLang="en-US" sz="26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A group of people at a convention&#10;&#10;Description automatically generated with medium confidence">
            <a:extLst>
              <a:ext uri="{FF2B5EF4-FFF2-40B4-BE49-F238E27FC236}">
                <a16:creationId xmlns:a16="http://schemas.microsoft.com/office/drawing/2014/main" id="{EF5AAF42-16D2-7386-F66F-43FA863AB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25" y="662512"/>
            <a:ext cx="3967053" cy="297529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5B1C319-C7BA-5606-A593-527F6259A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77" y="3562203"/>
            <a:ext cx="4470521" cy="2542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E3FFA-832C-88EC-0D06-D882B09ADD84}"/>
              </a:ext>
            </a:extLst>
          </p:cNvPr>
          <p:cNvSpPr txBox="1"/>
          <p:nvPr/>
        </p:nvSpPr>
        <p:spPr>
          <a:xfrm>
            <a:off x="3079253" y="79242"/>
            <a:ext cx="437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Newspace</a:t>
            </a:r>
            <a:r>
              <a:rPr lang="en-GB" dirty="0"/>
              <a:t> economy forum: Round table on Education and STEM, Rome, December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B1C81-B64F-3CAE-DF0A-F180632BA71D}"/>
              </a:ext>
            </a:extLst>
          </p:cNvPr>
          <p:cNvSpPr txBox="1"/>
          <p:nvPr/>
        </p:nvSpPr>
        <p:spPr>
          <a:xfrm>
            <a:off x="7645712" y="452"/>
            <a:ext cx="437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Webinars on education in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44D468-E29E-E4E3-76D5-33C209EBC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688" y="4066679"/>
            <a:ext cx="3729390" cy="2542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01ADA5-1CF6-A342-4CEB-C68839298B91}"/>
              </a:ext>
            </a:extLst>
          </p:cNvPr>
          <p:cNvSpPr txBox="1"/>
          <p:nvPr/>
        </p:nvSpPr>
        <p:spPr>
          <a:xfrm>
            <a:off x="3219039" y="3649093"/>
            <a:ext cx="437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Annual visits to universities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490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8382"/>
            <a:ext cx="2639369" cy="69363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" y="204048"/>
            <a:ext cx="2469637" cy="1140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7503" y="3036369"/>
            <a:ext cx="808870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F3CB0-0BD4-8D22-79B6-0313D523530D}"/>
              </a:ext>
            </a:extLst>
          </p:cNvPr>
          <p:cNvSpPr txBox="1"/>
          <p:nvPr/>
        </p:nvSpPr>
        <p:spPr>
          <a:xfrm>
            <a:off x="2704559" y="35682"/>
            <a:ext cx="9213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A7D00"/>
                </a:solidFill>
                <a:effectLst/>
                <a:latin typeface="Calibri" panose="020F0502020204030204" pitchFamily="34" charset="0"/>
              </a:rPr>
              <a:t>Marie </a:t>
            </a:r>
            <a:r>
              <a:rPr lang="en-US" sz="3200" b="1" i="0" dirty="0" err="1">
                <a:solidFill>
                  <a:srgbClr val="FA7D00"/>
                </a:solidFill>
                <a:effectLst/>
                <a:latin typeface="Calibri" panose="020F0502020204030204" pitchFamily="34" charset="0"/>
              </a:rPr>
              <a:t>Skłodowska</a:t>
            </a:r>
            <a:r>
              <a:rPr lang="en-US" sz="3200" b="1" i="0" dirty="0">
                <a:solidFill>
                  <a:srgbClr val="FA7D00"/>
                </a:solidFill>
                <a:effectLst/>
                <a:latin typeface="Calibri" panose="020F0502020204030204" pitchFamily="34" charset="0"/>
              </a:rPr>
              <a:t>-Curie Actions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18751-29CE-399F-455A-A0A1B98D9B2D}"/>
              </a:ext>
            </a:extLst>
          </p:cNvPr>
          <p:cNvSpPr txBox="1"/>
          <p:nvPr/>
        </p:nvSpPr>
        <p:spPr>
          <a:xfrm>
            <a:off x="2639369" y="653903"/>
            <a:ext cx="90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0E3051"/>
                </a:solidFill>
                <a:effectLst/>
                <a:latin typeface="Open Sans" panose="020B0606030504020204" pitchFamily="34" charset="0"/>
              </a:rPr>
              <a:t>MSCA COFUND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3DE2D-037C-D66F-4DD7-E1172F905347}"/>
              </a:ext>
            </a:extLst>
          </p:cNvPr>
          <p:cNvSpPr txBox="1"/>
          <p:nvPr/>
        </p:nvSpPr>
        <p:spPr>
          <a:xfrm>
            <a:off x="2735825" y="1241347"/>
            <a:ext cx="94561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COFUND action provides funding for regional, national and international programmes for training and career development, through co-funding mechanisms. It spreads the MSCA’s best practices by promoting high standards and excellent working conditions.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 types of COFUND:</a:t>
            </a:r>
          </a:p>
          <a:p>
            <a:pPr algn="just">
              <a:buFont typeface="+mj-lt"/>
              <a:buAutoNum type="arabicPeriod"/>
            </a:pPr>
            <a:r>
              <a:rPr lang="en-US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Doctoral Programmes. </a:t>
            </a:r>
          </a:p>
          <a:p>
            <a:pPr algn="just">
              <a:buFont typeface="+mj-lt"/>
              <a:buAutoNum type="arabicPeriod"/>
            </a:pPr>
            <a:r>
              <a:rPr lang="en-US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Postdoctoral Programmes. </a:t>
            </a:r>
          </a:p>
          <a:p>
            <a:pPr algn="just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</a:rPr>
              <a:t>Who can apply?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 single legal entity in an EU Member State or a Horizon Europe Associated Country applies. Additional partners can be included in the project.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What does the funding cover?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COFUND projects should last for up to five years and should recruit at least 3 researchers.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Call budget: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 beneficiary can receive a maximum of €10 million per call.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Deadline: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9 February 2023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C5F190-048B-B5DE-6561-04AC947F5BF9}"/>
              </a:ext>
            </a:extLst>
          </p:cNvPr>
          <p:cNvSpPr txBox="1"/>
          <p:nvPr/>
        </p:nvSpPr>
        <p:spPr>
          <a:xfrm>
            <a:off x="6746617" y="6411993"/>
            <a:ext cx="162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 to the call</a:t>
            </a:r>
            <a:endParaRPr lang="en-US" dirty="0"/>
          </a:p>
        </p:txBody>
      </p:sp>
      <p:pic>
        <p:nvPicPr>
          <p:cNvPr id="35" name="Graphic 34" descr="Remote learning language with solid fill">
            <a:extLst>
              <a:ext uri="{FF2B5EF4-FFF2-40B4-BE49-F238E27FC236}">
                <a16:creationId xmlns:a16="http://schemas.microsoft.com/office/drawing/2014/main" id="{B5732B3F-1250-0957-9FA5-5C586F4C4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362" y="4813569"/>
            <a:ext cx="1461981" cy="1461981"/>
          </a:xfrm>
          <a:prstGeom prst="rect">
            <a:avLst/>
          </a:prstGeom>
        </p:spPr>
      </p:pic>
      <p:pic>
        <p:nvPicPr>
          <p:cNvPr id="37" name="Graphic 36" descr="Classroom outline">
            <a:extLst>
              <a:ext uri="{FF2B5EF4-FFF2-40B4-BE49-F238E27FC236}">
                <a16:creationId xmlns:a16="http://schemas.microsoft.com/office/drawing/2014/main" id="{A15D141C-C29D-FFB7-8AE9-DA707B379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363" y="2011432"/>
            <a:ext cx="1461980" cy="14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8382"/>
            <a:ext cx="2639369" cy="69363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" y="204048"/>
            <a:ext cx="2469637" cy="1140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7503" y="3036369"/>
            <a:ext cx="808870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F3CB0-0BD4-8D22-79B6-0313D523530D}"/>
              </a:ext>
            </a:extLst>
          </p:cNvPr>
          <p:cNvSpPr txBox="1"/>
          <p:nvPr/>
        </p:nvSpPr>
        <p:spPr>
          <a:xfrm>
            <a:off x="2704559" y="35682"/>
            <a:ext cx="921316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dirty="0">
                <a:solidFill>
                  <a:srgbClr val="FA7D00"/>
                </a:solidFill>
                <a:latin typeface="Calibri"/>
                <a:cs typeface="Calibri"/>
              </a:rPr>
              <a:t>ERASMUS+</a:t>
            </a:r>
            <a:endParaRPr lang="en-US" sz="3200" b="1" dirty="0">
              <a:solidFill>
                <a:srgbClr val="FA7D00"/>
              </a:solidFill>
              <a:cs typeface="Calibri"/>
            </a:endParaRPr>
          </a:p>
        </p:txBody>
      </p:sp>
      <p:pic>
        <p:nvPicPr>
          <p:cNvPr id="35" name="Graphic 34" descr="Remote learning language with solid fill">
            <a:extLst>
              <a:ext uri="{FF2B5EF4-FFF2-40B4-BE49-F238E27FC236}">
                <a16:creationId xmlns:a16="http://schemas.microsoft.com/office/drawing/2014/main" id="{B5732B3F-1250-0957-9FA5-5C586F4C4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62" y="4813569"/>
            <a:ext cx="1461981" cy="1461981"/>
          </a:xfrm>
          <a:prstGeom prst="rect">
            <a:avLst/>
          </a:prstGeom>
        </p:spPr>
      </p:pic>
      <p:pic>
        <p:nvPicPr>
          <p:cNvPr id="37" name="Graphic 36" descr="Classroom outline">
            <a:extLst>
              <a:ext uri="{FF2B5EF4-FFF2-40B4-BE49-F238E27FC236}">
                <a16:creationId xmlns:a16="http://schemas.microsoft.com/office/drawing/2014/main" id="{A15D141C-C29D-FFB7-8AE9-DA707B379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5363" y="2011432"/>
            <a:ext cx="1461980" cy="1461980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B5AC10-2D79-DDC6-2A34-ED03542ED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32" y="421580"/>
            <a:ext cx="7763505" cy="2968229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3910E5-8C32-01DE-4562-EA57A1557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3" y="3659285"/>
            <a:ext cx="8088702" cy="29913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E8BF2E-CDC2-9953-423D-F4F370F2083A}"/>
              </a:ext>
            </a:extLst>
          </p:cNvPr>
          <p:cNvCxnSpPr/>
          <p:nvPr/>
        </p:nvCxnSpPr>
        <p:spPr>
          <a:xfrm>
            <a:off x="2771120" y="3575682"/>
            <a:ext cx="776193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41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8382"/>
            <a:ext cx="2639369" cy="69363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" y="204048"/>
            <a:ext cx="2469637" cy="1140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7503" y="3036369"/>
            <a:ext cx="808870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F3CB0-0BD4-8D22-79B6-0313D523530D}"/>
              </a:ext>
            </a:extLst>
          </p:cNvPr>
          <p:cNvSpPr txBox="1"/>
          <p:nvPr/>
        </p:nvSpPr>
        <p:spPr>
          <a:xfrm>
            <a:off x="2704559" y="35682"/>
            <a:ext cx="9213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A7D00"/>
                </a:solidFill>
                <a:effectLst/>
                <a:latin typeface="Calibri" panose="020F0502020204030204" pitchFamily="34" charset="0"/>
              </a:rPr>
              <a:t>ESA Business Applications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18751-29CE-399F-455A-A0A1B98D9B2D}"/>
              </a:ext>
            </a:extLst>
          </p:cNvPr>
          <p:cNvSpPr txBox="1"/>
          <p:nvPr/>
        </p:nvSpPr>
        <p:spPr>
          <a:xfrm>
            <a:off x="2639369" y="537086"/>
            <a:ext cx="949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chemeClr val="tx2"/>
                </a:solidFill>
                <a:effectLst/>
                <a:latin typeface="NotesESABold"/>
              </a:rPr>
              <a:t>Space-based Innovation and </a:t>
            </a:r>
            <a:r>
              <a:rPr lang="en-US" b="1" i="0" dirty="0" err="1">
                <a:solidFill>
                  <a:schemeClr val="tx2"/>
                </a:solidFill>
                <a:effectLst/>
                <a:latin typeface="NotesESABold"/>
              </a:rPr>
              <a:t>Digitalisation</a:t>
            </a:r>
            <a:r>
              <a:rPr lang="en-US" b="1" i="0" dirty="0">
                <a:solidFill>
                  <a:schemeClr val="tx2"/>
                </a:solidFill>
                <a:effectLst/>
                <a:latin typeface="NotesESABold"/>
              </a:rPr>
              <a:t> for the School of Tomorrow: Digital Learning for STEM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3DE2D-037C-D66F-4DD7-E1172F905347}"/>
              </a:ext>
            </a:extLst>
          </p:cNvPr>
          <p:cNvSpPr txBox="1"/>
          <p:nvPr/>
        </p:nvSpPr>
        <p:spPr>
          <a:xfrm>
            <a:off x="2660554" y="1163461"/>
            <a:ext cx="94561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Scope: </a:t>
            </a:r>
            <a:r>
              <a:rPr lang="en-US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Use</a:t>
            </a:r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Satellite and digital technologies in education to engage students and communities, enable inclusiveness, increase efficiencies, and provide tools to support excellent teaching and raise student attainment.</a:t>
            </a:r>
          </a:p>
          <a:p>
            <a:pPr algn="just"/>
            <a:endParaRPr lang="en-US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</a:rPr>
              <a:t>Who can apply?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Funded participation is open to any company and/or organization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residing in ESA Member States. </a:t>
            </a:r>
          </a:p>
          <a:p>
            <a:pPr algn="just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How to apply? </a:t>
            </a:r>
            <a:r>
              <a:rPr lang="en-US" i="0" dirty="0">
                <a:effectLst/>
                <a:latin typeface="Open Sans" panose="020B0606030504020204" pitchFamily="34" charset="0"/>
              </a:rPr>
              <a:t>Two steps: 1) outline proposal 2) full proposal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</a:rPr>
              <a:t>Eligibility criteria: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Engage with at least two schools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Deploy and provide a solution which will support the digital transformation of the school for the benefits of the students and the teachers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Prove the benefit of including at least one space asset in the proposed solution</a:t>
            </a:r>
          </a:p>
          <a:p>
            <a:pPr marL="342900" indent="-342900" algn="just">
              <a:buFont typeface="+mj-lt"/>
              <a:buAutoNum type="arabicPeriod"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Funds: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ESA will bear up to 50% of the acceptable cost (up to an estimated amount of max. 1,000,000 Euro).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Deadline: </a:t>
            </a:r>
            <a:r>
              <a:rPr lang="en-US" b="0" i="0" dirty="0">
                <a:solidFill>
                  <a:srgbClr val="000000"/>
                </a:solidFill>
                <a:effectLst/>
                <a:latin typeface="NotesESA"/>
              </a:rPr>
              <a:t>15 January 2023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C5F190-048B-B5DE-6561-04AC947F5BF9}"/>
              </a:ext>
            </a:extLst>
          </p:cNvPr>
          <p:cNvSpPr txBox="1"/>
          <p:nvPr/>
        </p:nvSpPr>
        <p:spPr>
          <a:xfrm>
            <a:off x="6746617" y="6411993"/>
            <a:ext cx="162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 to the call</a:t>
            </a:r>
            <a:endParaRPr lang="en-US" dirty="0"/>
          </a:p>
        </p:txBody>
      </p:sp>
      <p:pic>
        <p:nvPicPr>
          <p:cNvPr id="35" name="Graphic 34" descr="Remote learning language with solid fill">
            <a:extLst>
              <a:ext uri="{FF2B5EF4-FFF2-40B4-BE49-F238E27FC236}">
                <a16:creationId xmlns:a16="http://schemas.microsoft.com/office/drawing/2014/main" id="{B5732B3F-1250-0957-9FA5-5C586F4C4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362" y="4813569"/>
            <a:ext cx="1461981" cy="1461981"/>
          </a:xfrm>
          <a:prstGeom prst="rect">
            <a:avLst/>
          </a:prstGeom>
        </p:spPr>
      </p:pic>
      <p:pic>
        <p:nvPicPr>
          <p:cNvPr id="37" name="Graphic 36" descr="Classroom outline">
            <a:extLst>
              <a:ext uri="{FF2B5EF4-FFF2-40B4-BE49-F238E27FC236}">
                <a16:creationId xmlns:a16="http://schemas.microsoft.com/office/drawing/2014/main" id="{A15D141C-C29D-FFB7-8AE9-DA707B379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363" y="2011432"/>
            <a:ext cx="1461980" cy="146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3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4452936" y="3403035"/>
            <a:ext cx="57816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C000"/>
                </a:solidFill>
                <a:hlinkClick r:id="rId2"/>
              </a:rPr>
              <a:t>www.nereus-regions.eu</a:t>
            </a:r>
            <a:endParaRPr lang="it-IT" altLang="it-IT" sz="24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2060"/>
                </a:solidFill>
              </a:rPr>
              <a:t>@NEREUSaisbl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2060"/>
                </a:solidFill>
              </a:rPr>
              <a:t>NEREUSaisbl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2060"/>
                </a:solidFill>
              </a:rPr>
              <a:t>Network of European Regions Using Space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3182715" y="2090787"/>
            <a:ext cx="8066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2060"/>
                </a:solidFill>
              </a:rPr>
              <a:t>THANK YOU!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3600" b="1" dirty="0">
              <a:solidFill>
                <a:srgbClr val="002060"/>
              </a:solidFill>
            </a:endParaRPr>
          </a:p>
        </p:txBody>
      </p:sp>
      <p:pic>
        <p:nvPicPr>
          <p:cNvPr id="338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970338"/>
            <a:ext cx="5159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741863"/>
            <a:ext cx="5159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5481638"/>
            <a:ext cx="5159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2504303" cy="6868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4399"/>
            <a:ext cx="2648373" cy="69423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220157"/>
            <a:ext cx="2469637" cy="1140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7321" y="940541"/>
            <a:ext cx="7874000" cy="523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defTabSz="91440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srgbClr val="002060"/>
                </a:solidFill>
                <a:latin typeface="Calibri" panose="020F0502020204030204"/>
                <a:ea typeface="+mn-ea"/>
              </a:rPr>
              <a:t>Practical Instructions for the teleconference:</a:t>
            </a:r>
            <a:endParaRPr lang="en-US" sz="24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marL="1257300" lvl="2" indent="-342900" defTabSz="914400" eaLnBrk="1" fontAlgn="auto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Please note the meeting is recorded for follow-up purposes</a:t>
            </a:r>
          </a:p>
          <a:p>
            <a:pPr marL="1257300" lvl="2" indent="-342900" defTabSz="914400" eaLnBrk="1" fontAlgn="auto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In order to ensure a good acoustic, please mute yourself, otherwise the moderator will mute you</a:t>
            </a:r>
          </a:p>
          <a:p>
            <a:pPr marL="1257300" lvl="2" indent="-342900" defTabSz="914400" eaLnBrk="1" fontAlgn="auto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You may at any time comment or ask questions at any time, please write a message addressed to everyone in the chat which we monitor continuously</a:t>
            </a:r>
          </a:p>
          <a:p>
            <a:pPr marL="1257300" lvl="2" indent="-342900" defTabSz="914400" eaLnBrk="1" fontAlgn="auto" hangingPunct="1">
              <a:spcBef>
                <a:spcPts val="0"/>
              </a:spcBef>
              <a:spcAft>
                <a:spcPts val="1800"/>
              </a:spcAft>
              <a:buFontTx/>
              <a:buChar char="-"/>
              <a:defRPr/>
            </a:pPr>
            <a:endParaRPr lang="en-US" sz="24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marL="971550" lvl="1" indent="-514350" defTabSz="914400" eaLnBrk="1" fontAlgn="auto" hangingPunct="1">
              <a:spcBef>
                <a:spcPts val="0"/>
              </a:spcBef>
              <a:spcAft>
                <a:spcPts val="1800"/>
              </a:spcAft>
              <a:buFontTx/>
              <a:buAutoNum type="romanUcPeriod"/>
              <a:defRPr/>
            </a:pPr>
            <a:endParaRPr lang="en-GB" sz="24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2512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6690" y="2901164"/>
            <a:ext cx="859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</a:rPr>
              <a:t>SPREAD THE </a:t>
            </a:r>
            <a:r>
              <a:rPr lang="en-US" sz="2400" b="1" dirty="0">
                <a:solidFill>
                  <a:srgbClr val="002060"/>
                </a:solidFill>
              </a:rPr>
              <a:t>USE AND UNDERSTANDING</a:t>
            </a:r>
            <a:r>
              <a:rPr lang="en-US" sz="2400" dirty="0">
                <a:solidFill>
                  <a:srgbClr val="002060"/>
                </a:solidFill>
              </a:rPr>
              <a:t> OF SPACE TECHNOLOGIES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6690" y="5207926"/>
            <a:ext cx="881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STIMULATE THE DEVELOPMENT OF SPACE </a:t>
            </a:r>
            <a:r>
              <a:rPr lang="en-US" sz="2400" b="1" dirty="0">
                <a:solidFill>
                  <a:srgbClr val="002060"/>
                </a:solidFill>
              </a:rPr>
              <a:t>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6690" y="4054545"/>
            <a:ext cx="810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rgbClr val="002060"/>
                </a:solidFill>
              </a:rPr>
              <a:t>Advocate</a:t>
            </a:r>
            <a:r>
              <a:rPr lang="en-US" sz="2400" cap="all" dirty="0">
                <a:solidFill>
                  <a:srgbClr val="002060"/>
                </a:solidFill>
              </a:rPr>
              <a:t> matters of regional space uses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2504303" cy="6868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610" y="1931668"/>
            <a:ext cx="2411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E3B803"/>
                </a:solidFill>
              </a:rPr>
              <a:t>OUR</a:t>
            </a:r>
          </a:p>
          <a:p>
            <a:pPr algn="ctr"/>
            <a:r>
              <a:rPr lang="it-IT" sz="3600" dirty="0">
                <a:solidFill>
                  <a:srgbClr val="E3B803"/>
                </a:solidFill>
              </a:rPr>
              <a:t>MISSION</a:t>
            </a:r>
            <a:endParaRPr lang="fr-BE" sz="3600" dirty="0">
              <a:solidFill>
                <a:srgbClr val="E3B80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10" y="3685758"/>
            <a:ext cx="25303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C000"/>
                </a:solidFill>
              </a:rPr>
              <a:t>USING SPACE ON EARTH</a:t>
            </a:r>
          </a:p>
          <a:p>
            <a:pPr algn="ctr"/>
            <a:r>
              <a:rPr lang="en-GB" sz="2400" dirty="0">
                <a:solidFill>
                  <a:srgbClr val="FFC000"/>
                </a:solidFill>
              </a:rPr>
              <a:t>for the benefits of citizens and territories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b="53082"/>
          <a:stretch>
            <a:fillRect/>
          </a:stretch>
        </p:blipFill>
        <p:spPr bwMode="auto">
          <a:xfrm>
            <a:off x="2504303" y="-545868"/>
            <a:ext cx="9676198" cy="24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2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74497" y="2296451"/>
            <a:ext cx="3280589" cy="1573730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ADVOCACY/POLITICAL</a:t>
            </a:r>
          </a:p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DIALOGUE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2553" y="2296451"/>
            <a:ext cx="3028700" cy="1573731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INTERREGIONAL</a:t>
            </a:r>
          </a:p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COLLABORATIONS and</a:t>
            </a:r>
            <a:r>
              <a:rPr kumimoji="0" lang="fr-BE" sz="2100" b="0" i="0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PARTNERSHIPS</a:t>
            </a:r>
            <a:endParaRPr kumimoji="0" lang="fr-BE" sz="21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3996" y="2296450"/>
            <a:ext cx="2948004" cy="1573731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100" kern="0" dirty="0"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TECHNOLOGICAL TRENDS</a:t>
            </a: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PUBLIC</a:t>
            </a:r>
          </a:p>
          <a:p>
            <a:pPr marL="0" marR="0" lvl="0" indent="0" algn="ctr" defTabSz="5427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100" b="0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OUTREACH</a:t>
            </a:r>
          </a:p>
        </p:txBody>
      </p:sp>
      <p:sp>
        <p:nvSpPr>
          <p:cNvPr id="9" name="Rectangle 8"/>
          <p:cNvSpPr/>
          <p:nvPr/>
        </p:nvSpPr>
        <p:spPr>
          <a:xfrm>
            <a:off x="-15477" y="6773"/>
            <a:ext cx="2603467" cy="69024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74" y="373729"/>
            <a:ext cx="1981372" cy="9144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937" y="1882987"/>
            <a:ext cx="14117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FFC000"/>
                </a:solidFill>
              </a:rPr>
              <a:t>NEREUS pillars of action</a:t>
            </a:r>
          </a:p>
        </p:txBody>
      </p:sp>
    </p:spTree>
    <p:extLst>
      <p:ext uri="{BB962C8B-B14F-4D97-AF65-F5344CB8AC3E}">
        <p14:creationId xmlns:p14="http://schemas.microsoft.com/office/powerpoint/2010/main" val="40587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316" t="58386" r="19316" b="27860"/>
          <a:stretch/>
        </p:blipFill>
        <p:spPr>
          <a:xfrm>
            <a:off x="5275279" y="3447627"/>
            <a:ext cx="5075734" cy="8850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477" y="6773"/>
            <a:ext cx="2603467" cy="69024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74" y="373729"/>
            <a:ext cx="1981372" cy="9144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937" y="1882987"/>
            <a:ext cx="1598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FFC000"/>
                </a:solidFill>
              </a:rPr>
              <a:t>NEREUS members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7" y="6773"/>
            <a:ext cx="5186835" cy="2455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40" y="4332720"/>
            <a:ext cx="4960007" cy="22702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203676-902B-F147-B1C5-A32549D8584B}"/>
              </a:ext>
            </a:extLst>
          </p:cNvPr>
          <p:cNvSpPr/>
          <p:nvPr/>
        </p:nvSpPr>
        <p:spPr>
          <a:xfrm>
            <a:off x="3118158" y="1434775"/>
            <a:ext cx="1142215" cy="533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898950" y="650927"/>
            <a:ext cx="1816457" cy="428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52A0"/>
                </a:solidFill>
              </a:rPr>
              <a:t>MEMBER REGIONS (Full members)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34136" y="3787448"/>
            <a:ext cx="1816457" cy="428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52A0"/>
                </a:solidFill>
              </a:rPr>
              <a:t>Associate Members</a:t>
            </a:r>
          </a:p>
          <a:p>
            <a:pPr algn="ctr"/>
            <a:endParaRPr lang="it-IT" sz="2000" b="1" dirty="0">
              <a:solidFill>
                <a:srgbClr val="0052A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03676-902B-F147-B1C5-A32549D8584B}"/>
              </a:ext>
            </a:extLst>
          </p:cNvPr>
          <p:cNvSpPr/>
          <p:nvPr/>
        </p:nvSpPr>
        <p:spPr>
          <a:xfrm>
            <a:off x="3271256" y="4267918"/>
            <a:ext cx="1142215" cy="533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15898" y="1785487"/>
            <a:ext cx="7826375" cy="4327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>
              <a:spcAft>
                <a:spcPct val="20000"/>
              </a:spcAft>
              <a:defRPr/>
            </a:pPr>
            <a:endParaRPr lang="en-GB" altLang="de-DE" sz="2400" dirty="0">
              <a:sym typeface="Wingdings" pitchFamily="2" charset="2"/>
            </a:endParaRPr>
          </a:p>
        </p:txBody>
      </p:sp>
      <p:sp>
        <p:nvSpPr>
          <p:cNvPr id="9" name="Segnaposto contenuto 4"/>
          <p:cNvSpPr txBox="1">
            <a:spLocks/>
          </p:cNvSpPr>
          <p:nvPr/>
        </p:nvSpPr>
        <p:spPr bwMode="auto">
          <a:xfrm>
            <a:off x="12628" y="2695998"/>
            <a:ext cx="27964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it-IT" altLang="en-US" sz="2600" dirty="0">
                <a:solidFill>
                  <a:srgbClr val="FFC000"/>
                </a:solidFill>
                <a:latin typeface="Calibri" panose="020F0502020204030204" pitchFamily="34" charset="0"/>
              </a:rPr>
              <a:t>Our vivid research/academia community!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altLang="en-US" sz="26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96182" y="0"/>
            <a:ext cx="4543274" cy="3711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347704" y="793043"/>
            <a:ext cx="367898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Fondazione </a:t>
            </a:r>
            <a:r>
              <a:rPr lang="en-GB" sz="1200" dirty="0" err="1"/>
              <a:t>politecnico</a:t>
            </a:r>
            <a:r>
              <a:rPr lang="en-GB" sz="1200" dirty="0"/>
              <a:t> di Milano, </a:t>
            </a:r>
            <a:r>
              <a:rPr lang="en-GB" sz="1200" dirty="0" err="1"/>
              <a:t>Lab#ID</a:t>
            </a:r>
            <a:r>
              <a:rPr lang="en-GB" sz="1200" dirty="0"/>
              <a:t> (dept. of LIUC University),UCSC, </a:t>
            </a:r>
            <a:r>
              <a:rPr lang="en-GB" sz="1200" dirty="0" err="1"/>
              <a:t>Ulg</a:t>
            </a:r>
            <a:r>
              <a:rPr lang="en-GB" sz="1200" dirty="0"/>
              <a:t> - University of Liège, </a:t>
            </a:r>
            <a:r>
              <a:rPr lang="en-GB" sz="1200" dirty="0" err="1"/>
              <a:t>UniFI</a:t>
            </a:r>
            <a:r>
              <a:rPr lang="en-GB" sz="1200" dirty="0"/>
              <a:t> - </a:t>
            </a:r>
            <a:r>
              <a:rPr lang="en-GB" sz="1200" dirty="0" err="1"/>
              <a:t>Università</a:t>
            </a:r>
            <a:r>
              <a:rPr lang="en-GB" sz="1200" dirty="0"/>
              <a:t> </a:t>
            </a:r>
            <a:r>
              <a:rPr lang="en-GB" sz="1200" dirty="0" err="1"/>
              <a:t>degli</a:t>
            </a:r>
            <a:r>
              <a:rPr lang="en-GB" sz="1200" dirty="0"/>
              <a:t> </a:t>
            </a:r>
            <a:r>
              <a:rPr lang="en-GB" sz="1200" dirty="0" err="1"/>
              <a:t>Studi</a:t>
            </a:r>
            <a:r>
              <a:rPr lang="en-GB" sz="1200" dirty="0"/>
              <a:t> di Firenze, </a:t>
            </a:r>
            <a:r>
              <a:rPr lang="en-GB" sz="1200" dirty="0" err="1"/>
              <a:t>Unimi</a:t>
            </a:r>
            <a:r>
              <a:rPr lang="en-GB" sz="1200" dirty="0"/>
              <a:t>, </a:t>
            </a:r>
            <a:r>
              <a:rPr lang="en-GB" sz="1200" dirty="0" err="1"/>
              <a:t>Università</a:t>
            </a:r>
            <a:r>
              <a:rPr lang="en-GB" sz="1200" dirty="0"/>
              <a:t> </a:t>
            </a:r>
            <a:r>
              <a:rPr lang="en-GB" sz="1200" dirty="0" err="1"/>
              <a:t>Cattolica</a:t>
            </a:r>
            <a:r>
              <a:rPr lang="en-GB" sz="1200" dirty="0"/>
              <a:t> del </a:t>
            </a:r>
            <a:r>
              <a:rPr lang="en-GB" sz="1200" dirty="0" err="1"/>
              <a:t>Sacro</a:t>
            </a:r>
            <a:r>
              <a:rPr lang="en-GB" sz="1200" dirty="0"/>
              <a:t> </a:t>
            </a:r>
            <a:r>
              <a:rPr lang="en-GB" sz="1200" dirty="0" err="1"/>
              <a:t>Cuore</a:t>
            </a:r>
            <a:r>
              <a:rPr lang="en-GB" sz="1200" dirty="0"/>
              <a:t>, </a:t>
            </a:r>
            <a:r>
              <a:rPr lang="en-GB" sz="1200" dirty="0" err="1"/>
              <a:t>Università</a:t>
            </a:r>
            <a:r>
              <a:rPr lang="en-GB" sz="1200" dirty="0"/>
              <a:t> </a:t>
            </a:r>
            <a:r>
              <a:rPr lang="en-GB" sz="1200" dirty="0" err="1"/>
              <a:t>degli</a:t>
            </a:r>
            <a:r>
              <a:rPr lang="en-GB" sz="1200" dirty="0"/>
              <a:t> </a:t>
            </a:r>
            <a:r>
              <a:rPr lang="en-GB" sz="1200" dirty="0" err="1"/>
              <a:t>Studi</a:t>
            </a:r>
            <a:r>
              <a:rPr lang="en-GB" sz="1200" dirty="0"/>
              <a:t> di Milano, </a:t>
            </a:r>
            <a:r>
              <a:rPr lang="en-GB" sz="1200" dirty="0" err="1"/>
              <a:t>Università</a:t>
            </a:r>
            <a:r>
              <a:rPr lang="en-GB" sz="1200" dirty="0"/>
              <a:t> </a:t>
            </a:r>
            <a:r>
              <a:rPr lang="en-GB" sz="1200" dirty="0" err="1"/>
              <a:t>degli</a:t>
            </a:r>
            <a:r>
              <a:rPr lang="en-GB" sz="1200" dirty="0"/>
              <a:t> </a:t>
            </a:r>
            <a:r>
              <a:rPr lang="en-GB" sz="1200" dirty="0" err="1"/>
              <a:t>Studi</a:t>
            </a:r>
            <a:r>
              <a:rPr lang="en-GB" sz="1200" dirty="0"/>
              <a:t> di Milano-</a:t>
            </a:r>
            <a:r>
              <a:rPr lang="en-GB" sz="1200" dirty="0" err="1"/>
              <a:t>Dipartimento</a:t>
            </a:r>
            <a:r>
              <a:rPr lang="en-GB" sz="1200" dirty="0"/>
              <a:t> di </a:t>
            </a:r>
            <a:r>
              <a:rPr lang="en-GB" sz="1200" dirty="0" err="1"/>
              <a:t>Bioscienze</a:t>
            </a:r>
            <a:r>
              <a:rPr lang="en-GB" sz="1200" dirty="0"/>
              <a:t>, University of Brescia, University of </a:t>
            </a:r>
            <a:r>
              <a:rPr lang="en-GB" sz="1200" dirty="0" err="1"/>
              <a:t>Milan,University</a:t>
            </a:r>
            <a:r>
              <a:rPr lang="en-GB" sz="1200" dirty="0"/>
              <a:t> of Milan, Department of Biosciences, University of Pisa, University of Basilicata (UNIBAS), University of  Chieti "Gabriele </a:t>
            </a:r>
            <a:r>
              <a:rPr lang="en-GB" sz="1200" dirty="0" err="1"/>
              <a:t>D'Annunzio",University</a:t>
            </a:r>
            <a:r>
              <a:rPr lang="en-GB" sz="1200" dirty="0"/>
              <a:t> of Bari, University of </a:t>
            </a:r>
            <a:r>
              <a:rPr lang="en-GB" sz="1200" dirty="0" err="1"/>
              <a:t>Stuttgard</a:t>
            </a:r>
            <a:r>
              <a:rPr lang="en-GB" sz="1200" dirty="0"/>
              <a:t>, UNIVERSITY OF AZORES, University of Leicester, University of Toulouse, University of Padua, CRAST- Centro </a:t>
            </a:r>
            <a:r>
              <a:rPr lang="en-GB" sz="1200" dirty="0" err="1"/>
              <a:t>Ricerca</a:t>
            </a:r>
            <a:r>
              <a:rPr lang="en-GB" sz="1200" dirty="0"/>
              <a:t> </a:t>
            </a:r>
            <a:r>
              <a:rPr lang="en-GB" sz="1200" dirty="0" err="1"/>
              <a:t>Analisi</a:t>
            </a:r>
            <a:r>
              <a:rPr lang="en-GB" sz="1200" dirty="0"/>
              <a:t> </a:t>
            </a:r>
            <a:r>
              <a:rPr lang="en-GB" sz="1200" dirty="0" err="1"/>
              <a:t>geoSpaziale</a:t>
            </a:r>
            <a:r>
              <a:rPr lang="en-GB" sz="1200" dirty="0"/>
              <a:t> e </a:t>
            </a:r>
            <a:r>
              <a:rPr lang="en-GB" sz="1200" dirty="0" err="1"/>
              <a:t>TelerilevamentoUniversità</a:t>
            </a:r>
            <a:r>
              <a:rPr lang="en-GB" sz="1200" dirty="0"/>
              <a:t> </a:t>
            </a:r>
            <a:r>
              <a:rPr lang="en-GB" sz="1200" dirty="0" err="1"/>
              <a:t>Cattolica</a:t>
            </a:r>
            <a:r>
              <a:rPr lang="en-GB" sz="1200" dirty="0"/>
              <a:t> del </a:t>
            </a:r>
            <a:r>
              <a:rPr lang="en-GB" sz="1200" dirty="0" err="1"/>
              <a:t>Sacro</a:t>
            </a:r>
            <a:r>
              <a:rPr lang="en-GB" sz="1200" dirty="0"/>
              <a:t> </a:t>
            </a:r>
            <a:r>
              <a:rPr lang="en-GB" sz="1200" dirty="0" err="1"/>
              <a:t>Cuore</a:t>
            </a:r>
            <a:endParaRPr lang="en-GB" sz="1200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844701" y="148439"/>
            <a:ext cx="352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sym typeface="Wingdings" panose="05000000000000000000" pitchFamily="2" charset="2"/>
              </a:rPr>
              <a:t>Within our Network (non-members)</a:t>
            </a:r>
            <a:endParaRPr lang="en-GB" b="1" dirty="0"/>
          </a:p>
        </p:txBody>
      </p:sp>
      <p:sp>
        <p:nvSpPr>
          <p:cNvPr id="12" name="Oval 11"/>
          <p:cNvSpPr/>
          <p:nvPr/>
        </p:nvSpPr>
        <p:spPr>
          <a:xfrm>
            <a:off x="7339455" y="0"/>
            <a:ext cx="4261995" cy="3312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954737" y="284023"/>
            <a:ext cx="41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sym typeface="Wingdings" panose="05000000000000000000" pitchFamily="2" charset="2"/>
              </a:rPr>
              <a:t>Within our Network (members)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97925" y="637870"/>
            <a:ext cx="3678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Centro Interdipartimentale Studi e Attività Spaziali, CISAS, Cyprus University of Technology, University of Patras, Politecnico di Milano, Politecnico di Torino, University of Bologna, University di Torino, </a:t>
            </a:r>
            <a:r>
              <a:rPr lang="pt-BR" sz="1200" dirty="0"/>
              <a:t>Instituto de Investigacao em Vulcanologia e Avaliaçao de Riscos, </a:t>
            </a:r>
            <a:r>
              <a:rPr lang="en-GB" sz="1200" dirty="0"/>
              <a:t>Institute for Electromagnetic Sensing of the Environment, IREA CNR UOS, Milan, </a:t>
            </a:r>
            <a:r>
              <a:rPr lang="it-IT" sz="1200" dirty="0"/>
              <a:t>IEST (Istituto Europeo per lo Sviluppo Tecnologico- European Institute for Technological Development), </a:t>
            </a:r>
            <a:r>
              <a:rPr lang="fr-FR" sz="1200" dirty="0"/>
              <a:t>Centre d’Etudes et d’Expertise sur les Risques, l’Environnement, la Mobilité et l’Aménagement</a:t>
            </a:r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6902827" y="2695998"/>
            <a:ext cx="4443003" cy="3610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801818" y="3320671"/>
            <a:ext cx="41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sym typeface="Wingdings" panose="05000000000000000000" pitchFamily="2" charset="2"/>
              </a:rPr>
              <a:t>Outside our Network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51373" y="3698510"/>
            <a:ext cx="3678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Aix Marseille University, Aristotle University of Thessaloniki, Budapest University of Technology and Economics , HUNAGI - Hungarian Association for Geoinformation, ESPI - European Space Policy Institute, National Center for Scientific Research "Demokritos"/ Institute of Informatics and Telecommunications, Szent István University, Université catholique de Louvain – CTMA, Goethe-Institut Brüssel, ULB – University, University of Bonn, University of Parma, KU Leuven (Belgium)...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2956375" y="3399046"/>
            <a:ext cx="3484089" cy="2948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250719" y="4009656"/>
            <a:ext cx="2727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sym typeface="Wingdings" panose="05000000000000000000" pitchFamily="2" charset="2"/>
              </a:rPr>
              <a:t>MoUs and partnerships  with university stakeholders: EUROAVIA (European Association of Aerospace Students), </a:t>
            </a:r>
            <a:r>
              <a:rPr lang="en-GB" b="1" dirty="0" err="1">
                <a:solidFill>
                  <a:srgbClr val="002060"/>
                </a:solidFill>
                <a:sym typeface="Wingdings" panose="05000000000000000000" pitchFamily="2" charset="2"/>
              </a:rPr>
              <a:t>etc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4" y="4186160"/>
            <a:ext cx="2437326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637" y="901719"/>
            <a:ext cx="9335057" cy="55939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477" y="6773"/>
            <a:ext cx="2603467" cy="69024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9" y="304941"/>
            <a:ext cx="1984696" cy="91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75" y="2239307"/>
            <a:ext cx="166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The use of Space</a:t>
            </a:r>
          </a:p>
        </p:txBody>
      </p:sp>
    </p:spTree>
    <p:extLst>
      <p:ext uri="{BB962C8B-B14F-4D97-AF65-F5344CB8AC3E}">
        <p14:creationId xmlns:p14="http://schemas.microsoft.com/office/powerpoint/2010/main" val="272407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33542" y="2320158"/>
            <a:ext cx="7726286" cy="4530725"/>
          </a:xfrm>
          <a:noFill/>
          <a:ln/>
        </p:spPr>
        <p:txBody>
          <a:bodyPr/>
          <a:lstStyle/>
          <a:p>
            <a:pPr marL="1436688" lvl="2" indent="-522288">
              <a:spcBef>
                <a:spcPct val="100000"/>
              </a:spcBef>
              <a:spcAft>
                <a:spcPct val="20000"/>
              </a:spcAft>
              <a:buSzPct val="75000"/>
              <a:buNone/>
            </a:pPr>
            <a:r>
              <a:rPr lang="en-GB" sz="4000" dirty="0"/>
              <a:t>	</a:t>
            </a:r>
            <a:endParaRPr lang="en-GB" sz="4000" u="sng" dirty="0"/>
          </a:p>
        </p:txBody>
      </p:sp>
      <p:sp>
        <p:nvSpPr>
          <p:cNvPr id="3" name="AutoShape 4" descr="Bildergebnis für symbol für verbindung"/>
          <p:cNvSpPr>
            <a:spLocks noChangeAspect="1" noChangeArrowheads="1"/>
          </p:cNvSpPr>
          <p:nvPr/>
        </p:nvSpPr>
        <p:spPr bwMode="auto">
          <a:xfrm>
            <a:off x="3719736" y="1736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Bildergebnis für symbol für verbindung"/>
          <p:cNvSpPr>
            <a:spLocks noChangeAspect="1" noChangeArrowheads="1"/>
          </p:cNvSpPr>
          <p:nvPr/>
        </p:nvSpPr>
        <p:spPr bwMode="auto">
          <a:xfrm>
            <a:off x="4799856" y="31686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Immagine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27" y="2827173"/>
            <a:ext cx="3418787" cy="241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437399" y="5522370"/>
            <a:ext cx="27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1">
                    <a:lumMod val="95000"/>
                  </a:schemeClr>
                </a:solidFill>
                <a:latin typeface="Calibri"/>
              </a:rPr>
              <a:t>Data from satellite imagery</a:t>
            </a:r>
            <a:endParaRPr lang="en-GB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871794" y="3945400"/>
            <a:ext cx="1152525" cy="566316"/>
          </a:xfrm>
          <a:prstGeom prst="rightArrow">
            <a:avLst/>
          </a:prstGeom>
          <a:solidFill>
            <a:srgbClr val="62C4DD"/>
          </a:solidFill>
          <a:ln w="12700" cap="flat" cmpd="sng" algn="ctr">
            <a:solidFill>
              <a:srgbClr val="62C4D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55" y="2938802"/>
            <a:ext cx="2585987" cy="2013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3143" y="5245371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Useful Information for people, companies and organisations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0337" y="-1"/>
            <a:ext cx="2603467" cy="69024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7" y="192214"/>
            <a:ext cx="2276206" cy="1140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072" y="2443888"/>
            <a:ext cx="2483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FFC000"/>
                </a:solidFill>
              </a:rPr>
              <a:t>NEREUS is about</a:t>
            </a:r>
          </a:p>
          <a:p>
            <a:pPr algn="ctr"/>
            <a:r>
              <a:rPr lang="de-DE" sz="3600" dirty="0">
                <a:solidFill>
                  <a:srgbClr val="FFC000"/>
                </a:solidFill>
              </a:rPr>
              <a:t>Using Space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9736" y="1444296"/>
            <a:ext cx="672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NEREUS is about Using Space</a:t>
            </a:r>
          </a:p>
        </p:txBody>
      </p:sp>
    </p:spTree>
    <p:extLst>
      <p:ext uri="{BB962C8B-B14F-4D97-AF65-F5344CB8AC3E}">
        <p14:creationId xmlns:p14="http://schemas.microsoft.com/office/powerpoint/2010/main" val="83973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15410"/>
            <a:ext cx="2504303" cy="68680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120" y="869677"/>
            <a:ext cx="411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Bridging the skills gap in the Earth Observation sector</a:t>
            </a:r>
            <a:endParaRPr lang="fr-B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22120" y="2283864"/>
            <a:ext cx="411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Reinforcing the existing training and education ecosystem in the Earth Observation sector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422120" y="3973971"/>
            <a:ext cx="4119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Fostering the uptake of space/geospatial data and services in end-user applications</a:t>
            </a:r>
            <a:endParaRPr lang="fr-BE" sz="2400" dirty="0"/>
          </a:p>
        </p:txBody>
      </p:sp>
      <p:sp>
        <p:nvSpPr>
          <p:cNvPr id="9" name="Rectangle 8"/>
          <p:cNvSpPr/>
          <p:nvPr/>
        </p:nvSpPr>
        <p:spPr>
          <a:xfrm>
            <a:off x="1613749" y="6172229"/>
            <a:ext cx="4760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800" b="1" i="1" kern="0" dirty="0">
                <a:solidFill>
                  <a:srgbClr val="0B6192">
                    <a:lumMod val="50000"/>
                  </a:srgbClr>
                </a:solidFill>
              </a:rPr>
              <a:t>www.eo4geo.eu</a:t>
            </a:r>
            <a:endParaRPr kumimoji="0" lang="it-IT" sz="2800" b="1" i="1" u="none" strike="noStrike" kern="0" cap="none" spc="0" normalizeH="0" baseline="0" noProof="0" dirty="0">
              <a:ln>
                <a:noFill/>
              </a:ln>
              <a:solidFill>
                <a:srgbClr val="0B6192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2" y="2083781"/>
            <a:ext cx="2266277" cy="226627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807" y="97655"/>
            <a:ext cx="3484193" cy="3484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365" y="3694797"/>
            <a:ext cx="4000869" cy="3000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9049" y="4996971"/>
            <a:ext cx="29160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C000"/>
                </a:solidFill>
              </a:rPr>
              <a:t>Education/training </a:t>
            </a:r>
          </a:p>
          <a:p>
            <a:r>
              <a:rPr lang="en-GB" sz="2600" dirty="0">
                <a:solidFill>
                  <a:srgbClr val="FFC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08684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3.xml><?xml version="1.0" encoding="utf-8"?>
<a:theme xmlns:a="http://schemas.openxmlformats.org/drawingml/2006/main" name="1_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580D06AB-8ED6-465E-8192-CFBAB0A8100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6DCDDC45FA46AC26AEAD66851C1D" ma:contentTypeVersion="13" ma:contentTypeDescription="Create a new document." ma:contentTypeScope="" ma:versionID="a14e7e72013d7642709f9db5678aa389">
  <xsd:schema xmlns:xsd="http://www.w3.org/2001/XMLSchema" xmlns:xs="http://www.w3.org/2001/XMLSchema" xmlns:p="http://schemas.microsoft.com/office/2006/metadata/properties" xmlns:ns2="c71f459f-d4d7-4daf-a11e-4ec67a1c437c" xmlns:ns3="f57df818-c70e-43a7-bdb7-3feefbbd5a4f" targetNamespace="http://schemas.microsoft.com/office/2006/metadata/properties" ma:root="true" ma:fieldsID="121a17c758ea0de61a201e2869bae769" ns2:_="" ns3:_="">
    <xsd:import namespace="c71f459f-d4d7-4daf-a11e-4ec67a1c437c"/>
    <xsd:import namespace="f57df818-c70e-43a7-bdb7-3feefbbd5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f459f-d4d7-4daf-a11e-4ec67a1c4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71d56-329a-47a3-a844-1a47ab2e4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df818-c70e-43a7-bdb7-3feefbbd5a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33883d-fd5d-4f01-bffd-91d18bfe7a87}" ma:internalName="TaxCatchAll" ma:showField="CatchAllData" ma:web="f57df818-c70e-43a7-bdb7-3feefbbd5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BA9F50-EFB3-4D80-BB47-C8BF23EEE6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E19749-4C37-4D1F-A73E-EBBC212318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f459f-d4d7-4daf-a11e-4ec67a1c437c"/>
    <ds:schemaRef ds:uri="f57df818-c70e-43a7-bdb7-3feefbbd5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6331</TotalTime>
  <Words>1138</Words>
  <Application>Microsoft Office PowerPoint</Application>
  <PresentationFormat>Widescreen</PresentationFormat>
  <Paragraphs>134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Klinic Slab Book</vt:lpstr>
      <vt:lpstr>NotesESA</vt:lpstr>
      <vt:lpstr>NotesESABold</vt:lpstr>
      <vt:lpstr>Open Sans</vt:lpstr>
      <vt:lpstr>Wingdings</vt:lpstr>
      <vt:lpstr>Office Theme</vt:lpstr>
      <vt:lpstr>Style Guide</vt:lpstr>
      <vt:lpstr>1_Style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Ilaria d'Auria</dc:creator>
  <cp:lastModifiedBy>Margarita Chrysaki</cp:lastModifiedBy>
  <cp:revision>325</cp:revision>
  <cp:lastPrinted>2020-02-05T14:07:00Z</cp:lastPrinted>
  <dcterms:created xsi:type="dcterms:W3CDTF">2015-10-15T09:31:05Z</dcterms:created>
  <dcterms:modified xsi:type="dcterms:W3CDTF">2022-12-06T17:52:53Z</dcterms:modified>
</cp:coreProperties>
</file>