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5" r:id="rId2"/>
    <p:sldId id="279" r:id="rId3"/>
    <p:sldId id="272" r:id="rId4"/>
    <p:sldId id="271" r:id="rId5"/>
    <p:sldId id="269" r:id="rId6"/>
    <p:sldId id="274" r:id="rId7"/>
    <p:sldId id="280" r:id="rId8"/>
    <p:sldId id="281" r:id="rId9"/>
    <p:sldId id="278" r:id="rId10"/>
    <p:sldId id="263" r:id="rId11"/>
    <p:sldId id="261" r:id="rId12"/>
    <p:sldId id="273" r:id="rId13"/>
    <p:sldId id="260" r:id="rId14"/>
    <p:sldId id="258" r:id="rId15"/>
    <p:sldId id="270" r:id="rId16"/>
    <p:sldId id="262" r:id="rId17"/>
    <p:sldId id="259" r:id="rId18"/>
    <p:sldId id="284" r:id="rId19"/>
    <p:sldId id="282" r:id="rId20"/>
    <p:sldId id="283" r:id="rId21"/>
    <p:sldId id="265" r:id="rId22"/>
    <p:sldId id="256" r:id="rId23"/>
    <p:sldId id="268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75" d="100"/>
          <a:sy n="75" d="100"/>
        </p:scale>
        <p:origin x="9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BF361B-3155-44BF-826C-CC2B3DE5A4B7}" type="datetimeFigureOut">
              <a:rPr lang="it-IT" smtClean="0"/>
              <a:t>24/11/2022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BF453C-74AE-4917-A86F-DE998B2067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8106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9317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80A15-A155-478C-8925-AFBBB6728B95}" type="datetimeFigureOut">
              <a:rPr lang="it-IT" smtClean="0"/>
              <a:t>24/11/2022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BA0B3-A2A0-4A61-8964-82FA26663BD7}" type="slidenum">
              <a:rPr lang="it-IT" smtClean="0"/>
              <a:t>‹N›</a:t>
            </a:fld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151B69D3-576D-4E8D-AA5B-BECB04E2491F}"/>
              </a:ext>
            </a:extLst>
          </p:cNvPr>
          <p:cNvSpPr>
            <a:spLocks noChangeAspect="1"/>
          </p:cNvSpPr>
          <p:nvPr userDrawn="1"/>
        </p:nvSpPr>
        <p:spPr>
          <a:xfrm>
            <a:off x="10081033" y="-1620001"/>
            <a:ext cx="3730967" cy="373096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35D71B0-C9FF-4CD3-B574-7A1F791E96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230" y="487418"/>
            <a:ext cx="1477032" cy="90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062012B0-2618-403C-836F-55FEB11699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914" y="12942"/>
            <a:ext cx="1365808" cy="107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A911DBD0-5C27-4D25-877E-CD4F4607DD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495" y="383557"/>
            <a:ext cx="1365808" cy="107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18E2AF56-AB4E-4B4F-BA00-055528AA86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19" y="161414"/>
            <a:ext cx="1365808" cy="107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1352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80A15-A155-478C-8925-AFBBB6728B95}" type="datetimeFigureOut">
              <a:rPr lang="it-IT" smtClean="0"/>
              <a:t>24/11/2022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BA0B3-A2A0-4A61-8964-82FA26663BD7}" type="slidenum">
              <a:rPr lang="it-IT" smtClean="0"/>
              <a:t>‹N›</a:t>
            </a:fld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A4AA66D3-1D93-43E5-B1E2-FD1CA9E68A7F}"/>
              </a:ext>
            </a:extLst>
          </p:cNvPr>
          <p:cNvSpPr>
            <a:spLocks noChangeAspect="1"/>
          </p:cNvSpPr>
          <p:nvPr userDrawn="1"/>
        </p:nvSpPr>
        <p:spPr>
          <a:xfrm>
            <a:off x="10081033" y="-1620001"/>
            <a:ext cx="3730967" cy="373096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2DE3F6C-6EE8-48B4-8889-74AD908973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230" y="487418"/>
            <a:ext cx="1477032" cy="90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4A7712A6-DA74-459A-93A0-A64CD72441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914" y="12942"/>
            <a:ext cx="1365808" cy="107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03AABF54-EC61-4E7B-9D48-D38379ED44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495" y="383557"/>
            <a:ext cx="1365808" cy="107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588767E3-307A-46E8-9C90-DCD3A62361E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19" y="161414"/>
            <a:ext cx="1365808" cy="107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8802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80A15-A155-478C-8925-AFBBB6728B95}" type="datetimeFigureOut">
              <a:rPr lang="it-IT" smtClean="0"/>
              <a:t>24/11/2022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BA0B3-A2A0-4A61-8964-82FA26663BD7}" type="slidenum">
              <a:rPr lang="it-IT" smtClean="0"/>
              <a:t>‹N›</a:t>
            </a:fld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EC7F6DC8-9A5A-461C-9CF6-909CE2FF3997}"/>
              </a:ext>
            </a:extLst>
          </p:cNvPr>
          <p:cNvSpPr>
            <a:spLocks noChangeAspect="1"/>
          </p:cNvSpPr>
          <p:nvPr userDrawn="1"/>
        </p:nvSpPr>
        <p:spPr>
          <a:xfrm>
            <a:off x="10081033" y="-1620001"/>
            <a:ext cx="3730967" cy="373096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E3BB128-13A2-464A-9DCF-7FFDAA332C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230" y="487418"/>
            <a:ext cx="1477032" cy="90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61934F97-10BF-4276-AEAB-201392ECA8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914" y="12942"/>
            <a:ext cx="1365808" cy="107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3927BD7-8976-4F77-A055-450A667D7C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495" y="383557"/>
            <a:ext cx="1365808" cy="107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8AE3B0A7-4CBD-4DC2-9811-5651A9196DD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19" y="161414"/>
            <a:ext cx="1365808" cy="107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0538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80A15-A155-478C-8925-AFBBB6728B95}" type="datetimeFigureOut">
              <a:rPr lang="it-IT" smtClean="0"/>
              <a:t>24/11/2022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BA0B3-A2A0-4A61-8964-82FA26663BD7}" type="slidenum">
              <a:rPr lang="it-IT" smtClean="0"/>
              <a:t>‹N›</a:t>
            </a:fld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15234995-8F45-4B92-BB53-C50C528D2202}"/>
              </a:ext>
            </a:extLst>
          </p:cNvPr>
          <p:cNvSpPr>
            <a:spLocks noChangeAspect="1"/>
          </p:cNvSpPr>
          <p:nvPr userDrawn="1"/>
        </p:nvSpPr>
        <p:spPr>
          <a:xfrm>
            <a:off x="10081033" y="-1620001"/>
            <a:ext cx="3730967" cy="373096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FA30DBC-D5C1-426B-B44E-8E14941B000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230" y="487418"/>
            <a:ext cx="1477032" cy="90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1946EE60-39D2-4D5C-ACDA-0218AF24A8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914" y="12942"/>
            <a:ext cx="1365808" cy="107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24D9473-5759-40CD-B221-6E7745F39C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495" y="383557"/>
            <a:ext cx="1365808" cy="107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3071114-1217-4582-A194-46156B30E8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19" y="161414"/>
            <a:ext cx="1365808" cy="107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1789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80A15-A155-478C-8925-AFBBB6728B95}" type="datetimeFigureOut">
              <a:rPr lang="it-IT" smtClean="0"/>
              <a:t>24/11/2022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BA0B3-A2A0-4A61-8964-82FA26663BD7}" type="slidenum">
              <a:rPr lang="it-IT" smtClean="0"/>
              <a:t>‹N›</a:t>
            </a:fld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90988FA1-6D27-46C7-AEC4-81B6387040C5}"/>
              </a:ext>
            </a:extLst>
          </p:cNvPr>
          <p:cNvSpPr>
            <a:spLocks noChangeAspect="1"/>
          </p:cNvSpPr>
          <p:nvPr userDrawn="1"/>
        </p:nvSpPr>
        <p:spPr>
          <a:xfrm>
            <a:off x="10081033" y="-1620001"/>
            <a:ext cx="3730967" cy="373096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46CBDD4-D393-4F5E-85A8-2088D113C9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230" y="487418"/>
            <a:ext cx="1477032" cy="90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430169A3-B33B-401D-9B5A-2C33AF61A9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914" y="12942"/>
            <a:ext cx="1365808" cy="107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477CB5E-F3EA-47AF-A527-B9B2E9DD82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495" y="383557"/>
            <a:ext cx="1365808" cy="107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3042C889-C799-4F7D-9768-DF8E45DB01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19" y="161414"/>
            <a:ext cx="1365808" cy="107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090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80A15-A155-478C-8925-AFBBB6728B95}" type="datetimeFigureOut">
              <a:rPr lang="it-IT" smtClean="0"/>
              <a:t>24/11/2022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BA0B3-A2A0-4A61-8964-82FA26663BD7}" type="slidenum">
              <a:rPr lang="it-IT" smtClean="0"/>
              <a:t>‹N›</a:t>
            </a:fld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9A74DC2D-3BFC-4E59-B58D-63C14F573B35}"/>
              </a:ext>
            </a:extLst>
          </p:cNvPr>
          <p:cNvSpPr>
            <a:spLocks noChangeAspect="1"/>
          </p:cNvSpPr>
          <p:nvPr userDrawn="1"/>
        </p:nvSpPr>
        <p:spPr>
          <a:xfrm>
            <a:off x="10081033" y="-1620001"/>
            <a:ext cx="3730967" cy="373096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CDDE763-E117-4D49-BD66-ED50591BA5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230" y="487418"/>
            <a:ext cx="1477032" cy="90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B249C4D-EFE1-4C60-B714-6998C12431E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914" y="12942"/>
            <a:ext cx="1365808" cy="107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71C68970-6C1A-47D3-8938-35A2CB47DD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495" y="383557"/>
            <a:ext cx="1365808" cy="107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33814246-1E2A-49AC-9D5B-1DF1EFCEF2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19" y="161414"/>
            <a:ext cx="1365808" cy="107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2815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80A15-A155-478C-8925-AFBBB6728B95}" type="datetimeFigureOut">
              <a:rPr lang="it-IT" smtClean="0"/>
              <a:t>24/11/2022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BA0B3-A2A0-4A61-8964-82FA26663BD7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E45901A4-8D35-4BAD-9141-314A750BA0C2}"/>
              </a:ext>
            </a:extLst>
          </p:cNvPr>
          <p:cNvSpPr>
            <a:spLocks noChangeAspect="1"/>
          </p:cNvSpPr>
          <p:nvPr userDrawn="1"/>
        </p:nvSpPr>
        <p:spPr>
          <a:xfrm>
            <a:off x="10081033" y="-1620001"/>
            <a:ext cx="3730967" cy="373096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4439985-7D5F-411B-B602-51A28AF28D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230" y="487418"/>
            <a:ext cx="1477032" cy="90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55E93209-DF39-4F71-BD8F-3194F97A12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914" y="12942"/>
            <a:ext cx="1365808" cy="107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E0FAA742-FA8B-487D-BE0E-B9BC3EAE8C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495" y="383557"/>
            <a:ext cx="1365808" cy="107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2B5D93FE-CB64-438B-8728-39FC0D5C56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19" y="161414"/>
            <a:ext cx="1365808" cy="107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2743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80A15-A155-478C-8925-AFBBB6728B95}" type="datetimeFigureOut">
              <a:rPr lang="it-IT" smtClean="0"/>
              <a:t>24/11/2022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BA0B3-A2A0-4A61-8964-82FA26663BD7}" type="slidenum">
              <a:rPr lang="it-IT" smtClean="0"/>
              <a:t>‹N›</a:t>
            </a:fld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3C236285-7CAC-4639-B648-F6B0E674E22F}"/>
              </a:ext>
            </a:extLst>
          </p:cNvPr>
          <p:cNvSpPr>
            <a:spLocks noChangeAspect="1"/>
          </p:cNvSpPr>
          <p:nvPr userDrawn="1"/>
        </p:nvSpPr>
        <p:spPr>
          <a:xfrm>
            <a:off x="10081033" y="-1620001"/>
            <a:ext cx="3730967" cy="373096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E17B3B5-D3DA-41DF-B86F-E72076FA25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230" y="487418"/>
            <a:ext cx="1477032" cy="90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FECE1FE9-FC8A-49A8-9862-87D883E81F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914" y="12942"/>
            <a:ext cx="1365808" cy="107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BEDA2896-4A00-489A-ADED-4DE96DD0A7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495" y="383557"/>
            <a:ext cx="1365808" cy="107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8F4D88FB-6941-432E-81EA-8CD0700BA0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19" y="161414"/>
            <a:ext cx="1365808" cy="107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5639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80A15-A155-478C-8925-AFBBB6728B95}" type="datetimeFigureOut">
              <a:rPr lang="it-IT" smtClean="0"/>
              <a:t>24/11/2022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BA0B3-A2A0-4A61-8964-82FA26663BD7}" type="slidenum">
              <a:rPr lang="it-IT" smtClean="0"/>
              <a:t>‹N›</a:t>
            </a:fld>
            <a:endParaRPr lang="it-IT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8E5CD3D9-D3B5-4FE7-B868-592C53D94585}"/>
              </a:ext>
            </a:extLst>
          </p:cNvPr>
          <p:cNvSpPr>
            <a:spLocks noChangeAspect="1"/>
          </p:cNvSpPr>
          <p:nvPr userDrawn="1"/>
        </p:nvSpPr>
        <p:spPr>
          <a:xfrm>
            <a:off x="10081033" y="-1620001"/>
            <a:ext cx="3730967" cy="373096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45B434C-B539-4948-AEA8-873C72B88D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230" y="487418"/>
            <a:ext cx="1477032" cy="90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5D87883-4152-4430-B357-5F410879E7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914" y="12942"/>
            <a:ext cx="1365808" cy="107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026C3734-9F2C-44FC-9ECF-9437495738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495" y="383557"/>
            <a:ext cx="1365808" cy="107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3396A35-AFD0-475C-9E83-DF3A9F6524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19" y="161414"/>
            <a:ext cx="1365808" cy="107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0004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80A15-A155-478C-8925-AFBBB6728B95}" type="datetimeFigureOut">
              <a:rPr lang="it-IT" smtClean="0"/>
              <a:t>24/11/2022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BA0B3-A2A0-4A61-8964-82FA26663BD7}" type="slidenum">
              <a:rPr lang="it-IT" smtClean="0"/>
              <a:t>‹N›</a:t>
            </a:fld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DF8B32AE-BD4E-4F72-A71B-5713F417C269}"/>
              </a:ext>
            </a:extLst>
          </p:cNvPr>
          <p:cNvSpPr>
            <a:spLocks noChangeAspect="1"/>
          </p:cNvSpPr>
          <p:nvPr userDrawn="1"/>
        </p:nvSpPr>
        <p:spPr>
          <a:xfrm>
            <a:off x="10081033" y="-1620001"/>
            <a:ext cx="3730967" cy="373096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FF6194F-3E2F-4B60-A1C3-3862948FEB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230" y="487418"/>
            <a:ext cx="1477032" cy="90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BAA0006C-A7ED-4F8C-A95D-E5ACD1EB80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914" y="12942"/>
            <a:ext cx="1365808" cy="107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CB84F0D1-846D-4689-BD51-99BCDDC2D10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495" y="383557"/>
            <a:ext cx="1365808" cy="107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AC019B81-4118-47FD-B08E-F61DDE220A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19" y="161414"/>
            <a:ext cx="1365808" cy="107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9447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80A15-A155-478C-8925-AFBBB6728B95}" type="datetimeFigureOut">
              <a:rPr lang="it-IT" smtClean="0"/>
              <a:t>24/11/2022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BA0B3-A2A0-4A61-8964-82FA26663BD7}" type="slidenum">
              <a:rPr lang="it-IT" smtClean="0"/>
              <a:t>‹N›</a:t>
            </a:fld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F3D8A0BB-52DF-4E48-8AC4-C27F03C86C8C}"/>
              </a:ext>
            </a:extLst>
          </p:cNvPr>
          <p:cNvSpPr>
            <a:spLocks noChangeAspect="1"/>
          </p:cNvSpPr>
          <p:nvPr userDrawn="1"/>
        </p:nvSpPr>
        <p:spPr>
          <a:xfrm>
            <a:off x="10081033" y="-1620001"/>
            <a:ext cx="3730967" cy="373096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C68DF92-AFB8-4F91-9A77-029481458C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230" y="487418"/>
            <a:ext cx="1477032" cy="90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39F2DE4F-5708-4F4D-83C2-7405DAB9EB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914" y="12942"/>
            <a:ext cx="1365808" cy="107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3641CD93-6AE9-4AA7-9C89-AE9279AF6F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495" y="383557"/>
            <a:ext cx="1365808" cy="107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E773BC72-ABFA-4137-B123-395564FF80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19" y="161414"/>
            <a:ext cx="1365808" cy="107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4577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80A15-A155-478C-8925-AFBBB6728B95}" type="datetimeFigureOut">
              <a:rPr lang="it-IT" smtClean="0"/>
              <a:t>24/11/2022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BA0B3-A2A0-4A61-8964-82FA26663B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4076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2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image" Target="../media/image33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5" Type="http://schemas.openxmlformats.org/officeDocument/2006/relationships/image" Target="../media/image44.png"/><Relationship Id="rId10" Type="http://schemas.openxmlformats.org/officeDocument/2006/relationships/image" Target="../media/image43.svg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Rettangolo 217"/>
          <p:cNvSpPr/>
          <p:nvPr/>
        </p:nvSpPr>
        <p:spPr>
          <a:xfrm>
            <a:off x="5381624" y="5095639"/>
            <a:ext cx="59971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u="sng" dirty="0">
                <a:solidFill>
                  <a:srgbClr val="002060"/>
                </a:solidFill>
                <a:latin typeface="Optima" panose="020B0502050508020304" pitchFamily="34" charset="0"/>
              </a:rPr>
              <a:t>www.CosmicWaterLeaks.Space</a:t>
            </a:r>
          </a:p>
        </p:txBody>
      </p:sp>
      <p:pic>
        <p:nvPicPr>
          <p:cNvPr id="1026" name="Picture 2" descr="Le GIF di acqua - 130 bellissime GIF gratuit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4100"/>
            <a:ext cx="12191999" cy="95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690294" y="3783885"/>
            <a:ext cx="83231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2800" b="1" dirty="0" err="1">
                <a:latin typeface="Optima" panose="020B0502050508020304" pitchFamily="34" charset="0"/>
              </a:rPr>
              <a:t>Cosmic</a:t>
            </a:r>
            <a:r>
              <a:rPr lang="it-IT" sz="2800" b="1" dirty="0">
                <a:latin typeface="Optima" panose="020B0502050508020304" pitchFamily="34" charset="0"/>
              </a:rPr>
              <a:t> </a:t>
            </a:r>
            <a:r>
              <a:rPr lang="it-IT" sz="2800" b="1" dirty="0" err="1">
                <a:latin typeface="Optima" panose="020B0502050508020304" pitchFamily="34" charset="0"/>
              </a:rPr>
              <a:t>Rays</a:t>
            </a:r>
            <a:r>
              <a:rPr lang="it-IT" sz="2800" b="1" dirty="0">
                <a:latin typeface="Optima" panose="020B0502050508020304" pitchFamily="34" charset="0"/>
              </a:rPr>
              <a:t> Technology for Water </a:t>
            </a:r>
            <a:r>
              <a:rPr lang="it-IT" sz="2800" b="1" dirty="0" err="1">
                <a:latin typeface="Optima" panose="020B0502050508020304" pitchFamily="34" charset="0"/>
              </a:rPr>
              <a:t>Leaks</a:t>
            </a:r>
            <a:r>
              <a:rPr lang="it-IT" sz="2800" b="1" dirty="0">
                <a:latin typeface="Optima" panose="020B0502050508020304" pitchFamily="34" charset="0"/>
              </a:rPr>
              <a:t> </a:t>
            </a:r>
            <a:r>
              <a:rPr lang="it-IT" sz="2800" b="1" dirty="0" err="1">
                <a:latin typeface="Optima" panose="020B0502050508020304" pitchFamily="34" charset="0"/>
              </a:rPr>
              <a:t>Detection</a:t>
            </a:r>
            <a:endParaRPr lang="it-IT" sz="2800" b="1" dirty="0">
              <a:latin typeface="Optima" panose="020B05020505080203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E955E47-EFC0-44CE-8770-1A4D5C03D633}"/>
              </a:ext>
            </a:extLst>
          </p:cNvPr>
          <p:cNvSpPr/>
          <p:nvPr/>
        </p:nvSpPr>
        <p:spPr>
          <a:xfrm>
            <a:off x="323361" y="332718"/>
            <a:ext cx="1512517" cy="56192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it-IT" sz="1600" dirty="0"/>
              <a:t>in </a:t>
            </a:r>
            <a:r>
              <a:rPr lang="it-IT" sz="1600" dirty="0" err="1"/>
              <a:t>collaboration</a:t>
            </a:r>
            <a:r>
              <a:rPr lang="it-IT" sz="1600" dirty="0"/>
              <a:t> with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32" y="4079204"/>
            <a:ext cx="870062" cy="56554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94" y="4980539"/>
            <a:ext cx="805538" cy="805538"/>
          </a:xfrm>
          <a:prstGeom prst="rect">
            <a:avLst/>
          </a:prstGeom>
        </p:spPr>
      </p:pic>
      <p:pic>
        <p:nvPicPr>
          <p:cNvPr id="7" name="Picture 2" descr="EBN | Organisation profile">
            <a:extLst>
              <a:ext uri="{FF2B5EF4-FFF2-40B4-BE49-F238E27FC236}">
                <a16:creationId xmlns:a16="http://schemas.microsoft.com/office/drawing/2014/main" id="{5CE0A931-C6AE-4D05-88BA-5E0DF3F6C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25" y="2714870"/>
            <a:ext cx="1451882" cy="87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516" y="-1030415"/>
            <a:ext cx="9646196" cy="681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39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B06230D7-C7F9-414A-9E91-C977155D8139}"/>
              </a:ext>
            </a:extLst>
          </p:cNvPr>
          <p:cNvSpPr/>
          <p:nvPr/>
        </p:nvSpPr>
        <p:spPr>
          <a:xfrm>
            <a:off x="191381" y="105852"/>
            <a:ext cx="88937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800" dirty="0">
                <a:latin typeface="Optima" panose="020B0502050508020304" pitchFamily="34" charset="0"/>
                <a:ea typeface="+mj-ea"/>
                <a:cs typeface="+mj-cs"/>
              </a:rPr>
              <a:t>Neutrons detector – 1° Prototype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b="49763"/>
          <a:stretch/>
        </p:blipFill>
        <p:spPr>
          <a:xfrm>
            <a:off x="3221202" y="1199542"/>
            <a:ext cx="4216829" cy="4813930"/>
          </a:xfrm>
          <a:prstGeom prst="rect">
            <a:avLst/>
          </a:prstGeom>
        </p:spPr>
      </p:pic>
      <p:sp>
        <p:nvSpPr>
          <p:cNvPr id="7" name="Freccia a sinistra 6"/>
          <p:cNvSpPr/>
          <p:nvPr/>
        </p:nvSpPr>
        <p:spPr>
          <a:xfrm rot="447119">
            <a:off x="6715842" y="4508646"/>
            <a:ext cx="2318933" cy="9280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 panose="020B0502050508020304" pitchFamily="34" charset="0"/>
              </a:rPr>
              <a:t>Lithium 6 probe</a:t>
            </a:r>
          </a:p>
        </p:txBody>
      </p:sp>
      <p:sp>
        <p:nvSpPr>
          <p:cNvPr id="8" name="Freccia a sinistra 7"/>
          <p:cNvSpPr/>
          <p:nvPr/>
        </p:nvSpPr>
        <p:spPr>
          <a:xfrm rot="20161815">
            <a:off x="6323983" y="1780932"/>
            <a:ext cx="2424356" cy="9280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 panose="020B0502050508020304" pitchFamily="34" charset="0"/>
              </a:rPr>
              <a:t>High Voltage Source</a:t>
            </a:r>
          </a:p>
        </p:txBody>
      </p:sp>
      <p:sp>
        <p:nvSpPr>
          <p:cNvPr id="9" name="Freccia a destra 8"/>
          <p:cNvSpPr/>
          <p:nvPr/>
        </p:nvSpPr>
        <p:spPr>
          <a:xfrm rot="1312921">
            <a:off x="1944970" y="2491665"/>
            <a:ext cx="2565778" cy="900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 panose="020B0502050508020304" pitchFamily="34" charset="0"/>
              </a:rPr>
              <a:t>Power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 panose="020B0502050508020304" pitchFamily="34" charset="0"/>
              </a:rPr>
              <a:t>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 panose="020B0502050508020304" pitchFamily="34" charset="0"/>
              </a:rPr>
              <a:t>supply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 panose="020B0502050508020304" pitchFamily="34" charset="0"/>
              </a:rPr>
              <a:t>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 panose="020B0502050508020304" pitchFamily="34" charset="0"/>
              </a:rPr>
              <a:t>module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tima" panose="020B0502050508020304" pitchFamily="34" charset="0"/>
            </a:endParaRPr>
          </a:p>
        </p:txBody>
      </p:sp>
      <p:sp>
        <p:nvSpPr>
          <p:cNvPr id="10" name="Freccia a destra 9"/>
          <p:cNvSpPr/>
          <p:nvPr/>
        </p:nvSpPr>
        <p:spPr>
          <a:xfrm>
            <a:off x="1951629" y="4326340"/>
            <a:ext cx="2552461" cy="10003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 panose="020B0502050508020304" pitchFamily="34" charset="0"/>
              </a:rPr>
              <a:t>Data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 panose="020B0502050508020304" pitchFamily="34" charset="0"/>
              </a:rPr>
              <a:t>logger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 panose="020B0502050508020304" pitchFamily="34" charset="0"/>
              </a:rPr>
              <a:t> &amp;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 panose="020B0502050508020304" pitchFamily="34" charset="0"/>
              </a:rPr>
              <a:t>transmission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 panose="020B0502050508020304" pitchFamily="34" charset="0"/>
              </a:rPr>
              <a:t> module</a:t>
            </a:r>
          </a:p>
        </p:txBody>
      </p:sp>
      <p:sp>
        <p:nvSpPr>
          <p:cNvPr id="11" name="Freccia a sinistra 10"/>
          <p:cNvSpPr/>
          <p:nvPr/>
        </p:nvSpPr>
        <p:spPr>
          <a:xfrm>
            <a:off x="6513380" y="3164945"/>
            <a:ext cx="2318933" cy="9280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 panose="020B0502050508020304" pitchFamily="34" charset="0"/>
              </a:rPr>
              <a:t>Photo multiplier</a:t>
            </a:r>
          </a:p>
        </p:txBody>
      </p:sp>
    </p:spTree>
    <p:extLst>
      <p:ext uri="{BB962C8B-B14F-4D97-AF65-F5344CB8AC3E}">
        <p14:creationId xmlns:p14="http://schemas.microsoft.com/office/powerpoint/2010/main" val="963722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8828910" y="2120175"/>
            <a:ext cx="315364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Optima" panose="020B0502050508020304" pitchFamily="34" charset="0"/>
              </a:rPr>
              <a:t>Nuclear physics applied to soil moisture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Optima" panose="020B0502050508020304" pitchFamily="34" charset="0"/>
              </a:rPr>
              <a:t>Interfaced with ML &amp; big data analysis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Optima" panose="020B0502050508020304" pitchFamily="34" charset="0"/>
              </a:rPr>
              <a:t>Geo-referenced system for the localization of water leaks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Optima" panose="020B0502050508020304" pitchFamily="34" charset="0"/>
              </a:rPr>
              <a:t>Absorption of neutrons derived from cosmic rays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Optima" panose="020B0502050508020304" pitchFamily="34" charset="0"/>
              </a:rPr>
              <a:t>In the presence of hydrogen contained in water (H2O).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89" y="876511"/>
            <a:ext cx="7471038" cy="544039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C8F62A18-05A2-4C0D-B70B-473C6363E64B}"/>
              </a:ext>
            </a:extLst>
          </p:cNvPr>
          <p:cNvSpPr/>
          <p:nvPr/>
        </p:nvSpPr>
        <p:spPr>
          <a:xfrm>
            <a:off x="327859" y="146796"/>
            <a:ext cx="53527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800" dirty="0">
                <a:latin typeface="Optima" panose="020B0502050508020304" pitchFamily="34" charset="0"/>
                <a:ea typeface="+mj-ea"/>
                <a:cs typeface="+mj-cs"/>
              </a:rPr>
              <a:t>System architecture</a:t>
            </a:r>
          </a:p>
        </p:txBody>
      </p:sp>
    </p:spTree>
    <p:extLst>
      <p:ext uri="{BB962C8B-B14F-4D97-AF65-F5344CB8AC3E}">
        <p14:creationId xmlns:p14="http://schemas.microsoft.com/office/powerpoint/2010/main" val="1496139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029" y="538496"/>
            <a:ext cx="6545942" cy="6267391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72647" y="122997"/>
            <a:ext cx="66575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800" dirty="0">
                <a:latin typeface="Optima" panose="020B0502050508020304" pitchFamily="34" charset="0"/>
              </a:rPr>
              <a:t>How a </a:t>
            </a:r>
            <a:r>
              <a:rPr lang="it-IT" sz="4800" dirty="0" err="1">
                <a:latin typeface="Optima" panose="020B0502050508020304" pitchFamily="34" charset="0"/>
              </a:rPr>
              <a:t>scintillator</a:t>
            </a:r>
            <a:r>
              <a:rPr lang="it-IT" sz="4800" dirty="0">
                <a:latin typeface="Optima" panose="020B0502050508020304" pitchFamily="34" charset="0"/>
              </a:rPr>
              <a:t> </a:t>
            </a:r>
            <a:r>
              <a:rPr lang="it-IT" sz="4800" dirty="0" err="1">
                <a:latin typeface="Optima" panose="020B0502050508020304" pitchFamily="34" charset="0"/>
              </a:rPr>
              <a:t>works</a:t>
            </a:r>
            <a:endParaRPr lang="it-IT" sz="4800" dirty="0">
              <a:latin typeface="Optima" panose="020B0502050508020304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358743" y="953994"/>
            <a:ext cx="2365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Optima" panose="020B0502050508020304" pitchFamily="34" charset="0"/>
              </a:rPr>
              <a:t>Neutron</a:t>
            </a:r>
            <a:r>
              <a:rPr lang="it-IT" dirty="0">
                <a:latin typeface="Optima" panose="020B0502050508020304" pitchFamily="34" charset="0"/>
              </a:rPr>
              <a:t> </a:t>
            </a:r>
            <a:r>
              <a:rPr lang="it-IT" dirty="0" err="1">
                <a:latin typeface="Optima" panose="020B0502050508020304" pitchFamily="34" charset="0"/>
              </a:rPr>
              <a:t>particle</a:t>
            </a:r>
            <a:endParaRPr lang="it-IT" dirty="0">
              <a:latin typeface="Optima" panose="020B05020505080203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235200" y="1494971"/>
            <a:ext cx="223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Optima" panose="020B0502050508020304" pitchFamily="34" charset="0"/>
              </a:rPr>
              <a:t>Lithium 6 probe</a:t>
            </a:r>
          </a:p>
        </p:txBody>
      </p:sp>
      <p:cxnSp>
        <p:nvCxnSpPr>
          <p:cNvPr id="8" name="Connettore 2 7"/>
          <p:cNvCxnSpPr/>
          <p:nvPr/>
        </p:nvCxnSpPr>
        <p:spPr>
          <a:xfrm>
            <a:off x="3991429" y="1679637"/>
            <a:ext cx="1117600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7358743" y="2086819"/>
            <a:ext cx="2119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Optima" panose="020B0502050508020304" pitchFamily="34" charset="0"/>
              </a:rPr>
              <a:t>Photocathode</a:t>
            </a:r>
            <a:endParaRPr lang="it-IT" dirty="0">
              <a:latin typeface="Optima" panose="020B0502050508020304" pitchFamily="34" charset="0"/>
            </a:endParaRPr>
          </a:p>
        </p:txBody>
      </p:sp>
      <p:cxnSp>
        <p:nvCxnSpPr>
          <p:cNvPr id="12" name="Connettore 2 11"/>
          <p:cNvCxnSpPr/>
          <p:nvPr/>
        </p:nvCxnSpPr>
        <p:spPr>
          <a:xfrm flipH="1" flipV="1">
            <a:off x="6830239" y="2249714"/>
            <a:ext cx="528504" cy="43543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246743" y="4368801"/>
            <a:ext cx="2322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Optima" panose="020B0502050508020304" pitchFamily="34" charset="0"/>
              </a:rPr>
              <a:t>High Voltage Source</a:t>
            </a:r>
          </a:p>
        </p:txBody>
      </p:sp>
      <p:cxnSp>
        <p:nvCxnSpPr>
          <p:cNvPr id="15" name="Connettore 2 14"/>
          <p:cNvCxnSpPr>
            <a:stCxn id="13" idx="3"/>
          </p:cNvCxnSpPr>
          <p:nvPr/>
        </p:nvCxnSpPr>
        <p:spPr>
          <a:xfrm>
            <a:off x="2569029" y="4553467"/>
            <a:ext cx="667657" cy="4019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8686799" y="5660571"/>
            <a:ext cx="2380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Optima" panose="020B0502050508020304" pitchFamily="34" charset="0"/>
              </a:rPr>
              <a:t>Pulse</a:t>
            </a:r>
            <a:r>
              <a:rPr lang="it-IT" dirty="0">
                <a:latin typeface="Optima" panose="020B0502050508020304" pitchFamily="34" charset="0"/>
              </a:rPr>
              <a:t> discriminator,</a:t>
            </a:r>
          </a:p>
          <a:p>
            <a:r>
              <a:rPr lang="it-IT" dirty="0">
                <a:latin typeface="Optima" panose="020B0502050508020304" pitchFamily="34" charset="0"/>
              </a:rPr>
              <a:t>Digital </a:t>
            </a:r>
            <a:r>
              <a:rPr lang="it-IT" dirty="0" err="1">
                <a:latin typeface="Optima" panose="020B0502050508020304" pitchFamily="34" charset="0"/>
              </a:rPr>
              <a:t>counter</a:t>
            </a:r>
            <a:r>
              <a:rPr lang="it-IT" dirty="0">
                <a:latin typeface="Optima" panose="020B0502050508020304" pitchFamily="34" charset="0"/>
              </a:rPr>
              <a:t>,</a:t>
            </a:r>
          </a:p>
          <a:p>
            <a:r>
              <a:rPr lang="it-IT" dirty="0" err="1">
                <a:latin typeface="Optima" panose="020B0502050508020304" pitchFamily="34" charset="0"/>
              </a:rPr>
              <a:t>Multichannel</a:t>
            </a:r>
            <a:r>
              <a:rPr lang="it-IT" dirty="0">
                <a:latin typeface="Optima" panose="020B0502050508020304" pitchFamily="34" charset="0"/>
              </a:rPr>
              <a:t> </a:t>
            </a:r>
            <a:r>
              <a:rPr lang="it-IT" dirty="0" err="1">
                <a:latin typeface="Optima" panose="020B0502050508020304" pitchFamily="34" charset="0"/>
              </a:rPr>
              <a:t>analyser</a:t>
            </a:r>
            <a:endParaRPr lang="it-IT" dirty="0">
              <a:latin typeface="Optima" panose="020B0502050508020304" pitchFamily="34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7094491" y="3918857"/>
            <a:ext cx="1860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Optima" panose="020B0502050508020304" pitchFamily="34" charset="0"/>
              </a:rPr>
              <a:t>Photo multiplier</a:t>
            </a:r>
          </a:p>
        </p:txBody>
      </p:sp>
      <p:cxnSp>
        <p:nvCxnSpPr>
          <p:cNvPr id="21" name="Connettore 2 20"/>
          <p:cNvCxnSpPr>
            <a:stCxn id="17" idx="1"/>
          </p:cNvCxnSpPr>
          <p:nvPr/>
        </p:nvCxnSpPr>
        <p:spPr>
          <a:xfrm flipH="1" flipV="1">
            <a:off x="6212114" y="3918857"/>
            <a:ext cx="882377" cy="184666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>
            <a:stCxn id="17" idx="1"/>
          </p:cNvCxnSpPr>
          <p:nvPr/>
        </p:nvCxnSpPr>
        <p:spPr>
          <a:xfrm flipH="1">
            <a:off x="6212114" y="4103523"/>
            <a:ext cx="882377" cy="449944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3202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B8545949-DFF0-472F-B840-F064E4B0B7EB}"/>
              </a:ext>
            </a:extLst>
          </p:cNvPr>
          <p:cNvSpPr/>
          <p:nvPr/>
        </p:nvSpPr>
        <p:spPr>
          <a:xfrm>
            <a:off x="191381" y="105852"/>
            <a:ext cx="24801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800" dirty="0">
                <a:latin typeface="Optima" panose="020B0502050508020304" pitchFamily="34" charset="0"/>
                <a:ea typeface="+mj-ea"/>
                <a:cs typeface="+mj-cs"/>
              </a:rPr>
              <a:t>The idea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6FDB6C9-6221-46C1-9C7D-0E23854FDFA9}"/>
              </a:ext>
            </a:extLst>
          </p:cNvPr>
          <p:cNvSpPr txBox="1"/>
          <p:nvPr/>
        </p:nvSpPr>
        <p:spPr>
          <a:xfrm>
            <a:off x="10491716" y="2574999"/>
            <a:ext cx="13954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Optima" panose="020B0502050508020304" pitchFamily="34" charset="0"/>
              </a:rPr>
              <a:t>Install a cosmic rays detector on a moving vehicle to dynamically map the water leaks</a:t>
            </a:r>
            <a:endParaRPr lang="it-IT" dirty="0">
              <a:latin typeface="Optima" panose="020B0502050508020304" pitchFamily="34" charset="0"/>
            </a:endParaRPr>
          </a:p>
        </p:txBody>
      </p:sp>
      <p:pic>
        <p:nvPicPr>
          <p:cNvPr id="2" name="auto108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84996"/>
            <a:ext cx="10263116" cy="577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9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/>
            </a:r>
            <a:br>
              <a:rPr lang="it-IT" dirty="0"/>
            </a:br>
            <a:endParaRPr lang="it-IT" dirty="0"/>
          </a:p>
          <a:p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F759477-DFBE-4317-8699-AAA886F34AF9}"/>
              </a:ext>
            </a:extLst>
          </p:cNvPr>
          <p:cNvSpPr/>
          <p:nvPr/>
        </p:nvSpPr>
        <p:spPr>
          <a:xfrm>
            <a:off x="191381" y="105852"/>
            <a:ext cx="68291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800" dirty="0">
                <a:latin typeface="Optima" panose="020B0502050508020304" pitchFamily="34" charset="0"/>
                <a:ea typeface="+mj-ea"/>
                <a:cs typeface="+mj-cs"/>
              </a:rPr>
              <a:t>First steps outside the lab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967" y="1466698"/>
            <a:ext cx="6673033" cy="507193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6698"/>
            <a:ext cx="3859919" cy="256246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029165"/>
            <a:ext cx="3859919" cy="2509463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761F6896-9014-477B-B308-E3B500047DAF}"/>
              </a:ext>
            </a:extLst>
          </p:cNvPr>
          <p:cNvSpPr/>
          <p:nvPr/>
        </p:nvSpPr>
        <p:spPr>
          <a:xfrm>
            <a:off x="10549049" y="2757366"/>
            <a:ext cx="157328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Optima" panose="020B0502050508020304" pitchFamily="34" charset="0"/>
              </a:rPr>
              <a:t>Calibration phase done with an autonomous hand-pulled trolley over the pipelines.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Optima" panose="020B0502050508020304" pitchFamily="34" charset="0"/>
              </a:rPr>
              <a:t>low speed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Optima" panose="020B0502050508020304" pitchFamily="34" charset="0"/>
              </a:rPr>
              <a:t>low distance</a:t>
            </a:r>
            <a:endParaRPr lang="en-GB" dirty="0">
              <a:latin typeface="Optima" panose="020B0502050508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287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/>
            </a:r>
            <a:br>
              <a:rPr lang="it-IT" dirty="0"/>
            </a:br>
            <a:endParaRPr lang="it-IT" dirty="0"/>
          </a:p>
          <a:p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3791851" y="802604"/>
            <a:ext cx="64235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Optima" panose="020B0502050508020304" pitchFamily="34" charset="0"/>
              </a:rPr>
              <a:t>...water leaks are found by driving a car</a:t>
            </a:r>
            <a:endParaRPr lang="it-IT" sz="2800" b="1" dirty="0">
              <a:latin typeface="Optima" panose="020B0502050508020304" pitchFamily="34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F759477-DFBE-4317-8699-AAA886F34AF9}"/>
              </a:ext>
            </a:extLst>
          </p:cNvPr>
          <p:cNvSpPr/>
          <p:nvPr/>
        </p:nvSpPr>
        <p:spPr>
          <a:xfrm>
            <a:off x="191381" y="105852"/>
            <a:ext cx="52886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800" dirty="0" err="1">
                <a:latin typeface="Optima" panose="020B0502050508020304" pitchFamily="34" charset="0"/>
                <a:ea typeface="+mj-ea"/>
                <a:cs typeface="+mj-cs"/>
              </a:rPr>
              <a:t>Vehicle</a:t>
            </a:r>
            <a:r>
              <a:rPr lang="it-IT" sz="4800" dirty="0">
                <a:latin typeface="Optima" panose="020B0502050508020304" pitchFamily="34" charset="0"/>
                <a:ea typeface="+mj-ea"/>
                <a:cs typeface="+mj-cs"/>
              </a:rPr>
              <a:t> </a:t>
            </a:r>
            <a:r>
              <a:rPr lang="it-IT" sz="4800" dirty="0" err="1">
                <a:latin typeface="Optima" panose="020B0502050508020304" pitchFamily="34" charset="0"/>
                <a:ea typeface="+mj-ea"/>
                <a:cs typeface="+mj-cs"/>
              </a:rPr>
              <a:t>installation</a:t>
            </a:r>
            <a:endParaRPr lang="it-IT" sz="4800" dirty="0">
              <a:latin typeface="Optima" panose="020B0502050508020304" pitchFamily="34" charset="0"/>
              <a:ea typeface="+mj-ea"/>
              <a:cs typeface="+mj-cs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" y="1459226"/>
            <a:ext cx="3473761" cy="270334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43"/>
          <a:stretch/>
        </p:blipFill>
        <p:spPr>
          <a:xfrm>
            <a:off x="3473213" y="1459226"/>
            <a:ext cx="6521688" cy="510534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4536" y="3628471"/>
            <a:ext cx="2402004" cy="3470197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t-IT" dirty="0">
              <a:latin typeface="Optima" panose="020B05020505080203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0425266" y="2828836"/>
            <a:ext cx="137738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Optima" panose="020B0502050508020304" pitchFamily="34" charset="0"/>
              </a:rPr>
              <a:t>Installed device on a vehicle 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Optima" panose="020B0502050508020304" pitchFamily="34" charset="0"/>
              </a:rPr>
              <a:t>increase speed 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Optima" panose="020B0502050508020304" pitchFamily="34" charset="0"/>
              </a:rPr>
              <a:t>increasedistance</a:t>
            </a:r>
            <a:endParaRPr lang="it-IT" dirty="0">
              <a:latin typeface="Optima" panose="020B0502050508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272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84101CE8-492E-468B-9D87-FB7A17255269}"/>
              </a:ext>
            </a:extLst>
          </p:cNvPr>
          <p:cNvSpPr/>
          <p:nvPr/>
        </p:nvSpPr>
        <p:spPr>
          <a:xfrm>
            <a:off x="191381" y="105852"/>
            <a:ext cx="49119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800" dirty="0" err="1">
                <a:latin typeface="Optima" panose="020B0502050508020304" pitchFamily="34" charset="0"/>
                <a:ea typeface="+mj-ea"/>
                <a:cs typeface="+mj-cs"/>
              </a:rPr>
              <a:t>Vehicle</a:t>
            </a:r>
            <a:r>
              <a:rPr lang="it-IT" sz="4800" dirty="0">
                <a:latin typeface="Optima" panose="020B0502050508020304" pitchFamily="34" charset="0"/>
                <a:ea typeface="+mj-ea"/>
                <a:cs typeface="+mj-cs"/>
              </a:rPr>
              <a:t> </a:t>
            </a:r>
            <a:r>
              <a:rPr lang="it-IT" sz="4800" dirty="0" err="1">
                <a:latin typeface="Optima" panose="020B0502050508020304" pitchFamily="34" charset="0"/>
                <a:ea typeface="+mj-ea"/>
                <a:cs typeface="+mj-cs"/>
              </a:rPr>
              <a:t>prototype</a:t>
            </a:r>
            <a:endParaRPr lang="it-IT" sz="4800" dirty="0">
              <a:latin typeface="Optima" panose="020B0502050508020304" pitchFamily="34" charset="0"/>
              <a:ea typeface="+mj-ea"/>
              <a:cs typeface="+mj-cs"/>
            </a:endParaRPr>
          </a:p>
        </p:txBody>
      </p:sp>
      <p:pic>
        <p:nvPicPr>
          <p:cNvPr id="2" name="Elementi multimediali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278" y="1030585"/>
            <a:ext cx="10231799" cy="5827415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26C495F6-F111-4769-AD5E-5D8F5FFE83B5}"/>
              </a:ext>
            </a:extLst>
          </p:cNvPr>
          <p:cNvSpPr/>
          <p:nvPr/>
        </p:nvSpPr>
        <p:spPr>
          <a:xfrm>
            <a:off x="10666566" y="2703588"/>
            <a:ext cx="13773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Optima" panose="020B0502050508020304" pitchFamily="34" charset="0"/>
              </a:rPr>
              <a:t>Device’s	 behaviour over a water leak.</a:t>
            </a:r>
            <a:endParaRPr lang="it-IT" dirty="0">
              <a:latin typeface="Optima" panose="020B05020505080203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025C78-138D-A140-BC3B-363860151A47}"/>
              </a:ext>
            </a:extLst>
          </p:cNvPr>
          <p:cNvSpPr txBox="1"/>
          <p:nvPr/>
        </p:nvSpPr>
        <p:spPr>
          <a:xfrm>
            <a:off x="10663447" y="4480560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Leak in hole!</a:t>
            </a:r>
          </a:p>
        </p:txBody>
      </p:sp>
    </p:spTree>
    <p:extLst>
      <p:ext uri="{BB962C8B-B14F-4D97-AF65-F5344CB8AC3E}">
        <p14:creationId xmlns:p14="http://schemas.microsoft.com/office/powerpoint/2010/main" val="8451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165" y="1580798"/>
            <a:ext cx="3402439" cy="3963415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91381" y="105852"/>
            <a:ext cx="86068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800" dirty="0">
                <a:latin typeface="Optima" panose="020B0502050508020304" pitchFamily="34" charset="0"/>
                <a:ea typeface="+mj-ea"/>
                <a:cs typeface="+mj-cs"/>
              </a:rPr>
              <a:t>Customers in a </a:t>
            </a:r>
            <a:r>
              <a:rPr lang="it-IT" sz="4800" dirty="0" err="1">
                <a:latin typeface="Optima" panose="020B0502050508020304" pitchFamily="34" charset="0"/>
                <a:ea typeface="+mj-ea"/>
                <a:cs typeface="+mj-cs"/>
              </a:rPr>
              <a:t>year</a:t>
            </a:r>
            <a:r>
              <a:rPr lang="it-IT" sz="4800" dirty="0">
                <a:latin typeface="Optima" panose="020B0502050508020304" pitchFamily="34" charset="0"/>
                <a:ea typeface="+mj-ea"/>
                <a:cs typeface="+mj-cs"/>
              </a:rPr>
              <a:t> of activities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818" y="1183013"/>
            <a:ext cx="1645838" cy="98750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2256" y="1124819"/>
            <a:ext cx="1994392" cy="830997"/>
          </a:xfrm>
          <a:prstGeom prst="rect">
            <a:avLst/>
          </a:prstGeom>
        </p:spPr>
      </p:pic>
      <p:sp>
        <p:nvSpPr>
          <p:cNvPr id="26" name="CasellaDiTesto 25"/>
          <p:cNvSpPr txBox="1"/>
          <p:nvPr/>
        </p:nvSpPr>
        <p:spPr>
          <a:xfrm>
            <a:off x="2028878" y="5776528"/>
            <a:ext cx="7525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Optima" panose="020B0502050508020304" pitchFamily="34" charset="0"/>
              </a:rPr>
              <a:t>Over 5,400 kilometers of pipelines monitored</a:t>
            </a:r>
            <a:endParaRPr lang="it-IT" sz="2800" b="1" dirty="0">
              <a:latin typeface="Optima" panose="020B0502050508020304" pitchFamily="34" charset="0"/>
            </a:endParaRP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77A1F6D1-6095-4635-B978-DA124A1608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057" y="1849837"/>
            <a:ext cx="2593049" cy="784317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D167C187-0001-4E15-B509-D1759CCF29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9801" y="2555824"/>
            <a:ext cx="1637726" cy="753788"/>
          </a:xfrm>
          <a:prstGeom prst="rect">
            <a:avLst/>
          </a:prstGeom>
        </p:spPr>
      </p:pic>
      <p:pic>
        <p:nvPicPr>
          <p:cNvPr id="40" name="Elemento grafico 39" descr="Freccia linea: curva antioraria contorno">
            <a:extLst>
              <a:ext uri="{FF2B5EF4-FFF2-40B4-BE49-F238E27FC236}">
                <a16:creationId xmlns:a16="http://schemas.microsoft.com/office/drawing/2014/main" id="{EC72C421-7189-4AC4-BEB5-B8B8BDB676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15708089">
            <a:off x="5556571" y="1188926"/>
            <a:ext cx="1346962" cy="1346962"/>
          </a:xfrm>
          <a:prstGeom prst="rect">
            <a:avLst/>
          </a:prstGeom>
        </p:spPr>
      </p:pic>
      <p:pic>
        <p:nvPicPr>
          <p:cNvPr id="42" name="Elemento grafico 41" descr="Freccia linea: curva oraria contorno">
            <a:extLst>
              <a:ext uri="{FF2B5EF4-FFF2-40B4-BE49-F238E27FC236}">
                <a16:creationId xmlns:a16="http://schemas.microsoft.com/office/drawing/2014/main" id="{65E5B37A-1816-4B5C-8B6F-B8C8EFBE30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8498890">
            <a:off x="4258447" y="1236232"/>
            <a:ext cx="1091841" cy="1091841"/>
          </a:xfrm>
          <a:prstGeom prst="rect">
            <a:avLst/>
          </a:prstGeom>
        </p:spPr>
      </p:pic>
      <p:pic>
        <p:nvPicPr>
          <p:cNvPr id="44" name="Elemento grafico 43" descr="Freccia linea: curva antioraria contorno">
            <a:extLst>
              <a:ext uri="{FF2B5EF4-FFF2-40B4-BE49-F238E27FC236}">
                <a16:creationId xmlns:a16="http://schemas.microsoft.com/office/drawing/2014/main" id="{B13AA8B1-E284-4750-AA22-5FB64705EF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5231511">
            <a:off x="3852391" y="2332572"/>
            <a:ext cx="1064313" cy="1064313"/>
          </a:xfrm>
          <a:prstGeom prst="rect">
            <a:avLst/>
          </a:prstGeom>
        </p:spPr>
      </p:pic>
      <p:pic>
        <p:nvPicPr>
          <p:cNvPr id="45" name="Elemento grafico 44" descr="Freccia linea: curva antioraria contorno">
            <a:extLst>
              <a:ext uri="{FF2B5EF4-FFF2-40B4-BE49-F238E27FC236}">
                <a16:creationId xmlns:a16="http://schemas.microsoft.com/office/drawing/2014/main" id="{C88F7DE8-3038-4169-8E84-7F3C0C5954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3219011">
            <a:off x="4985063" y="3489555"/>
            <a:ext cx="1064313" cy="1064313"/>
          </a:xfrm>
          <a:prstGeom prst="rect">
            <a:avLst/>
          </a:prstGeom>
        </p:spPr>
      </p:pic>
      <p:pic>
        <p:nvPicPr>
          <p:cNvPr id="46" name="Elemento grafico 45" descr="Freccia linea: curva antioraria contorno">
            <a:extLst>
              <a:ext uri="{FF2B5EF4-FFF2-40B4-BE49-F238E27FC236}">
                <a16:creationId xmlns:a16="http://schemas.microsoft.com/office/drawing/2014/main" id="{877AEA6F-EC2F-4F50-8422-23A3C2F40E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16853515">
            <a:off x="5782697" y="1935255"/>
            <a:ext cx="1346962" cy="1346962"/>
          </a:xfrm>
          <a:prstGeom prst="rect">
            <a:avLst/>
          </a:prstGeom>
        </p:spPr>
      </p:pic>
      <p:pic>
        <p:nvPicPr>
          <p:cNvPr id="47" name="Elemento grafico 46" descr="Freccia linea: curva antioraria contorno">
            <a:extLst>
              <a:ext uri="{FF2B5EF4-FFF2-40B4-BE49-F238E27FC236}">
                <a16:creationId xmlns:a16="http://schemas.microsoft.com/office/drawing/2014/main" id="{380675B9-9C50-4A45-B410-1972FBC2C5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4212682">
            <a:off x="4401236" y="3039672"/>
            <a:ext cx="1064313" cy="1064313"/>
          </a:xfrm>
          <a:prstGeom prst="rect">
            <a:avLst/>
          </a:prstGeom>
        </p:spPr>
      </p:pic>
      <p:pic>
        <p:nvPicPr>
          <p:cNvPr id="48" name="Elemento grafico 47" descr="Freccia linea: curva antioraria contorno">
            <a:extLst>
              <a:ext uri="{FF2B5EF4-FFF2-40B4-BE49-F238E27FC236}">
                <a16:creationId xmlns:a16="http://schemas.microsoft.com/office/drawing/2014/main" id="{E68C3018-CE1B-45A2-BC4F-CC4DC9CA9D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16853515">
            <a:off x="7204234" y="3207911"/>
            <a:ext cx="1346962" cy="134696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18438" y="2106977"/>
            <a:ext cx="1910139" cy="72737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73507" y="3832699"/>
            <a:ext cx="1751594" cy="835823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001" y="4396976"/>
            <a:ext cx="1463167" cy="603556"/>
          </a:xfrm>
          <a:prstGeom prst="rect">
            <a:avLst/>
          </a:prstGeom>
        </p:spPr>
      </p:pic>
      <p:pic>
        <p:nvPicPr>
          <p:cNvPr id="1026" name="Picture 2" descr="logi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738" y="3438091"/>
            <a:ext cx="1724025" cy="83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8" y="3480088"/>
            <a:ext cx="2868659" cy="1083245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25" y="1269190"/>
            <a:ext cx="2567277" cy="627185"/>
          </a:xfrm>
          <a:prstGeom prst="rect">
            <a:avLst/>
          </a:prstGeom>
        </p:spPr>
      </p:pic>
      <p:pic>
        <p:nvPicPr>
          <p:cNvPr id="25" name="Elemento grafico 41" descr="Freccia linea: curva oraria contorno">
            <a:extLst>
              <a:ext uri="{FF2B5EF4-FFF2-40B4-BE49-F238E27FC236}">
                <a16:creationId xmlns:a16="http://schemas.microsoft.com/office/drawing/2014/main" id="{65E5B37A-1816-4B5C-8B6F-B8C8EFBE30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7989202">
            <a:off x="3600996" y="1679007"/>
            <a:ext cx="1091841" cy="109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01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7"/>
          <p:cNvSpPr/>
          <p:nvPr/>
        </p:nvSpPr>
        <p:spPr>
          <a:xfrm>
            <a:off x="324952" y="159544"/>
            <a:ext cx="524214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dirty="0">
                <a:latin typeface="Optima" panose="020B0502050508020304" pitchFamily="34" charset="0"/>
                <a:ea typeface="+mj-ea"/>
                <a:cs typeface="+mj-cs"/>
                <a:sym typeface="Montserrat"/>
              </a:rPr>
              <a:t>Business model</a:t>
            </a:r>
            <a:endParaRPr sz="4800" dirty="0">
              <a:latin typeface="Optima" panose="020B0502050508020304" pitchFamily="34" charset="0"/>
              <a:ea typeface="+mj-ea"/>
              <a:cs typeface="+mj-cs"/>
              <a:sym typeface="Montserrat"/>
            </a:endParaRPr>
          </a:p>
        </p:txBody>
      </p:sp>
      <p:sp>
        <p:nvSpPr>
          <p:cNvPr id="454" name="Google Shape;454;p27"/>
          <p:cNvSpPr/>
          <p:nvPr/>
        </p:nvSpPr>
        <p:spPr>
          <a:xfrm>
            <a:off x="0" y="6551463"/>
            <a:ext cx="10515599" cy="30653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5" name="Google Shape;45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368" y="1738599"/>
            <a:ext cx="2938160" cy="2262392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27"/>
          <p:cNvSpPr/>
          <p:nvPr/>
        </p:nvSpPr>
        <p:spPr>
          <a:xfrm>
            <a:off x="3541050" y="2104206"/>
            <a:ext cx="1000514" cy="1106424"/>
          </a:xfrm>
          <a:prstGeom prst="mathPlus">
            <a:avLst>
              <a:gd name="adj1" fmla="val 2352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27"/>
          <p:cNvSpPr/>
          <p:nvPr/>
        </p:nvSpPr>
        <p:spPr>
          <a:xfrm>
            <a:off x="8256336" y="2012205"/>
            <a:ext cx="979864" cy="1106424"/>
          </a:xfrm>
          <a:prstGeom prst="mathPlus">
            <a:avLst>
              <a:gd name="adj1" fmla="val 2352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27"/>
          <p:cNvSpPr/>
          <p:nvPr/>
        </p:nvSpPr>
        <p:spPr>
          <a:xfrm>
            <a:off x="1831319" y="4409056"/>
            <a:ext cx="85344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it-IT" dirty="0">
                <a:latin typeface="Optima" panose="020B0502050508020304" pitchFamily="34" charset="0"/>
                <a:sym typeface="Montserrat"/>
              </a:rPr>
              <a:t>Complete </a:t>
            </a:r>
            <a:r>
              <a:rPr lang="it-IT" dirty="0" err="1">
                <a:latin typeface="Optima" panose="020B0502050508020304" pitchFamily="34" charset="0"/>
                <a:sym typeface="Montserrat"/>
              </a:rPr>
              <a:t>process</a:t>
            </a:r>
            <a:r>
              <a:rPr lang="it-IT" dirty="0">
                <a:latin typeface="Optima" panose="020B0502050508020304" pitchFamily="34" charset="0"/>
                <a:sym typeface="Montserrat"/>
              </a:rPr>
              <a:t> (Data </a:t>
            </a:r>
            <a:r>
              <a:rPr lang="it-IT" dirty="0" err="1">
                <a:latin typeface="Optima" panose="020B0502050508020304" pitchFamily="34" charset="0"/>
                <a:sym typeface="Montserrat"/>
              </a:rPr>
              <a:t>acquisition</a:t>
            </a:r>
            <a:r>
              <a:rPr lang="it-IT" dirty="0">
                <a:latin typeface="Optima" panose="020B0502050508020304" pitchFamily="34" charset="0"/>
                <a:sym typeface="Montserrat"/>
              </a:rPr>
              <a:t>, </a:t>
            </a:r>
            <a:r>
              <a:rPr lang="it-IT" dirty="0" err="1">
                <a:latin typeface="Optima" panose="020B0502050508020304" pitchFamily="34" charset="0"/>
                <a:sym typeface="Montserrat"/>
              </a:rPr>
              <a:t>analysis</a:t>
            </a:r>
            <a:r>
              <a:rPr lang="it-IT" dirty="0">
                <a:latin typeface="Optima" panose="020B0502050508020304" pitchFamily="34" charset="0"/>
                <a:sym typeface="Montserrat"/>
              </a:rPr>
              <a:t>, </a:t>
            </a:r>
            <a:r>
              <a:rPr lang="it-IT" dirty="0" err="1">
                <a:latin typeface="Optima" panose="020B0502050508020304" pitchFamily="34" charset="0"/>
                <a:sym typeface="Montserrat"/>
              </a:rPr>
              <a:t>validation</a:t>
            </a:r>
            <a:r>
              <a:rPr lang="it-IT" dirty="0">
                <a:latin typeface="Optima" panose="020B0502050508020304" pitchFamily="34" charset="0"/>
                <a:sym typeface="Montserrat"/>
              </a:rPr>
              <a:t> -&gt; </a:t>
            </a:r>
            <a:r>
              <a:rPr lang="it-IT" dirty="0" err="1">
                <a:latin typeface="Optima" panose="020B0502050508020304" pitchFamily="34" charset="0"/>
                <a:sym typeface="Montserrat"/>
              </a:rPr>
              <a:t>Final</a:t>
            </a:r>
            <a:r>
              <a:rPr lang="it-IT" dirty="0">
                <a:latin typeface="Optima" panose="020B0502050508020304" pitchFamily="34" charset="0"/>
                <a:sym typeface="Montserrat"/>
              </a:rPr>
              <a:t> report)</a:t>
            </a:r>
          </a:p>
          <a:p>
            <a:pPr marL="285750" marR="0" lvl="0" indent="-28575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it-IT" dirty="0" err="1">
                <a:latin typeface="Optima" panose="020B0502050508020304" pitchFamily="34" charset="0"/>
                <a:sym typeface="Montserrat"/>
              </a:rPr>
              <a:t>Very</a:t>
            </a:r>
            <a:r>
              <a:rPr lang="it-IT" dirty="0">
                <a:latin typeface="Optima" panose="020B0502050508020304" pitchFamily="34" charset="0"/>
                <a:sym typeface="Montserrat"/>
              </a:rPr>
              <a:t> fast </a:t>
            </a:r>
            <a:r>
              <a:rPr lang="it-IT" dirty="0" err="1">
                <a:latin typeface="Optima" panose="020B0502050508020304" pitchFamily="34" charset="0"/>
                <a:sym typeface="Montserrat"/>
              </a:rPr>
              <a:t>solution</a:t>
            </a:r>
            <a:endParaRPr dirty="0">
              <a:latin typeface="Optima" panose="020B0502050508020304" pitchFamily="34" charset="0"/>
            </a:endParaRPr>
          </a:p>
          <a:p>
            <a:pPr marL="285750" marR="0" lvl="0" indent="-28575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it-IT" dirty="0" err="1">
                <a:latin typeface="Optima" panose="020B0502050508020304" pitchFamily="34" charset="0"/>
                <a:sym typeface="Montserrat"/>
              </a:rPr>
              <a:t>Performed</a:t>
            </a:r>
            <a:r>
              <a:rPr lang="it-IT" dirty="0">
                <a:latin typeface="Optima" panose="020B0502050508020304" pitchFamily="34" charset="0"/>
                <a:sym typeface="Montserrat"/>
              </a:rPr>
              <a:t> to </a:t>
            </a:r>
            <a:r>
              <a:rPr lang="it-IT" dirty="0" err="1">
                <a:latin typeface="Optima" panose="020B0502050508020304" pitchFamily="34" charset="0"/>
                <a:sym typeface="Montserrat"/>
              </a:rPr>
              <a:t>collect</a:t>
            </a:r>
            <a:r>
              <a:rPr lang="it-IT" dirty="0">
                <a:latin typeface="Optima" panose="020B0502050508020304" pitchFamily="34" charset="0"/>
                <a:sym typeface="Montserrat"/>
              </a:rPr>
              <a:t> information </a:t>
            </a:r>
            <a:r>
              <a:rPr lang="it-IT" dirty="0" err="1">
                <a:latin typeface="Optima" panose="020B0502050508020304" pitchFamily="34" charset="0"/>
                <a:sym typeface="Montserrat"/>
              </a:rPr>
              <a:t>at</a:t>
            </a:r>
            <a:r>
              <a:rPr lang="it-IT" dirty="0">
                <a:latin typeface="Optima" panose="020B0502050508020304" pitchFamily="34" charset="0"/>
                <a:sym typeface="Montserrat"/>
              </a:rPr>
              <a:t> a speed of 40 km per hour </a:t>
            </a:r>
            <a:endParaRPr dirty="0">
              <a:latin typeface="Optima" panose="020B0502050508020304" pitchFamily="34" charset="0"/>
            </a:endParaRPr>
          </a:p>
          <a:p>
            <a:pPr marL="285750" marR="0" lvl="0" indent="-28575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it-IT" dirty="0" err="1">
                <a:latin typeface="Optima" panose="020B0502050508020304" pitchFamily="34" charset="0"/>
                <a:sym typeface="Montserrat"/>
              </a:rPr>
              <a:t>Automatic</a:t>
            </a:r>
            <a:r>
              <a:rPr lang="it-IT" dirty="0">
                <a:latin typeface="Optima" panose="020B0502050508020304" pitchFamily="34" charset="0"/>
                <a:sym typeface="Montserrat"/>
              </a:rPr>
              <a:t> </a:t>
            </a:r>
            <a:r>
              <a:rPr lang="it-IT" dirty="0" err="1">
                <a:latin typeface="Optima" panose="020B0502050508020304" pitchFamily="34" charset="0"/>
                <a:sym typeface="Montserrat"/>
              </a:rPr>
              <a:t>analysis</a:t>
            </a:r>
            <a:r>
              <a:rPr lang="it-IT" dirty="0">
                <a:latin typeface="Optima" panose="020B0502050508020304" pitchFamily="34" charset="0"/>
                <a:sym typeface="Montserrat"/>
              </a:rPr>
              <a:t> with ML </a:t>
            </a:r>
            <a:r>
              <a:rPr lang="it-IT" dirty="0" err="1">
                <a:latin typeface="Optima" panose="020B0502050508020304" pitchFamily="34" charset="0"/>
                <a:sym typeface="Montserrat"/>
              </a:rPr>
              <a:t>algorithm</a:t>
            </a:r>
            <a:r>
              <a:rPr lang="it-IT" dirty="0">
                <a:latin typeface="Optima" panose="020B0502050508020304" pitchFamily="34" charset="0"/>
                <a:sym typeface="Montserrat"/>
              </a:rPr>
              <a:t> </a:t>
            </a:r>
            <a:r>
              <a:rPr lang="it-IT" dirty="0" err="1">
                <a:latin typeface="Optima" panose="020B0502050508020304" pitchFamily="34" charset="0"/>
                <a:sym typeface="Montserrat"/>
              </a:rPr>
              <a:t>that</a:t>
            </a:r>
            <a:r>
              <a:rPr lang="it-IT" dirty="0">
                <a:latin typeface="Optima" panose="020B0502050508020304" pitchFamily="34" charset="0"/>
                <a:sym typeface="Montserrat"/>
              </a:rPr>
              <a:t> </a:t>
            </a:r>
            <a:r>
              <a:rPr lang="it-IT" dirty="0" err="1">
                <a:latin typeface="Optima" panose="020B0502050508020304" pitchFamily="34" charset="0"/>
                <a:sym typeface="Montserrat"/>
              </a:rPr>
              <a:t>generates</a:t>
            </a:r>
            <a:r>
              <a:rPr lang="it-IT" dirty="0">
                <a:latin typeface="Optima" panose="020B0502050508020304" pitchFamily="34" charset="0"/>
                <a:sym typeface="Montserrat"/>
              </a:rPr>
              <a:t> the points to investigate.</a:t>
            </a:r>
            <a:endParaRPr dirty="0">
              <a:latin typeface="Optima" panose="020B0502050508020304" pitchFamily="34" charset="0"/>
              <a:sym typeface="Montserrat"/>
            </a:endParaRPr>
          </a:p>
        </p:txBody>
      </p:sp>
      <p:pic>
        <p:nvPicPr>
          <p:cNvPr id="460" name="Google Shape;460;p27"/>
          <p:cNvPicPr preferRelativeResize="0"/>
          <p:nvPr/>
        </p:nvPicPr>
        <p:blipFill rotWithShape="1">
          <a:blip r:embed="rId4">
            <a:alphaModFix/>
          </a:blip>
          <a:srcRect l="38478" t="27778" r="40123" b="36851"/>
          <a:stretch/>
        </p:blipFill>
        <p:spPr>
          <a:xfrm>
            <a:off x="9385855" y="1707264"/>
            <a:ext cx="979864" cy="2293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54;p18">
            <a:extLst>
              <a:ext uri="{FF2B5EF4-FFF2-40B4-BE49-F238E27FC236}">
                <a16:creationId xmlns:a16="http://schemas.microsoft.com/office/drawing/2014/main" id="{A7C8CB34-5722-49EC-823B-3AAF04B9AA8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-481" t="5692" r="29071"/>
          <a:stretch/>
        </p:blipFill>
        <p:spPr>
          <a:xfrm>
            <a:off x="4656137" y="1738599"/>
            <a:ext cx="3532109" cy="2262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46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FC769FCE-B0C7-4A66-8140-97A3CB6AEABC}"/>
              </a:ext>
            </a:extLst>
          </p:cNvPr>
          <p:cNvSpPr/>
          <p:nvPr/>
        </p:nvSpPr>
        <p:spPr>
          <a:xfrm>
            <a:off x="123616" y="145225"/>
            <a:ext cx="42931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>
                <a:latin typeface="Optima" panose="020B0502050508020304" pitchFamily="34" charset="0"/>
                <a:ea typeface="+mj-ea"/>
                <a:cs typeface="+mj-cs"/>
              </a:rPr>
              <a:t>Business </a:t>
            </a:r>
            <a:r>
              <a:rPr lang="en-GB" sz="4800" dirty="0" smtClean="0">
                <a:latin typeface="Optima" panose="020B0502050508020304" pitchFamily="34" charset="0"/>
                <a:ea typeface="+mj-ea"/>
                <a:cs typeface="+mj-cs"/>
              </a:rPr>
              <a:t>model</a:t>
            </a:r>
            <a:endParaRPr lang="en-GB" sz="4800" dirty="0">
              <a:latin typeface="Optima" panose="020B0502050508020304" pitchFamily="34" charset="0"/>
              <a:ea typeface="+mj-ea"/>
              <a:cs typeface="+mj-cs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0" y="6551463"/>
            <a:ext cx="10515599" cy="306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Più 25"/>
          <p:cNvSpPr/>
          <p:nvPr/>
        </p:nvSpPr>
        <p:spPr>
          <a:xfrm>
            <a:off x="5501855" y="2589072"/>
            <a:ext cx="1000514" cy="110642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/>
          <p:cNvSpPr/>
          <p:nvPr/>
        </p:nvSpPr>
        <p:spPr>
          <a:xfrm>
            <a:off x="2209798" y="4445569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Optima" panose="020B0502050508020304" pitchFamily="34" charset="0"/>
              </a:rPr>
              <a:t>This is a most effective solution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Optima" panose="020B0502050508020304" pitchFamily="34" charset="0"/>
              </a:rPr>
              <a:t>Slower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Optima" panose="020B0502050508020304" pitchFamily="34" charset="0"/>
              </a:rPr>
              <a:t>But, in addition to the leaks that can be found with the electroacoustic search, it is also possible to find leaks that are not audible from the operating organs (hydrants, gate valves, </a:t>
            </a:r>
            <a:r>
              <a:rPr lang="en-US" dirty="0" smtClean="0">
                <a:latin typeface="Optima" panose="020B0502050508020304" pitchFamily="34" charset="0"/>
              </a:rPr>
              <a:t>sockets)</a:t>
            </a:r>
            <a:endParaRPr lang="it-IT" dirty="0">
              <a:latin typeface="Optima" panose="020B0502050508020304" pitchFamily="34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2DF7DFCB-83E1-48B3-AFA6-1B715E5C4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591" y="2163848"/>
            <a:ext cx="2850535" cy="1879302"/>
          </a:xfrm>
          <a:prstGeom prst="rect">
            <a:avLst/>
          </a:prstGeom>
        </p:spPr>
      </p:pic>
      <p:pic>
        <p:nvPicPr>
          <p:cNvPr id="8" name="Google Shape;460;p27"/>
          <p:cNvPicPr preferRelativeResize="0"/>
          <p:nvPr/>
        </p:nvPicPr>
        <p:blipFill rotWithShape="1">
          <a:blip r:embed="rId3">
            <a:alphaModFix/>
          </a:blip>
          <a:srcRect l="38478" t="27778" r="40123" b="36851"/>
          <a:stretch/>
        </p:blipFill>
        <p:spPr>
          <a:xfrm>
            <a:off x="6502369" y="1975926"/>
            <a:ext cx="979864" cy="22938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9251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133410" y="1178883"/>
            <a:ext cx="1546726" cy="83099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Optima" panose="020B0502050508020304" pitchFamily="34" charset="0"/>
              </a:rPr>
              <a:t>Marchetto</a:t>
            </a:r>
          </a:p>
          <a:p>
            <a:r>
              <a:rPr lang="it-IT" sz="2400" dirty="0">
                <a:latin typeface="Optima" panose="020B0502050508020304" pitchFamily="34" charset="0"/>
              </a:rPr>
              <a:t>Riccardo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171509" y="2347283"/>
            <a:ext cx="1470525" cy="83099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 err="1">
                <a:latin typeface="Optima" panose="020B0502050508020304" pitchFamily="34" charset="0"/>
              </a:rPr>
              <a:t>Michelini</a:t>
            </a:r>
            <a:endParaRPr lang="it-IT" sz="2400" dirty="0">
              <a:latin typeface="Optima" panose="020B0502050508020304" pitchFamily="34" charset="0"/>
            </a:endParaRPr>
          </a:p>
          <a:p>
            <a:r>
              <a:rPr lang="it-IT" sz="2400" dirty="0">
                <a:latin typeface="Optima" panose="020B0502050508020304" pitchFamily="34" charset="0"/>
              </a:rPr>
              <a:t>Giuseppe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08178" y="3409404"/>
            <a:ext cx="3340100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1400" b="1" dirty="0">
              <a:latin typeface="Optima" panose="020B0502050508020304" pitchFamily="34" charset="0"/>
            </a:endParaRPr>
          </a:p>
          <a:p>
            <a:pPr algn="ctr"/>
            <a:r>
              <a:rPr lang="it-IT" sz="4000" b="1" dirty="0">
                <a:latin typeface="Optima" panose="020B0502050508020304" pitchFamily="34" charset="0"/>
              </a:rPr>
              <a:t>Neptune Srl</a:t>
            </a:r>
          </a:p>
        </p:txBody>
      </p:sp>
      <p:cxnSp>
        <p:nvCxnSpPr>
          <p:cNvPr id="11" name="Connettore diritto 10"/>
          <p:cNvCxnSpPr>
            <a:cxnSpLocks/>
            <a:stCxn id="9" idx="0"/>
            <a:endCxn id="9" idx="2"/>
          </p:cNvCxnSpPr>
          <p:nvPr/>
        </p:nvCxnSpPr>
        <p:spPr>
          <a:xfrm>
            <a:off x="1778228" y="3409404"/>
            <a:ext cx="0" cy="9541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84623" y="3392784"/>
            <a:ext cx="8001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50%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2807994" y="3384361"/>
            <a:ext cx="678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Optima" panose="020B0502050508020304" pitchFamily="34" charset="0"/>
              </a:rPr>
              <a:t>50%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708076" y="4483901"/>
            <a:ext cx="2028010" cy="10464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err="1">
                <a:latin typeface="Optima" panose="020B0502050508020304" pitchFamily="34" charset="0"/>
              </a:rPr>
              <a:t>Patent</a:t>
            </a:r>
            <a:r>
              <a:rPr lang="it-IT" b="1" dirty="0">
                <a:latin typeface="Optima" panose="020B0502050508020304" pitchFamily="34" charset="0"/>
              </a:rPr>
              <a:t> </a:t>
            </a:r>
          </a:p>
          <a:p>
            <a:pPr algn="just"/>
            <a:r>
              <a:rPr lang="it-IT" sz="1100" dirty="0">
                <a:latin typeface="Optima" panose="020B0502050508020304" pitchFamily="34" charset="0"/>
              </a:rPr>
              <a:t>Method and system to </a:t>
            </a:r>
            <a:r>
              <a:rPr lang="it-IT" sz="1100" dirty="0" err="1">
                <a:latin typeface="Optima" panose="020B0502050508020304" pitchFamily="34" charset="0"/>
              </a:rPr>
              <a:t>search</a:t>
            </a:r>
            <a:r>
              <a:rPr lang="it-IT" sz="1100" dirty="0">
                <a:latin typeface="Optima" panose="020B0502050508020304" pitchFamily="34" charset="0"/>
              </a:rPr>
              <a:t> for water leaks </a:t>
            </a:r>
            <a:r>
              <a:rPr lang="it-IT" sz="1100" dirty="0" err="1">
                <a:latin typeface="Optima" panose="020B0502050508020304" pitchFamily="34" charset="0"/>
              </a:rPr>
              <a:t>through</a:t>
            </a:r>
            <a:r>
              <a:rPr lang="it-IT" sz="1100" dirty="0">
                <a:latin typeface="Optima" panose="020B0502050508020304" pitchFamily="34" charset="0"/>
              </a:rPr>
              <a:t> the </a:t>
            </a:r>
            <a:r>
              <a:rPr lang="it-IT" sz="1100" dirty="0" err="1">
                <a:latin typeface="Optima" panose="020B0502050508020304" pitchFamily="34" charset="0"/>
              </a:rPr>
              <a:t>analysis</a:t>
            </a:r>
            <a:r>
              <a:rPr lang="it-IT" sz="1100" dirty="0">
                <a:latin typeface="Optima" panose="020B0502050508020304" pitchFamily="34" charset="0"/>
              </a:rPr>
              <a:t> of images </a:t>
            </a:r>
            <a:r>
              <a:rPr lang="it-IT" sz="1100" dirty="0" err="1">
                <a:latin typeface="Optima" panose="020B0502050508020304" pitchFamily="34" charset="0"/>
              </a:rPr>
              <a:t>generated</a:t>
            </a:r>
            <a:r>
              <a:rPr lang="it-IT" sz="1100" dirty="0">
                <a:latin typeface="Optima" panose="020B0502050508020304" pitchFamily="34" charset="0"/>
              </a:rPr>
              <a:t> by remote sensing systems</a:t>
            </a:r>
            <a:endParaRPr lang="it-IT" sz="1000" dirty="0">
              <a:latin typeface="Optima" panose="020B0502050508020304" pitchFamily="34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708075" y="5711755"/>
            <a:ext cx="2028010" cy="10464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err="1">
                <a:latin typeface="Optima" panose="020B0502050508020304" pitchFamily="34" charset="0"/>
              </a:rPr>
              <a:t>Patent</a:t>
            </a:r>
            <a:endParaRPr lang="it-IT" b="1" dirty="0">
              <a:latin typeface="Optima" panose="020B0502050508020304" pitchFamily="34" charset="0"/>
            </a:endParaRPr>
          </a:p>
          <a:p>
            <a:pPr algn="just"/>
            <a:r>
              <a:rPr lang="it-IT" sz="1100" dirty="0">
                <a:latin typeface="Optima" panose="020B0502050508020304" pitchFamily="34" charset="0"/>
              </a:rPr>
              <a:t>Method and </a:t>
            </a:r>
            <a:r>
              <a:rPr lang="it-IT" sz="1100" dirty="0" err="1">
                <a:latin typeface="Optima" panose="020B0502050508020304" pitchFamily="34" charset="0"/>
              </a:rPr>
              <a:t>system</a:t>
            </a:r>
            <a:r>
              <a:rPr lang="it-IT" sz="1100" dirty="0">
                <a:latin typeface="Optima" panose="020B0502050508020304" pitchFamily="34" charset="0"/>
              </a:rPr>
              <a:t> to </a:t>
            </a:r>
            <a:r>
              <a:rPr lang="it-IT" sz="1100" dirty="0" err="1">
                <a:latin typeface="Optima" panose="020B0502050508020304" pitchFamily="34" charset="0"/>
              </a:rPr>
              <a:t>search</a:t>
            </a:r>
            <a:r>
              <a:rPr lang="it-IT" sz="1100" dirty="0">
                <a:latin typeface="Optima" panose="020B0502050508020304" pitchFamily="34" charset="0"/>
              </a:rPr>
              <a:t> for water </a:t>
            </a:r>
            <a:r>
              <a:rPr lang="it-IT" sz="1100" dirty="0" err="1">
                <a:latin typeface="Optima" panose="020B0502050508020304" pitchFamily="34" charset="0"/>
              </a:rPr>
              <a:t>leaks</a:t>
            </a:r>
            <a:r>
              <a:rPr lang="it-IT" sz="1100" dirty="0">
                <a:latin typeface="Optima" panose="020B0502050508020304" pitchFamily="34" charset="0"/>
              </a:rPr>
              <a:t> on the </a:t>
            </a:r>
            <a:r>
              <a:rPr lang="it-IT" sz="1100" dirty="0" err="1">
                <a:latin typeface="Optima" panose="020B0502050508020304" pitchFamily="34" charset="0"/>
              </a:rPr>
              <a:t>basis</a:t>
            </a:r>
            <a:r>
              <a:rPr lang="it-IT" sz="1100" dirty="0">
                <a:latin typeface="Optima" panose="020B0502050508020304" pitchFamily="34" charset="0"/>
              </a:rPr>
              <a:t> of </a:t>
            </a:r>
            <a:r>
              <a:rPr lang="it-IT" sz="1100" dirty="0" err="1">
                <a:latin typeface="Optima" panose="020B0502050508020304" pitchFamily="34" charset="0"/>
              </a:rPr>
              <a:t>secondary</a:t>
            </a:r>
            <a:r>
              <a:rPr lang="it-IT" sz="1100" dirty="0">
                <a:latin typeface="Optima" panose="020B0502050508020304" pitchFamily="34" charset="0"/>
              </a:rPr>
              <a:t> </a:t>
            </a:r>
            <a:r>
              <a:rPr lang="it-IT" sz="1100" dirty="0" err="1">
                <a:latin typeface="Optima" panose="020B0502050508020304" pitchFamily="34" charset="0"/>
              </a:rPr>
              <a:t>cosmic</a:t>
            </a:r>
            <a:r>
              <a:rPr lang="it-IT" sz="1100" dirty="0">
                <a:latin typeface="Optima" panose="020B0502050508020304" pitchFamily="34" charset="0"/>
              </a:rPr>
              <a:t> </a:t>
            </a:r>
            <a:r>
              <a:rPr lang="it-IT" sz="1100" dirty="0" err="1">
                <a:latin typeface="Optima" panose="020B0502050508020304" pitchFamily="34" charset="0"/>
              </a:rPr>
              <a:t>radiation</a:t>
            </a:r>
            <a:r>
              <a:rPr lang="it-IT" sz="1100" dirty="0">
                <a:latin typeface="Optima" panose="020B0502050508020304" pitchFamily="34" charset="0"/>
              </a:rPr>
              <a:t> </a:t>
            </a:r>
            <a:r>
              <a:rPr lang="it-IT" sz="1100" dirty="0" err="1">
                <a:latin typeface="Optima" panose="020B0502050508020304" pitchFamily="34" charset="0"/>
              </a:rPr>
              <a:t>measurements</a:t>
            </a:r>
            <a:endParaRPr lang="it-IT" sz="1100" dirty="0">
              <a:latin typeface="Optima" panose="020B0502050508020304" pitchFamily="34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6446025" y="3381635"/>
            <a:ext cx="4699000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1400" b="1" dirty="0"/>
          </a:p>
          <a:p>
            <a:pPr algn="ctr"/>
            <a:r>
              <a:rPr lang="it-IT" sz="4000" b="1" dirty="0" err="1">
                <a:latin typeface="Optima" panose="020B0502050508020304" pitchFamily="34" charset="0"/>
              </a:rPr>
              <a:t>Cosmic</a:t>
            </a:r>
            <a:r>
              <a:rPr lang="it-IT" sz="4000" b="1" dirty="0">
                <a:latin typeface="Optima" panose="020B0502050508020304" pitchFamily="34" charset="0"/>
              </a:rPr>
              <a:t> Srl</a:t>
            </a:r>
            <a:endParaRPr lang="it-IT" sz="4800" b="1" dirty="0">
              <a:latin typeface="Optima" panose="020B0502050508020304" pitchFamily="34" charset="0"/>
            </a:endParaRPr>
          </a:p>
        </p:txBody>
      </p:sp>
      <p:cxnSp>
        <p:nvCxnSpPr>
          <p:cNvPr id="19" name="Connettore diritto 18"/>
          <p:cNvCxnSpPr/>
          <p:nvPr/>
        </p:nvCxnSpPr>
        <p:spPr>
          <a:xfrm>
            <a:off x="9424484" y="3373716"/>
            <a:ext cx="0" cy="9541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/>
          <p:cNvCxnSpPr>
            <a:cxnSpLocks/>
          </p:cNvCxnSpPr>
          <p:nvPr/>
        </p:nvCxnSpPr>
        <p:spPr>
          <a:xfrm>
            <a:off x="7579789" y="3379991"/>
            <a:ext cx="0" cy="9638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/>
          <p:cNvSpPr txBox="1"/>
          <p:nvPr/>
        </p:nvSpPr>
        <p:spPr>
          <a:xfrm>
            <a:off x="6482159" y="3389658"/>
            <a:ext cx="699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Optima" panose="020B0502050508020304" pitchFamily="34" charset="0"/>
              </a:rPr>
              <a:t>25%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7580978" y="3389901"/>
            <a:ext cx="968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Optima" panose="020B0502050508020304" pitchFamily="34" charset="0"/>
              </a:rPr>
              <a:t>37,5%</a:t>
            </a:r>
            <a:endParaRPr lang="it-IT" dirty="0">
              <a:latin typeface="Optima" panose="020B0502050508020304" pitchFamily="34" charset="0"/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10394042" y="3389658"/>
            <a:ext cx="852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Optima" panose="020B0502050508020304" pitchFamily="34" charset="0"/>
              </a:rPr>
              <a:t>37,5%</a:t>
            </a:r>
            <a:endParaRPr lang="it-IT" dirty="0">
              <a:latin typeface="Optima" panose="020B0502050508020304" pitchFamily="34" charset="0"/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6988784" y="4473316"/>
            <a:ext cx="1779453" cy="15542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err="1">
                <a:latin typeface="Optima" panose="020B0502050508020304" pitchFamily="34" charset="0"/>
              </a:rPr>
              <a:t>Patent</a:t>
            </a:r>
            <a:r>
              <a:rPr lang="it-IT" b="1" dirty="0">
                <a:latin typeface="Optima" panose="020B0502050508020304" pitchFamily="34" charset="0"/>
              </a:rPr>
              <a:t> </a:t>
            </a:r>
          </a:p>
          <a:p>
            <a:pPr algn="just"/>
            <a:r>
              <a:rPr lang="en-US" sz="1100" dirty="0">
                <a:latin typeface="Optima" panose="020B0502050508020304" pitchFamily="34" charset="0"/>
              </a:rPr>
              <a:t>Method and system to find leaks of pipes for the transport substances containing Hydrocarbons based on secondary cosmic radiation measurements</a:t>
            </a:r>
            <a:endParaRPr lang="it-IT" sz="1100" dirty="0">
              <a:latin typeface="Optima" panose="020B0502050508020304" pitchFamily="34" charset="0"/>
            </a:endParaRPr>
          </a:p>
        </p:txBody>
      </p:sp>
      <p:cxnSp>
        <p:nvCxnSpPr>
          <p:cNvPr id="36" name="Connettore 4 35"/>
          <p:cNvCxnSpPr>
            <a:cxnSpLocks/>
            <a:stCxn id="4" idx="1"/>
          </p:cNvCxnSpPr>
          <p:nvPr/>
        </p:nvCxnSpPr>
        <p:spPr>
          <a:xfrm rot="10800000" flipV="1">
            <a:off x="851456" y="1594382"/>
            <a:ext cx="3281954" cy="1819048"/>
          </a:xfrm>
          <a:prstGeom prst="bentConnector3">
            <a:avLst>
              <a:gd name="adj1" fmla="val 99857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4 39"/>
          <p:cNvCxnSpPr>
            <a:cxnSpLocks/>
            <a:stCxn id="4" idx="3"/>
          </p:cNvCxnSpPr>
          <p:nvPr/>
        </p:nvCxnSpPr>
        <p:spPr>
          <a:xfrm>
            <a:off x="5680136" y="1594382"/>
            <a:ext cx="4612305" cy="1803005"/>
          </a:xfrm>
          <a:prstGeom prst="bentConnector3">
            <a:avLst>
              <a:gd name="adj1" fmla="val 99994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4 43"/>
          <p:cNvCxnSpPr>
            <a:cxnSpLocks/>
            <a:stCxn id="5" idx="1"/>
          </p:cNvCxnSpPr>
          <p:nvPr/>
        </p:nvCxnSpPr>
        <p:spPr>
          <a:xfrm rot="10800000" flipV="1">
            <a:off x="2551920" y="2762781"/>
            <a:ext cx="1619591" cy="642627"/>
          </a:xfrm>
          <a:prstGeom prst="bentConnector3">
            <a:avLst>
              <a:gd name="adj1" fmla="val 10002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4 47"/>
          <p:cNvCxnSpPr>
            <a:cxnSpLocks/>
            <a:stCxn id="5" idx="3"/>
          </p:cNvCxnSpPr>
          <p:nvPr/>
        </p:nvCxnSpPr>
        <p:spPr>
          <a:xfrm>
            <a:off x="5523726" y="2762782"/>
            <a:ext cx="2666993" cy="618564"/>
          </a:xfrm>
          <a:prstGeom prst="bentConnector3">
            <a:avLst>
              <a:gd name="adj1" fmla="val 99925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2 53"/>
          <p:cNvCxnSpPr>
            <a:cxnSpLocks/>
            <a:stCxn id="9" idx="3"/>
            <a:endCxn id="17" idx="1"/>
          </p:cNvCxnSpPr>
          <p:nvPr/>
        </p:nvCxnSpPr>
        <p:spPr>
          <a:xfrm flipV="1">
            <a:off x="3448278" y="3858689"/>
            <a:ext cx="2997747" cy="2776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ttore 4 90"/>
          <p:cNvCxnSpPr>
            <a:cxnSpLocks/>
            <a:endCxn id="16" idx="1"/>
          </p:cNvCxnSpPr>
          <p:nvPr/>
        </p:nvCxnSpPr>
        <p:spPr>
          <a:xfrm rot="16200000" flipH="1">
            <a:off x="-390376" y="5136524"/>
            <a:ext cx="1850998" cy="345903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ttore 2 93"/>
          <p:cNvCxnSpPr>
            <a:cxnSpLocks/>
          </p:cNvCxnSpPr>
          <p:nvPr/>
        </p:nvCxnSpPr>
        <p:spPr>
          <a:xfrm>
            <a:off x="380105" y="5032490"/>
            <a:ext cx="326972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ttore 2 99"/>
          <p:cNvCxnSpPr>
            <a:cxnSpLocks/>
            <a:endCxn id="111" idx="1"/>
          </p:cNvCxnSpPr>
          <p:nvPr/>
        </p:nvCxnSpPr>
        <p:spPr>
          <a:xfrm>
            <a:off x="2744425" y="4493229"/>
            <a:ext cx="1088925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ttore 2 102"/>
          <p:cNvCxnSpPr>
            <a:cxnSpLocks/>
            <a:endCxn id="113" idx="1"/>
          </p:cNvCxnSpPr>
          <p:nvPr/>
        </p:nvCxnSpPr>
        <p:spPr>
          <a:xfrm>
            <a:off x="2736404" y="4824676"/>
            <a:ext cx="1101264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2 105"/>
          <p:cNvCxnSpPr>
            <a:cxnSpLocks/>
            <a:endCxn id="116" idx="1"/>
          </p:cNvCxnSpPr>
          <p:nvPr/>
        </p:nvCxnSpPr>
        <p:spPr>
          <a:xfrm>
            <a:off x="2736404" y="5155323"/>
            <a:ext cx="1101782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ttore 2 108"/>
          <p:cNvCxnSpPr>
            <a:cxnSpLocks/>
            <a:endCxn id="118" idx="1"/>
          </p:cNvCxnSpPr>
          <p:nvPr/>
        </p:nvCxnSpPr>
        <p:spPr>
          <a:xfrm>
            <a:off x="2752446" y="5486768"/>
            <a:ext cx="1084484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CasellaDiTesto 110"/>
          <p:cNvSpPr txBox="1"/>
          <p:nvPr/>
        </p:nvSpPr>
        <p:spPr>
          <a:xfrm>
            <a:off x="3833350" y="4339340"/>
            <a:ext cx="1245202" cy="307777"/>
          </a:xfrm>
          <a:prstGeom prst="rect">
            <a:avLst/>
          </a:prstGeom>
          <a:solidFill>
            <a:srgbClr val="0070C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dirty="0" err="1"/>
              <a:t>Italy</a:t>
            </a:r>
            <a:endParaRPr lang="it-IT" sz="1400" b="1" dirty="0"/>
          </a:p>
        </p:txBody>
      </p:sp>
      <p:sp>
        <p:nvSpPr>
          <p:cNvPr id="113" name="CasellaDiTesto 112"/>
          <p:cNvSpPr txBox="1"/>
          <p:nvPr/>
        </p:nvSpPr>
        <p:spPr>
          <a:xfrm>
            <a:off x="3837668" y="4670787"/>
            <a:ext cx="1240884" cy="307777"/>
          </a:xfrm>
          <a:prstGeom prst="rect">
            <a:avLst/>
          </a:prstGeom>
          <a:solidFill>
            <a:srgbClr val="0070C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b="1"/>
            </a:lvl1pPr>
          </a:lstStyle>
          <a:p>
            <a:r>
              <a:rPr lang="it-IT" sz="1400" dirty="0" err="1"/>
              <a:t>Spain</a:t>
            </a:r>
            <a:endParaRPr lang="it-IT" sz="1400" dirty="0"/>
          </a:p>
        </p:txBody>
      </p:sp>
      <p:sp>
        <p:nvSpPr>
          <p:cNvPr id="116" name="CasellaDiTesto 115"/>
          <p:cNvSpPr txBox="1"/>
          <p:nvPr/>
        </p:nvSpPr>
        <p:spPr>
          <a:xfrm>
            <a:off x="3838186" y="5001434"/>
            <a:ext cx="1240365" cy="307777"/>
          </a:xfrm>
          <a:prstGeom prst="rect">
            <a:avLst/>
          </a:prstGeom>
          <a:solidFill>
            <a:srgbClr val="0070C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b="1"/>
            </a:lvl1pPr>
          </a:lstStyle>
          <a:p>
            <a:r>
              <a:rPr lang="it-IT" sz="1400" dirty="0"/>
              <a:t>France</a:t>
            </a:r>
            <a:endParaRPr lang="it-IT" dirty="0"/>
          </a:p>
        </p:txBody>
      </p:sp>
      <p:sp>
        <p:nvSpPr>
          <p:cNvPr id="118" name="CasellaDiTesto 117"/>
          <p:cNvSpPr txBox="1"/>
          <p:nvPr/>
        </p:nvSpPr>
        <p:spPr>
          <a:xfrm>
            <a:off x="3836930" y="5332879"/>
            <a:ext cx="1241622" cy="307777"/>
          </a:xfrm>
          <a:prstGeom prst="rect">
            <a:avLst/>
          </a:prstGeom>
          <a:solidFill>
            <a:srgbClr val="0070C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b="1"/>
            </a:lvl1pPr>
          </a:lstStyle>
          <a:p>
            <a:r>
              <a:rPr lang="it-IT" sz="1400" dirty="0"/>
              <a:t>Portugal</a:t>
            </a:r>
          </a:p>
        </p:txBody>
      </p:sp>
      <p:sp>
        <p:nvSpPr>
          <p:cNvPr id="129" name="CasellaDiTesto 128"/>
          <p:cNvSpPr txBox="1"/>
          <p:nvPr/>
        </p:nvSpPr>
        <p:spPr>
          <a:xfrm>
            <a:off x="3815529" y="6257809"/>
            <a:ext cx="1271043" cy="307777"/>
          </a:xfrm>
          <a:prstGeom prst="rect">
            <a:avLst/>
          </a:prstGeom>
          <a:solidFill>
            <a:srgbClr val="0070C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400" b="1"/>
            </a:lvl1pPr>
          </a:lstStyle>
          <a:p>
            <a:r>
              <a:rPr lang="it-IT" dirty="0"/>
              <a:t>EU </a:t>
            </a:r>
            <a:r>
              <a:rPr lang="it-IT" dirty="0" err="1" smtClean="0"/>
              <a:t>extension</a:t>
            </a:r>
            <a:endParaRPr lang="it-IT" dirty="0"/>
          </a:p>
        </p:txBody>
      </p:sp>
      <p:sp>
        <p:nvSpPr>
          <p:cNvPr id="130" name="CasellaDiTesto 129"/>
          <p:cNvSpPr txBox="1"/>
          <p:nvPr/>
        </p:nvSpPr>
        <p:spPr>
          <a:xfrm>
            <a:off x="3826668" y="5792214"/>
            <a:ext cx="1259904" cy="307777"/>
          </a:xfrm>
          <a:prstGeom prst="rect">
            <a:avLst/>
          </a:prstGeom>
          <a:solidFill>
            <a:srgbClr val="0070C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400" b="1"/>
            </a:lvl1pPr>
          </a:lstStyle>
          <a:p>
            <a:r>
              <a:rPr lang="it-IT" dirty="0" err="1"/>
              <a:t>Italy</a:t>
            </a:r>
            <a:r>
              <a:rPr lang="it-IT" dirty="0"/>
              <a:t> </a:t>
            </a:r>
          </a:p>
        </p:txBody>
      </p:sp>
      <p:cxnSp>
        <p:nvCxnSpPr>
          <p:cNvPr id="136" name="Connettore 2 135"/>
          <p:cNvCxnSpPr>
            <a:cxnSpLocks/>
            <a:endCxn id="130" idx="1"/>
          </p:cNvCxnSpPr>
          <p:nvPr/>
        </p:nvCxnSpPr>
        <p:spPr>
          <a:xfrm>
            <a:off x="2736404" y="5946103"/>
            <a:ext cx="1090264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ttore 2 138"/>
          <p:cNvCxnSpPr>
            <a:cxnSpLocks/>
            <a:endCxn id="129" idx="1"/>
          </p:cNvCxnSpPr>
          <p:nvPr/>
        </p:nvCxnSpPr>
        <p:spPr>
          <a:xfrm>
            <a:off x="2772039" y="6405438"/>
            <a:ext cx="1043490" cy="626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0E27DFA7-1ED7-4783-993B-96C236459E5F}"/>
              </a:ext>
            </a:extLst>
          </p:cNvPr>
          <p:cNvSpPr txBox="1"/>
          <p:nvPr/>
        </p:nvSpPr>
        <p:spPr>
          <a:xfrm>
            <a:off x="-53865" y="30565"/>
            <a:ext cx="1026483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4800" dirty="0">
                <a:latin typeface="Optima" panose="020B0502050508020304" pitchFamily="34" charset="0"/>
              </a:rPr>
              <a:t>Neptune &amp; </a:t>
            </a:r>
            <a:r>
              <a:rPr lang="it-IT" sz="4800" dirty="0" err="1">
                <a:latin typeface="Optima" panose="020B0502050508020304" pitchFamily="34" charset="0"/>
              </a:rPr>
              <a:t>Cosmic</a:t>
            </a:r>
            <a:r>
              <a:rPr lang="it-IT" sz="4800" dirty="0">
                <a:latin typeface="Optima" panose="020B0502050508020304" pitchFamily="34" charset="0"/>
              </a:rPr>
              <a:t> share </a:t>
            </a:r>
            <a:r>
              <a:rPr lang="it-IT" sz="4800" dirty="0" err="1">
                <a:latin typeface="Optima" panose="020B0502050508020304" pitchFamily="34" charset="0"/>
              </a:rPr>
              <a:t>distribution</a:t>
            </a:r>
            <a:endParaRPr lang="it-IT" sz="4800" dirty="0">
              <a:latin typeface="Optima" panose="020B0502050508020304" pitchFamily="34" charset="0"/>
            </a:endParaRPr>
          </a:p>
        </p:txBody>
      </p:sp>
      <p:cxnSp>
        <p:nvCxnSpPr>
          <p:cNvPr id="98" name="Connettore 4 90">
            <a:extLst>
              <a:ext uri="{FF2B5EF4-FFF2-40B4-BE49-F238E27FC236}">
                <a16:creationId xmlns:a16="http://schemas.microsoft.com/office/drawing/2014/main" id="{F5FE84B1-2973-4FE8-BBBC-C039647EE98C}"/>
              </a:ext>
            </a:extLst>
          </p:cNvPr>
          <p:cNvCxnSpPr>
            <a:cxnSpLocks/>
          </p:cNvCxnSpPr>
          <p:nvPr/>
        </p:nvCxnSpPr>
        <p:spPr>
          <a:xfrm rot="16200000" flipH="1">
            <a:off x="6396726" y="4597819"/>
            <a:ext cx="837990" cy="298000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ttore 2 124">
            <a:extLst>
              <a:ext uri="{FF2B5EF4-FFF2-40B4-BE49-F238E27FC236}">
                <a16:creationId xmlns:a16="http://schemas.microsoft.com/office/drawing/2014/main" id="{E68420DB-644D-49B2-914E-0D4852996B23}"/>
              </a:ext>
            </a:extLst>
          </p:cNvPr>
          <p:cNvCxnSpPr>
            <a:cxnSpLocks/>
          </p:cNvCxnSpPr>
          <p:nvPr/>
        </p:nvCxnSpPr>
        <p:spPr>
          <a:xfrm>
            <a:off x="8776261" y="4725839"/>
            <a:ext cx="858248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CasellaDiTesto 125">
            <a:extLst>
              <a:ext uri="{FF2B5EF4-FFF2-40B4-BE49-F238E27FC236}">
                <a16:creationId xmlns:a16="http://schemas.microsoft.com/office/drawing/2014/main" id="{D586B0D4-FC70-43A9-9196-2803828660A3}"/>
              </a:ext>
            </a:extLst>
          </p:cNvPr>
          <p:cNvSpPr txBox="1"/>
          <p:nvPr/>
        </p:nvSpPr>
        <p:spPr>
          <a:xfrm>
            <a:off x="9632577" y="4571950"/>
            <a:ext cx="1285300" cy="307777"/>
          </a:xfrm>
          <a:prstGeom prst="rect">
            <a:avLst/>
          </a:prstGeom>
          <a:solidFill>
            <a:srgbClr val="0070C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dirty="0" err="1">
                <a:latin typeface="Optima" panose="020B0502050508020304" pitchFamily="34" charset="0"/>
              </a:rPr>
              <a:t>Italy</a:t>
            </a:r>
            <a:endParaRPr lang="it-IT" sz="1400" b="1" dirty="0">
              <a:latin typeface="Optima" panose="020B0502050508020304" pitchFamily="34" charset="0"/>
            </a:endParaRPr>
          </a:p>
        </p:txBody>
      </p:sp>
      <p:sp>
        <p:nvSpPr>
          <p:cNvPr id="131" name="CasellaDiTesto 130">
            <a:extLst>
              <a:ext uri="{FF2B5EF4-FFF2-40B4-BE49-F238E27FC236}">
                <a16:creationId xmlns:a16="http://schemas.microsoft.com/office/drawing/2014/main" id="{405320F0-9D5C-4F94-8143-D0F3F5CC04D4}"/>
              </a:ext>
            </a:extLst>
          </p:cNvPr>
          <p:cNvSpPr txBox="1"/>
          <p:nvPr/>
        </p:nvSpPr>
        <p:spPr>
          <a:xfrm>
            <a:off x="9630793" y="5018383"/>
            <a:ext cx="1287083" cy="523220"/>
          </a:xfrm>
          <a:prstGeom prst="rect">
            <a:avLst/>
          </a:prstGeom>
          <a:solidFill>
            <a:srgbClr val="0070C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400" b="1"/>
            </a:lvl1pPr>
          </a:lstStyle>
          <a:p>
            <a:r>
              <a:rPr lang="it-IT" dirty="0">
                <a:latin typeface="Optima" panose="020B0502050508020304" pitchFamily="34" charset="0"/>
              </a:rPr>
              <a:t>EU extension (future)</a:t>
            </a:r>
          </a:p>
        </p:txBody>
      </p:sp>
      <p:cxnSp>
        <p:nvCxnSpPr>
          <p:cNvPr id="132" name="Connettore 2 131">
            <a:extLst>
              <a:ext uri="{FF2B5EF4-FFF2-40B4-BE49-F238E27FC236}">
                <a16:creationId xmlns:a16="http://schemas.microsoft.com/office/drawing/2014/main" id="{5282744F-942F-4242-9297-F6FCB06E4EFF}"/>
              </a:ext>
            </a:extLst>
          </p:cNvPr>
          <p:cNvCxnSpPr>
            <a:cxnSpLocks/>
            <a:endCxn id="131" idx="1"/>
          </p:cNvCxnSpPr>
          <p:nvPr/>
        </p:nvCxnSpPr>
        <p:spPr>
          <a:xfrm>
            <a:off x="8784277" y="5279993"/>
            <a:ext cx="84651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946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>
            <a:extLst>
              <a:ext uri="{FF2B5EF4-FFF2-40B4-BE49-F238E27FC236}">
                <a16:creationId xmlns:a16="http://schemas.microsoft.com/office/drawing/2014/main" id="{4F2FB904-8A0E-4403-A31E-33B4B9DB4DFE}"/>
              </a:ext>
            </a:extLst>
          </p:cNvPr>
          <p:cNvSpPr/>
          <p:nvPr/>
        </p:nvSpPr>
        <p:spPr>
          <a:xfrm>
            <a:off x="0" y="0"/>
            <a:ext cx="93314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Optima" panose="020B0502050508020304" pitchFamily="34" charset="0"/>
                <a:ea typeface="+mj-ea"/>
                <a:cs typeface="+mj-cs"/>
              </a:rPr>
              <a:t>Comparison of </a:t>
            </a:r>
            <a:r>
              <a:rPr lang="en-US" sz="4800" dirty="0" smtClean="0">
                <a:latin typeface="Optima" panose="020B0502050508020304" pitchFamily="34" charset="0"/>
                <a:ea typeface="+mj-ea"/>
                <a:cs typeface="+mj-cs"/>
              </a:rPr>
              <a:t>two </a:t>
            </a:r>
            <a:r>
              <a:rPr lang="en-US" sz="4800" dirty="0">
                <a:latin typeface="Optima" panose="020B0502050508020304" pitchFamily="34" charset="0"/>
                <a:ea typeface="+mj-ea"/>
                <a:cs typeface="+mj-cs"/>
              </a:rPr>
              <a:t>methodologies</a:t>
            </a:r>
            <a:endParaRPr lang="it-IT" sz="4800" dirty="0">
              <a:latin typeface="Optima" panose="020B0502050508020304" pitchFamily="34" charset="0"/>
              <a:ea typeface="+mj-ea"/>
              <a:cs typeface="+mj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3ADD9F9-62D9-48BB-93D9-6C5A0D813047}"/>
              </a:ext>
            </a:extLst>
          </p:cNvPr>
          <p:cNvSpPr txBox="1"/>
          <p:nvPr/>
        </p:nvSpPr>
        <p:spPr>
          <a:xfrm>
            <a:off x="4422473" y="1049792"/>
            <a:ext cx="408225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it-IT" sz="2800" b="1" dirty="0" err="1">
                <a:latin typeface="Optima" panose="020B0502050508020304" pitchFamily="34" charset="0"/>
              </a:rPr>
              <a:t>Systematic</a:t>
            </a:r>
            <a:endParaRPr lang="it-IT" sz="2800" b="1" dirty="0">
              <a:latin typeface="Optima" panose="020B0502050508020304" pitchFamily="34" charset="0"/>
            </a:endParaRPr>
          </a:p>
          <a:p>
            <a:pPr>
              <a:lnSpc>
                <a:spcPct val="200000"/>
              </a:lnSpc>
            </a:pPr>
            <a:r>
              <a:rPr lang="it-IT" sz="2000" dirty="0" smtClean="0">
                <a:latin typeface="Optima" panose="020B0502050508020304" pitchFamily="34" charset="0"/>
              </a:rPr>
              <a:t>Area 1: </a:t>
            </a:r>
            <a:r>
              <a:rPr lang="it-IT" sz="2000" dirty="0">
                <a:latin typeface="Optima" panose="020B0502050508020304" pitchFamily="34" charset="0"/>
              </a:rPr>
              <a:t>0.14 </a:t>
            </a:r>
            <a:r>
              <a:rPr lang="it-IT" sz="2000" dirty="0" err="1">
                <a:latin typeface="Optima" panose="020B0502050508020304" pitchFamily="34" charset="0"/>
              </a:rPr>
              <a:t>losses</a:t>
            </a:r>
            <a:r>
              <a:rPr lang="it-IT" sz="2000" dirty="0">
                <a:latin typeface="Optima" panose="020B0502050508020304" pitchFamily="34" charset="0"/>
              </a:rPr>
              <a:t> per km</a:t>
            </a:r>
          </a:p>
          <a:p>
            <a:pPr>
              <a:lnSpc>
                <a:spcPct val="200000"/>
              </a:lnSpc>
            </a:pPr>
            <a:r>
              <a:rPr lang="it-IT" sz="2000" dirty="0" smtClean="0">
                <a:latin typeface="Optima" panose="020B0502050508020304" pitchFamily="34" charset="0"/>
              </a:rPr>
              <a:t>Area 2: </a:t>
            </a:r>
            <a:r>
              <a:rPr lang="it-IT" sz="2000" dirty="0">
                <a:latin typeface="Optima" panose="020B0502050508020304" pitchFamily="34" charset="0"/>
              </a:rPr>
              <a:t>0.08 </a:t>
            </a:r>
            <a:r>
              <a:rPr lang="it-IT" sz="2000" dirty="0" err="1">
                <a:latin typeface="Optima" panose="020B0502050508020304" pitchFamily="34" charset="0"/>
              </a:rPr>
              <a:t>losses</a:t>
            </a:r>
            <a:r>
              <a:rPr lang="it-IT" sz="2000" dirty="0">
                <a:latin typeface="Optima" panose="020B0502050508020304" pitchFamily="34" charset="0"/>
              </a:rPr>
              <a:t> per km</a:t>
            </a:r>
          </a:p>
          <a:p>
            <a:pPr>
              <a:lnSpc>
                <a:spcPct val="200000"/>
              </a:lnSpc>
            </a:pPr>
            <a:endParaRPr lang="it-IT" sz="2800" b="1" dirty="0">
              <a:latin typeface="Optima" panose="020B0502050508020304" pitchFamily="34" charset="0"/>
            </a:endParaRPr>
          </a:p>
          <a:p>
            <a:pPr>
              <a:lnSpc>
                <a:spcPct val="200000"/>
              </a:lnSpc>
            </a:pPr>
            <a:r>
              <a:rPr lang="it-IT" sz="2800" b="1" dirty="0" err="1" smtClean="0">
                <a:latin typeface="Optima" panose="020B0502050508020304" pitchFamily="34" charset="0"/>
              </a:rPr>
              <a:t>Cosmic</a:t>
            </a:r>
            <a:endParaRPr lang="it-IT" sz="2800" b="1" dirty="0">
              <a:latin typeface="Optima" panose="020B0502050508020304" pitchFamily="34" charset="0"/>
            </a:endParaRPr>
          </a:p>
          <a:p>
            <a:pPr>
              <a:lnSpc>
                <a:spcPct val="200000"/>
              </a:lnSpc>
            </a:pPr>
            <a:r>
              <a:rPr lang="it-IT" sz="2000" dirty="0" smtClean="0">
                <a:latin typeface="Optima" panose="020B0502050508020304" pitchFamily="34" charset="0"/>
              </a:rPr>
              <a:t>Area 1: </a:t>
            </a:r>
            <a:r>
              <a:rPr lang="it-IT" sz="2000" dirty="0">
                <a:latin typeface="Optima" panose="020B0502050508020304" pitchFamily="34" charset="0"/>
              </a:rPr>
              <a:t>0.16 </a:t>
            </a:r>
            <a:r>
              <a:rPr lang="it-IT" sz="2000" dirty="0" err="1">
                <a:latin typeface="Optima" panose="020B0502050508020304" pitchFamily="34" charset="0"/>
              </a:rPr>
              <a:t>losses</a:t>
            </a:r>
            <a:r>
              <a:rPr lang="it-IT" sz="2000" dirty="0">
                <a:latin typeface="Optima" panose="020B0502050508020304" pitchFamily="34" charset="0"/>
              </a:rPr>
              <a:t> per km</a:t>
            </a:r>
          </a:p>
          <a:p>
            <a:pPr>
              <a:lnSpc>
                <a:spcPct val="200000"/>
              </a:lnSpc>
            </a:pPr>
            <a:r>
              <a:rPr lang="it-IT" sz="2000" smtClean="0">
                <a:latin typeface="Optima" panose="020B0502050508020304" pitchFamily="34" charset="0"/>
              </a:rPr>
              <a:t>Area 2: </a:t>
            </a:r>
            <a:r>
              <a:rPr lang="it-IT" sz="2000" dirty="0">
                <a:latin typeface="Optima" panose="020B0502050508020304" pitchFamily="34" charset="0"/>
              </a:rPr>
              <a:t>0.083 </a:t>
            </a:r>
            <a:r>
              <a:rPr lang="it-IT" sz="2000" dirty="0" err="1">
                <a:latin typeface="Optima" panose="020B0502050508020304" pitchFamily="34" charset="0"/>
              </a:rPr>
              <a:t>losses</a:t>
            </a:r>
            <a:r>
              <a:rPr lang="it-IT" sz="2000" dirty="0">
                <a:latin typeface="Optima" panose="020B0502050508020304" pitchFamily="34" charset="0"/>
              </a:rPr>
              <a:t> per km</a:t>
            </a:r>
            <a:endParaRPr lang="it-IT" sz="2000" dirty="0" smtClean="0">
              <a:latin typeface="Optima" panose="020B0502050508020304" pitchFamily="34" charset="0"/>
            </a:endParaRPr>
          </a:p>
          <a:p>
            <a:pPr lvl="2"/>
            <a:endParaRPr lang="it-IT" sz="2000" b="1" dirty="0">
              <a:latin typeface="Optima" panose="020B05020505080203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6" t="21891" r="30547" b="14826"/>
          <a:stretch/>
        </p:blipFill>
        <p:spPr>
          <a:xfrm>
            <a:off x="1013527" y="975996"/>
            <a:ext cx="2210938" cy="272511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41" y="4312693"/>
            <a:ext cx="2900510" cy="217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8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0182" y="1328572"/>
            <a:ext cx="5419809" cy="5181409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51" b="31100"/>
          <a:stretch/>
        </p:blipFill>
        <p:spPr>
          <a:xfrm>
            <a:off x="0" y="1328570"/>
            <a:ext cx="5020182" cy="5181411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0736724" y="2757366"/>
            <a:ext cx="12901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Optima" panose="020B0502050508020304" pitchFamily="34" charset="0"/>
              </a:rPr>
              <a:t>Installation on urban waste trucks for a daily and capillary mapping.</a:t>
            </a:r>
            <a:endParaRPr lang="en-GB" dirty="0">
              <a:latin typeface="Optima" panose="020B0502050508020304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81169" y="82074"/>
            <a:ext cx="100129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800" dirty="0" err="1">
                <a:latin typeface="Optima" panose="020B0502050508020304" pitchFamily="34" charset="0"/>
              </a:rPr>
              <a:t>Developments</a:t>
            </a:r>
            <a:r>
              <a:rPr lang="it-IT" sz="4800" dirty="0">
                <a:latin typeface="Optima" panose="020B0502050508020304" pitchFamily="34" charset="0"/>
              </a:rPr>
              <a:t> and new </a:t>
            </a:r>
            <a:r>
              <a:rPr lang="it-IT" sz="4800" dirty="0" err="1">
                <a:latin typeface="Optima" panose="020B0502050508020304" pitchFamily="34" charset="0"/>
              </a:rPr>
              <a:t>applications</a:t>
            </a:r>
            <a:r>
              <a:rPr lang="it-IT" sz="4800" dirty="0">
                <a:latin typeface="Optima" panose="020B0502050508020304" pitchFamily="34" charset="0"/>
              </a:rPr>
              <a:t> - 1</a:t>
            </a:r>
          </a:p>
        </p:txBody>
      </p:sp>
    </p:spTree>
    <p:extLst>
      <p:ext uri="{BB962C8B-B14F-4D97-AF65-F5344CB8AC3E}">
        <p14:creationId xmlns:p14="http://schemas.microsoft.com/office/powerpoint/2010/main" val="1927221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921C0347-027B-496C-9549-A252F70C1D67}"/>
              </a:ext>
            </a:extLst>
          </p:cNvPr>
          <p:cNvSpPr/>
          <p:nvPr/>
        </p:nvSpPr>
        <p:spPr>
          <a:xfrm>
            <a:off x="191381" y="105852"/>
            <a:ext cx="25827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Optima" panose="020B0502050508020304" pitchFamily="34" charset="0"/>
              </a:rPr>
              <a:t>About us</a:t>
            </a:r>
          </a:p>
        </p:txBody>
      </p:sp>
      <p:sp>
        <p:nvSpPr>
          <p:cNvPr id="2" name="Rettangolo 1"/>
          <p:cNvSpPr/>
          <p:nvPr/>
        </p:nvSpPr>
        <p:spPr>
          <a:xfrm>
            <a:off x="191381" y="1154277"/>
            <a:ext cx="86148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>
                <a:solidFill>
                  <a:schemeClr val="tx2">
                    <a:lumMod val="50000"/>
                  </a:schemeClr>
                </a:solidFill>
                <a:latin typeface="Optima" panose="020B0502050508020304" pitchFamily="34" charset="0"/>
              </a:rPr>
              <a:t>Cosmic </a:t>
            </a:r>
            <a:r>
              <a:rPr lang="en-US" sz="2400">
                <a:solidFill>
                  <a:schemeClr val="tx2">
                    <a:lumMod val="50000"/>
                  </a:schemeClr>
                </a:solidFill>
                <a:latin typeface="Optima" panose="020B0502050508020304" pitchFamily="34" charset="0"/>
              </a:rPr>
              <a:t>has won </a:t>
            </a:r>
            <a:r>
              <a:rPr lang="en-US" sz="2400" b="1">
                <a:solidFill>
                  <a:schemeClr val="tx2">
                    <a:lumMod val="50000"/>
                  </a:schemeClr>
                </a:solidFill>
                <a:latin typeface="Optima" panose="020B0502050508020304" pitchFamily="34" charset="0"/>
              </a:rPr>
              <a:t>the first place </a:t>
            </a:r>
            <a:r>
              <a:rPr lang="en-US" sz="2400">
                <a:solidFill>
                  <a:schemeClr val="tx2">
                    <a:lumMod val="50000"/>
                  </a:schemeClr>
                </a:solidFill>
                <a:latin typeface="Optima" panose="020B0502050508020304" pitchFamily="34" charset="0"/>
              </a:rPr>
              <a:t>at</a:t>
            </a:r>
            <a:r>
              <a:rPr lang="en-US" sz="2400" b="1">
                <a:solidFill>
                  <a:schemeClr val="tx2">
                    <a:lumMod val="50000"/>
                  </a:schemeClr>
                </a:solidFill>
                <a:latin typeface="Optima" panose="020B0502050508020304" pitchFamily="34" charset="0"/>
              </a:rPr>
              <a:t> the ESA Startup Competition</a:t>
            </a:r>
            <a:r>
              <a:rPr lang="en-US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557AB76-4D67-46D6-9858-25352813A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81" y="1833370"/>
            <a:ext cx="6224917" cy="249226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847" y="3806380"/>
            <a:ext cx="6829351" cy="3051620"/>
          </a:xfrm>
          <a:prstGeom prst="rect">
            <a:avLst/>
          </a:prstGeom>
        </p:spPr>
      </p:pic>
      <p:pic>
        <p:nvPicPr>
          <p:cNvPr id="9" name="Picture 2" descr="IAC2020">
            <a:extLst>
              <a:ext uri="{FF2B5EF4-FFF2-40B4-BE49-F238E27FC236}">
                <a16:creationId xmlns:a16="http://schemas.microsoft.com/office/drawing/2014/main" id="{C2F974DA-A5E5-422D-89A4-9062CE181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522" y="-127837"/>
            <a:ext cx="2141937" cy="320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547" y="4457432"/>
            <a:ext cx="2121592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73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luti108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6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Immagine che contiene oggetto, uomo&#10;&#10;Descrizione generata automaticamente">
            <a:extLst>
              <a:ext uri="{FF2B5EF4-FFF2-40B4-BE49-F238E27FC236}">
                <a16:creationId xmlns:a16="http://schemas.microsoft.com/office/drawing/2014/main" id="{03AC0C7B-21A0-4A3B-9A42-377642F08C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349" y="3344377"/>
            <a:ext cx="3424475" cy="2112745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AA7C212-FC14-4176-A970-470F5E7343E8}"/>
              </a:ext>
            </a:extLst>
          </p:cNvPr>
          <p:cNvSpPr txBox="1"/>
          <p:nvPr/>
        </p:nvSpPr>
        <p:spPr>
          <a:xfrm>
            <a:off x="3930894" y="2513380"/>
            <a:ext cx="154129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Optima" panose="020B0502050508020304" pitchFamily="34" charset="0"/>
              </a:rPr>
              <a:t>8.3</a:t>
            </a:r>
            <a:r>
              <a:rPr lang="en-US" dirty="0">
                <a:latin typeface="Optima" panose="020B0502050508020304" pitchFamily="34" charset="0"/>
              </a:rPr>
              <a:t> </a:t>
            </a:r>
            <a:r>
              <a:rPr lang="en-US" sz="1600" b="1" dirty="0">
                <a:latin typeface="Optima" panose="020B0502050508020304" pitchFamily="34" charset="0"/>
              </a:rPr>
              <a:t>billion cubic meters of drinking water </a:t>
            </a:r>
            <a:r>
              <a:rPr lang="en-US" sz="1200" dirty="0">
                <a:latin typeface="Optima" panose="020B0502050508020304" pitchFamily="34" charset="0"/>
              </a:rPr>
              <a:t>injected into</a:t>
            </a:r>
            <a:r>
              <a:rPr lang="en-US" sz="1200" b="1" dirty="0">
                <a:latin typeface="Optima" panose="020B0502050508020304" pitchFamily="34" charset="0"/>
              </a:rPr>
              <a:t> Italian </a:t>
            </a:r>
            <a:r>
              <a:rPr lang="en-US" sz="1200" dirty="0">
                <a:latin typeface="Optima" panose="020B0502050508020304" pitchFamily="34" charset="0"/>
              </a:rPr>
              <a:t>distribution networks</a:t>
            </a:r>
            <a:endParaRPr lang="it-IT" sz="1200" dirty="0">
              <a:latin typeface="Optima" panose="020B05020505080203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ADFAF4B-3AF6-4338-A1F4-FFE1F0473907}"/>
              </a:ext>
            </a:extLst>
          </p:cNvPr>
          <p:cNvSpPr txBox="1"/>
          <p:nvPr/>
        </p:nvSpPr>
        <p:spPr>
          <a:xfrm>
            <a:off x="4777387" y="4649456"/>
            <a:ext cx="117274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latin typeface="Optima" panose="020B0502050508020304" pitchFamily="34" charset="0"/>
              </a:rPr>
              <a:t>Total leaks</a:t>
            </a:r>
          </a:p>
          <a:p>
            <a:pPr algn="ctr"/>
            <a:r>
              <a:rPr lang="it-IT" b="1" dirty="0">
                <a:highlight>
                  <a:srgbClr val="318EDC"/>
                </a:highlight>
                <a:latin typeface="Optima" panose="020B0502050508020304" pitchFamily="34" charset="0"/>
              </a:rPr>
              <a:t>41,4%</a:t>
            </a:r>
          </a:p>
          <a:p>
            <a:pPr algn="ctr"/>
            <a:r>
              <a:rPr lang="it-IT" b="1" dirty="0">
                <a:latin typeface="Optima" panose="020B0502050508020304" pitchFamily="34" charset="0"/>
              </a:rPr>
              <a:t>3,45</a:t>
            </a:r>
          </a:p>
          <a:p>
            <a:pPr algn="ctr"/>
            <a:r>
              <a:rPr lang="it-IT" sz="1400" b="1" dirty="0" err="1">
                <a:latin typeface="Optima" panose="020B0502050508020304" pitchFamily="34" charset="0"/>
              </a:rPr>
              <a:t>Billion</a:t>
            </a:r>
            <a:r>
              <a:rPr lang="it-IT" sz="1400" b="1" dirty="0">
                <a:latin typeface="Optima" panose="020B0502050508020304" pitchFamily="34" charset="0"/>
              </a:rPr>
              <a:t> of </a:t>
            </a:r>
            <a:r>
              <a:rPr lang="it-IT" sz="1400" b="1" dirty="0" err="1">
                <a:latin typeface="Optima" panose="020B0502050508020304" pitchFamily="34" charset="0"/>
              </a:rPr>
              <a:t>cubic</a:t>
            </a:r>
            <a:r>
              <a:rPr lang="it-IT" sz="1400" b="1" dirty="0">
                <a:latin typeface="Optima" panose="020B0502050508020304" pitchFamily="34" charset="0"/>
              </a:rPr>
              <a:t> </a:t>
            </a:r>
            <a:r>
              <a:rPr lang="it-IT" sz="1400" b="1" dirty="0" err="1">
                <a:latin typeface="Optima" panose="020B0502050508020304" pitchFamily="34" charset="0"/>
              </a:rPr>
              <a:t>meters</a:t>
            </a:r>
            <a:endParaRPr lang="it-IT" sz="1400" b="1" dirty="0">
              <a:latin typeface="Optima" panose="020B0502050508020304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34BAB2B-D023-45FD-9683-ECFDC3A58FEC}"/>
              </a:ext>
            </a:extLst>
          </p:cNvPr>
          <p:cNvSpPr txBox="1"/>
          <p:nvPr/>
        </p:nvSpPr>
        <p:spPr>
          <a:xfrm>
            <a:off x="6516472" y="4525834"/>
            <a:ext cx="9944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err="1">
                <a:latin typeface="Optima" panose="020B0502050508020304" pitchFamily="34" charset="0"/>
              </a:rPr>
              <a:t>delivered</a:t>
            </a:r>
            <a:r>
              <a:rPr lang="it-IT" sz="1400" b="1" dirty="0">
                <a:latin typeface="Optima" panose="020B0502050508020304" pitchFamily="34" charset="0"/>
              </a:rPr>
              <a:t> to users</a:t>
            </a:r>
          </a:p>
          <a:p>
            <a:pPr algn="ctr"/>
            <a:r>
              <a:rPr lang="it-IT" b="1" dirty="0">
                <a:highlight>
                  <a:srgbClr val="C0C0C0"/>
                </a:highlight>
                <a:latin typeface="Optima" panose="020B0502050508020304" pitchFamily="34" charset="0"/>
              </a:rPr>
              <a:t>58,6%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FD3DD7A-F81B-49C7-9421-B97AA0BD0964}"/>
              </a:ext>
            </a:extLst>
          </p:cNvPr>
          <p:cNvSpPr txBox="1"/>
          <p:nvPr/>
        </p:nvSpPr>
        <p:spPr>
          <a:xfrm>
            <a:off x="2973916" y="4755846"/>
            <a:ext cx="1453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Optima" panose="020B0502050508020304" pitchFamily="34" charset="0"/>
              </a:rPr>
              <a:t>The dispersed water </a:t>
            </a:r>
            <a:r>
              <a:rPr lang="en-US" sz="1000" dirty="0">
                <a:latin typeface="Optima" panose="020B0502050508020304" pitchFamily="34" charset="0"/>
              </a:rPr>
              <a:t>would meet the annual needs of </a:t>
            </a:r>
            <a:r>
              <a:rPr lang="en-US" sz="1200" b="1" dirty="0">
                <a:latin typeface="Optima" panose="020B0502050508020304" pitchFamily="34" charset="0"/>
              </a:rPr>
              <a:t>40 million people</a:t>
            </a:r>
            <a:r>
              <a:rPr lang="en-US" sz="1000" dirty="0">
                <a:latin typeface="Optima" panose="020B0502050508020304" pitchFamily="34" charset="0"/>
              </a:rPr>
              <a:t>.</a:t>
            </a:r>
            <a:endParaRPr lang="it-IT" sz="1000" dirty="0">
              <a:latin typeface="Optima" panose="020B0502050508020304" pitchFamily="34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2962DC5-AFD7-41BD-8602-C36BE03000CA}"/>
              </a:ext>
            </a:extLst>
          </p:cNvPr>
          <p:cNvSpPr txBox="1"/>
          <p:nvPr/>
        </p:nvSpPr>
        <p:spPr>
          <a:xfrm>
            <a:off x="7665174" y="1941924"/>
            <a:ext cx="254726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latin typeface="Optima" panose="020B0502050508020304" pitchFamily="34" charset="0"/>
              </a:rPr>
              <a:t>The situation in </a:t>
            </a:r>
            <a:r>
              <a:rPr lang="en-US" sz="1600" b="1" dirty="0">
                <a:latin typeface="Optima" panose="020B0502050508020304" pitchFamily="34" charset="0"/>
              </a:rPr>
              <a:t>Italy</a:t>
            </a:r>
            <a:r>
              <a:rPr lang="en-US" sz="1600" dirty="0">
                <a:latin typeface="Optima" panose="020B0502050508020304" pitchFamily="34" charset="0"/>
              </a:rPr>
              <a:t> is certainly not good, but also in </a:t>
            </a:r>
            <a:r>
              <a:rPr lang="en-US" b="1" dirty="0">
                <a:latin typeface="Optima" panose="020B0502050508020304" pitchFamily="34" charset="0"/>
              </a:rPr>
              <a:t>Europe</a:t>
            </a:r>
            <a:r>
              <a:rPr lang="en-US" sz="1600" dirty="0">
                <a:latin typeface="Optima" panose="020B0502050508020304" pitchFamily="34" charset="0"/>
              </a:rPr>
              <a:t> and the </a:t>
            </a:r>
            <a:r>
              <a:rPr lang="en-US" b="1" dirty="0">
                <a:latin typeface="Optima" panose="020B0502050508020304" pitchFamily="34" charset="0"/>
              </a:rPr>
              <a:t>World</a:t>
            </a:r>
            <a:r>
              <a:rPr lang="en-US" sz="1600" dirty="0">
                <a:latin typeface="Optima" panose="020B0502050508020304" pitchFamily="34" charset="0"/>
              </a:rPr>
              <a:t> water leaks are over </a:t>
            </a:r>
            <a:r>
              <a:rPr lang="en-US" b="1" dirty="0">
                <a:latin typeface="Optima" panose="020B0502050508020304" pitchFamily="34" charset="0"/>
              </a:rPr>
              <a:t>30%</a:t>
            </a:r>
            <a:r>
              <a:rPr lang="en-US" dirty="0">
                <a:latin typeface="Optima" panose="020B0502050508020304" pitchFamily="34" charset="0"/>
              </a:rPr>
              <a:t>.</a:t>
            </a:r>
            <a:endParaRPr lang="it-IT" dirty="0">
              <a:latin typeface="Optima" panose="020B0502050508020304" pitchFamily="34" charset="0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F2FB904-8A0E-4403-A31E-33B4B9DB4DFE}"/>
              </a:ext>
            </a:extLst>
          </p:cNvPr>
          <p:cNvSpPr/>
          <p:nvPr/>
        </p:nvSpPr>
        <p:spPr>
          <a:xfrm>
            <a:off x="191381" y="105852"/>
            <a:ext cx="84705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800" dirty="0">
                <a:latin typeface="Optima" panose="020B0502050508020304" pitchFamily="34" charset="0"/>
                <a:ea typeface="+mj-ea"/>
                <a:cs typeface="+mj-cs"/>
              </a:rPr>
              <a:t>Water leaks – a global problem</a:t>
            </a:r>
          </a:p>
        </p:txBody>
      </p:sp>
      <p:pic>
        <p:nvPicPr>
          <p:cNvPr id="2" name="primo1080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79863"/>
            <a:ext cx="10272244" cy="577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5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/>
          <p:cNvSpPr/>
          <p:nvPr/>
        </p:nvSpPr>
        <p:spPr>
          <a:xfrm>
            <a:off x="10401301" y="2703837"/>
            <a:ext cx="15478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Optima" panose="020B0502050508020304" pitchFamily="34" charset="0"/>
              </a:rPr>
              <a:t>Current solution  = </a:t>
            </a:r>
          </a:p>
          <a:p>
            <a:r>
              <a:rPr lang="en-US" dirty="0">
                <a:latin typeface="Optima" panose="020B0502050508020304" pitchFamily="34" charset="0"/>
              </a:rPr>
              <a:t>2 specialized operators, step by step, acoustically check the network.</a:t>
            </a:r>
            <a:endParaRPr lang="it-IT" dirty="0">
              <a:latin typeface="Optima" panose="020B0502050508020304" pitchFamily="34" charset="0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F2FB904-8A0E-4403-A31E-33B4B9DB4DFE}"/>
              </a:ext>
            </a:extLst>
          </p:cNvPr>
          <p:cNvSpPr/>
          <p:nvPr/>
        </p:nvSpPr>
        <p:spPr>
          <a:xfrm>
            <a:off x="191381" y="105852"/>
            <a:ext cx="87447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800" dirty="0">
                <a:latin typeface="Optima" panose="020B0502050508020304" pitchFamily="34" charset="0"/>
                <a:ea typeface="+mj-ea"/>
                <a:cs typeface="+mj-cs"/>
              </a:rPr>
              <a:t>Water leaks – standard </a:t>
            </a:r>
            <a:r>
              <a:rPr lang="it-IT" sz="4800" dirty="0" err="1">
                <a:latin typeface="Optima" panose="020B0502050508020304" pitchFamily="34" charset="0"/>
                <a:ea typeface="+mj-ea"/>
                <a:cs typeface="+mj-cs"/>
              </a:rPr>
              <a:t>solution</a:t>
            </a:r>
            <a:endParaRPr lang="it-IT" sz="4800" dirty="0">
              <a:latin typeface="Optima" panose="020B0502050508020304" pitchFamily="34" charset="0"/>
              <a:ea typeface="+mj-ea"/>
              <a:cs typeface="+mj-cs"/>
            </a:endParaRPr>
          </a:p>
        </p:txBody>
      </p:sp>
      <p:pic>
        <p:nvPicPr>
          <p:cNvPr id="2" name="acustica108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080532"/>
            <a:ext cx="10271051" cy="577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4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>
            <a:extLst>
              <a:ext uri="{FF2B5EF4-FFF2-40B4-BE49-F238E27FC236}">
                <a16:creationId xmlns:a16="http://schemas.microsoft.com/office/drawing/2014/main" id="{4F2FB904-8A0E-4403-A31E-33B4B9DB4DFE}"/>
              </a:ext>
            </a:extLst>
          </p:cNvPr>
          <p:cNvSpPr/>
          <p:nvPr/>
        </p:nvSpPr>
        <p:spPr>
          <a:xfrm>
            <a:off x="191381" y="105852"/>
            <a:ext cx="85042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800" dirty="0">
                <a:latin typeface="Optima" panose="020B0502050508020304" pitchFamily="34" charset="0"/>
                <a:ea typeface="+mj-ea"/>
                <a:cs typeface="+mj-cs"/>
              </a:rPr>
              <a:t>Water leaks – satellite </a:t>
            </a:r>
            <a:r>
              <a:rPr lang="it-IT" sz="4800" dirty="0" err="1">
                <a:latin typeface="Optima" panose="020B0502050508020304" pitchFamily="34" charset="0"/>
                <a:ea typeface="+mj-ea"/>
                <a:cs typeface="+mj-cs"/>
              </a:rPr>
              <a:t>solution</a:t>
            </a:r>
            <a:endParaRPr lang="it-IT" sz="4800" dirty="0">
              <a:latin typeface="Optima" panose="020B0502050508020304" pitchFamily="34" charset="0"/>
              <a:ea typeface="+mj-ea"/>
              <a:cs typeface="+mj-cs"/>
            </a:endParaRPr>
          </a:p>
        </p:txBody>
      </p:sp>
      <p:pic>
        <p:nvPicPr>
          <p:cNvPr id="7" name="Immagine 6" descr="Immagine che contiene testo, mappa, edificio&#10;&#10;Descrizione generata con affidabilità molto elevat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25" y="1883452"/>
            <a:ext cx="6612664" cy="4402281"/>
          </a:xfrm>
          <a:prstGeom prst="rect">
            <a:avLst/>
          </a:prstGeom>
        </p:spPr>
      </p:pic>
      <p:sp>
        <p:nvSpPr>
          <p:cNvPr id="8" name="Fumetto 1 7"/>
          <p:cNvSpPr/>
          <p:nvPr/>
        </p:nvSpPr>
        <p:spPr>
          <a:xfrm>
            <a:off x="5073397" y="3411565"/>
            <a:ext cx="1224136" cy="486905"/>
          </a:xfrm>
          <a:prstGeom prst="wedgeRectCallout">
            <a:avLst>
              <a:gd name="adj1" fmla="val 47846"/>
              <a:gd name="adj2" fmla="val 791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Water leak</a:t>
            </a:r>
          </a:p>
        </p:txBody>
      </p:sp>
      <p:sp>
        <p:nvSpPr>
          <p:cNvPr id="9" name="Fumetto 1 8"/>
          <p:cNvSpPr/>
          <p:nvPr/>
        </p:nvSpPr>
        <p:spPr>
          <a:xfrm>
            <a:off x="2994917" y="2929265"/>
            <a:ext cx="1224136" cy="486905"/>
          </a:xfrm>
          <a:prstGeom prst="wedgeRectCallout">
            <a:avLst>
              <a:gd name="adj1" fmla="val -75974"/>
              <a:gd name="adj2" fmla="val -310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Water leak</a:t>
            </a:r>
          </a:p>
        </p:txBody>
      </p:sp>
      <p:sp>
        <p:nvSpPr>
          <p:cNvPr id="10" name="Fumetto 1 9"/>
          <p:cNvSpPr/>
          <p:nvPr/>
        </p:nvSpPr>
        <p:spPr>
          <a:xfrm>
            <a:off x="3231659" y="3677420"/>
            <a:ext cx="1224136" cy="486905"/>
          </a:xfrm>
          <a:prstGeom prst="wedgeRectCallout">
            <a:avLst>
              <a:gd name="adj1" fmla="val -72762"/>
              <a:gd name="adj2" fmla="val 244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Water leak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0386891-E481-42F8-9C25-8743842B6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043" y="1333048"/>
            <a:ext cx="2887473" cy="1655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magine 11" descr="Immagine che contiene elettronico, circuito, tavolo&#10;&#10;Descrizione generata con affidabilità molto elevata">
            <a:extLst>
              <a:ext uri="{FF2B5EF4-FFF2-40B4-BE49-F238E27FC236}">
                <a16:creationId xmlns:a16="http://schemas.microsoft.com/office/drawing/2014/main" id="{451C8AEB-5F9F-4F30-BF86-FDC0C2E854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36" y="4693523"/>
            <a:ext cx="2959498" cy="1714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92C4928-0BF9-4528-B68B-533715589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832" y="1036948"/>
            <a:ext cx="3004827" cy="1714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ttangolo 2"/>
          <p:cNvSpPr/>
          <p:nvPr/>
        </p:nvSpPr>
        <p:spPr>
          <a:xfrm>
            <a:off x="8872516" y="1995832"/>
            <a:ext cx="309265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Optima" panose="020B0502050508020304" pitchFamily="34" charset="0"/>
              </a:rPr>
              <a:t>New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>
                <a:latin typeface="Optima" panose="020B0502050508020304" pitchFamily="34" charset="0"/>
              </a:rPr>
              <a:t>satellite system that overcomes limitations in high-density urbanization (canyoning, shadowing)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>
                <a:latin typeface="Optima" panose="020B0502050508020304" pitchFamily="34" charset="0"/>
              </a:rPr>
              <a:t>provides dynamic data analysis with accurate 4D visualization and predictive maintenance</a:t>
            </a:r>
            <a:r>
              <a:rPr lang="it-IT" dirty="0">
                <a:latin typeface="Optima" panose="020B0502050508020304" pitchFamily="34" charset="0"/>
              </a:rPr>
              <a:t>.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828" y="4164325"/>
            <a:ext cx="3812552" cy="269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675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99694" y="388620"/>
            <a:ext cx="92505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err="1">
                <a:latin typeface="Optima" panose="020B0502050508020304" pitchFamily="34" charset="0"/>
              </a:rPr>
              <a:t>What</a:t>
            </a:r>
            <a:r>
              <a:rPr lang="it-IT" sz="4400" dirty="0">
                <a:latin typeface="Optima" panose="020B0502050508020304" pitchFamily="34" charset="0"/>
              </a:rPr>
              <a:t> are </a:t>
            </a:r>
            <a:r>
              <a:rPr lang="it-IT" sz="4400" dirty="0" err="1">
                <a:latin typeface="Optima" panose="020B0502050508020304" pitchFamily="34" charset="0"/>
              </a:rPr>
              <a:t>cosmic</a:t>
            </a:r>
            <a:r>
              <a:rPr lang="it-IT" sz="4400" dirty="0">
                <a:latin typeface="Optima" panose="020B0502050508020304" pitchFamily="34" charset="0"/>
              </a:rPr>
              <a:t> </a:t>
            </a:r>
            <a:r>
              <a:rPr lang="it-IT" sz="4400" dirty="0" err="1">
                <a:latin typeface="Optima" panose="020B0502050508020304" pitchFamily="34" charset="0"/>
              </a:rPr>
              <a:t>rays</a:t>
            </a:r>
            <a:r>
              <a:rPr lang="it-IT" sz="4400" dirty="0">
                <a:latin typeface="Optima" panose="020B0502050508020304" pitchFamily="34" charset="0"/>
              </a:rPr>
              <a:t> and </a:t>
            </a:r>
            <a:r>
              <a:rPr lang="it-IT" sz="4400" dirty="0" err="1">
                <a:latin typeface="Optima" panose="020B0502050508020304" pitchFamily="34" charset="0"/>
              </a:rPr>
              <a:t>neutrons</a:t>
            </a:r>
            <a:endParaRPr lang="it-IT" sz="4400" dirty="0">
              <a:latin typeface="Optima" panose="020B05020505080203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15B42FD-B932-4858-9B13-EA1D87CCD6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793" y="1788861"/>
            <a:ext cx="7557457" cy="496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8E339407-ED7E-4A33-9734-80C6C5B166C7}"/>
              </a:ext>
            </a:extLst>
          </p:cNvPr>
          <p:cNvSpPr/>
          <p:nvPr/>
        </p:nvSpPr>
        <p:spPr>
          <a:xfrm>
            <a:off x="2297755" y="6378357"/>
            <a:ext cx="9039495" cy="38317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3D02A07-1B40-4345-A081-694D0DF70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17" y="1788862"/>
            <a:ext cx="3400467" cy="458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12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35360" y="519098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Optima" panose="020B0502050508020304" pitchFamily="34" charset="0"/>
              </a:rPr>
              <a:t>What are cosmic rays?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35360" y="1505685"/>
            <a:ext cx="8964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chemeClr val="bg1"/>
                </a:solidFill>
              </a:rPr>
              <a:t>Particles of various origins (extragalactic, galactic, solar) that continuously affect the Earth.</a:t>
            </a:r>
            <a:endParaRPr lang="en-US" sz="3200" b="1" dirty="0" err="1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35360" y="1848393"/>
            <a:ext cx="57869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Optima" panose="020B0502050508020304" pitchFamily="34" charset="0"/>
              </a:rPr>
              <a:t>They're divided into:</a:t>
            </a:r>
          </a:p>
          <a:p>
            <a:r>
              <a:rPr lang="en-US" sz="2000" dirty="0">
                <a:latin typeface="Optima" panose="020B0502050508020304" pitchFamily="34" charset="0"/>
              </a:rPr>
              <a:t>-</a:t>
            </a:r>
            <a:r>
              <a:rPr lang="en-US" sz="2000" b="1" dirty="0">
                <a:latin typeface="Optima" panose="020B0502050508020304" pitchFamily="34" charset="0"/>
              </a:rPr>
              <a:t> primaries </a:t>
            </a:r>
            <a:r>
              <a:rPr lang="en-US" sz="2000" dirty="0">
                <a:latin typeface="Optima" panose="020B0502050508020304" pitchFamily="34" charset="0"/>
              </a:rPr>
              <a:t>(incidents)</a:t>
            </a:r>
          </a:p>
          <a:p>
            <a:r>
              <a:rPr lang="en-US" sz="2000" dirty="0">
                <a:latin typeface="Optima" panose="020B0502050508020304" pitchFamily="34" charset="0"/>
              </a:rPr>
              <a:t>-</a:t>
            </a:r>
            <a:r>
              <a:rPr lang="en-US" sz="2000" b="1" dirty="0">
                <a:latin typeface="Optima" panose="020B0502050508020304" pitchFamily="34" charset="0"/>
              </a:rPr>
              <a:t> secondary </a:t>
            </a:r>
            <a:r>
              <a:rPr lang="en-US" sz="2000" dirty="0">
                <a:latin typeface="Optima" panose="020B0502050508020304" pitchFamily="34" charset="0"/>
              </a:rPr>
              <a:t>(cascaded derivation from the former by interaction with particles in the atmosphere)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335360" y="5529808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Optima" panose="020B0502050508020304" pitchFamily="34" charset="0"/>
              </a:rPr>
              <a:t>Composed of atomic and subatomic particles they reach the ground and go beyond the Earth.</a:t>
            </a:r>
            <a:endParaRPr lang="en-GB" sz="2800" i="1" u="sng" dirty="0">
              <a:latin typeface="Optima" panose="020B0502050508020304" pitchFamily="34" charset="0"/>
            </a:endParaRPr>
          </a:p>
        </p:txBody>
      </p:sp>
      <p:pic>
        <p:nvPicPr>
          <p:cNvPr id="8" name="Google Shape;255;p8" descr="Best Cosmic Ray GIFs | Gfyca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65794" y="2006353"/>
            <a:ext cx="5415379" cy="33066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122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0" y="212735"/>
            <a:ext cx="100035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Optima" panose="020B0502050508020304" pitchFamily="34" charset="0"/>
              </a:rPr>
              <a:t>Cosmic neutrons  interaction with H</a:t>
            </a:r>
            <a:r>
              <a:rPr lang="en-GB" sz="4400" baseline="-25000" dirty="0">
                <a:latin typeface="Optima" panose="020B0502050508020304" pitchFamily="34" charset="0"/>
              </a:rPr>
              <a:t>2</a:t>
            </a:r>
            <a:r>
              <a:rPr lang="en-GB" sz="4400" dirty="0">
                <a:latin typeface="Optima" panose="020B0502050508020304" pitchFamily="34" charset="0"/>
              </a:rPr>
              <a:t>O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48861" y="3198167"/>
            <a:ext cx="3893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Optima" panose="020B0502050508020304" pitchFamily="34" charset="0"/>
              </a:rPr>
              <a:t>For water in the soil –</a:t>
            </a:r>
          </a:p>
          <a:p>
            <a:pPr algn="just"/>
            <a:r>
              <a:rPr lang="en-US" dirty="0">
                <a:latin typeface="Optima" panose="020B0502050508020304" pitchFamily="34" charset="0"/>
              </a:rPr>
              <a:t>reduces measurable neutrons.</a:t>
            </a:r>
            <a:endParaRPr lang="it-IT" dirty="0">
              <a:latin typeface="Optima" panose="020B0502050508020304" pitchFamily="34" charset="0"/>
            </a:endParaRPr>
          </a:p>
        </p:txBody>
      </p:sp>
      <p:pic>
        <p:nvPicPr>
          <p:cNvPr id="15" name="Picture 4" descr="https://www.azoquantum.com/images/news/NewsImage_4642.png">
            <a:extLst>
              <a:ext uri="{FF2B5EF4-FFF2-40B4-BE49-F238E27FC236}">
                <a16:creationId xmlns:a16="http://schemas.microsoft.com/office/drawing/2014/main" id="{60446822-C89D-4110-B4E6-135F8010C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105" y="1218603"/>
            <a:ext cx="3959128" cy="395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F17C4DD8-717D-4256-A16F-FE02EB824611}"/>
              </a:ext>
            </a:extLst>
          </p:cNvPr>
          <p:cNvSpPr/>
          <p:nvPr/>
        </p:nvSpPr>
        <p:spPr>
          <a:xfrm>
            <a:off x="148862" y="1551563"/>
            <a:ext cx="38930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Optima" panose="020B0502050508020304" pitchFamily="34" charset="0"/>
              </a:rPr>
              <a:t>Hydrogen/water </a:t>
            </a:r>
          </a:p>
          <a:p>
            <a:r>
              <a:rPr lang="en-US" dirty="0">
                <a:latin typeface="Optima" panose="020B0502050508020304" pitchFamily="34" charset="0"/>
              </a:rPr>
              <a:t>- high moderating effect on neutrons and absorbent effect.</a:t>
            </a:r>
            <a:endParaRPr lang="it-IT" dirty="0">
              <a:latin typeface="Optima" panose="020B0502050508020304" pitchFamily="34" charset="0"/>
            </a:endParaRPr>
          </a:p>
          <a:p>
            <a:endParaRPr lang="it-IT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CCE0F52-8E92-4E10-8ADA-92022151F742}"/>
              </a:ext>
            </a:extLst>
          </p:cNvPr>
          <p:cNvSpPr/>
          <p:nvPr/>
        </p:nvSpPr>
        <p:spPr>
          <a:xfrm>
            <a:off x="148860" y="4983271"/>
            <a:ext cx="38930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Optima" panose="020B0502050508020304" pitchFamily="34" charset="0"/>
              </a:rPr>
              <a:t>Fact - Water is used as a moderating element in nuclear reactors. </a:t>
            </a:r>
            <a:endParaRPr lang="it-IT" dirty="0">
              <a:latin typeface="Optima" panose="020B05020505080203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0232" y="3267428"/>
            <a:ext cx="3602771" cy="255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9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1125" y="0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err="1">
                <a:latin typeface="Optima" panose="020B0502050508020304" pitchFamily="34" charset="0"/>
              </a:rPr>
              <a:t>Soil</a:t>
            </a:r>
            <a:r>
              <a:rPr lang="it-IT" sz="4800" dirty="0">
                <a:latin typeface="Optima" panose="020B0502050508020304" pitchFamily="34" charset="0"/>
              </a:rPr>
              <a:t> </a:t>
            </a:r>
            <a:r>
              <a:rPr lang="it-IT" sz="4800" dirty="0" err="1">
                <a:latin typeface="Optima" panose="020B0502050508020304" pitchFamily="34" charset="0"/>
              </a:rPr>
              <a:t>Moisture</a:t>
            </a:r>
            <a:r>
              <a:rPr lang="it-IT" sz="4800" dirty="0">
                <a:latin typeface="Optima" panose="020B0502050508020304" pitchFamily="34" charset="0"/>
              </a:rPr>
              <a:t> and Neutrons</a:t>
            </a:r>
          </a:p>
        </p:txBody>
      </p:sp>
      <p:sp>
        <p:nvSpPr>
          <p:cNvPr id="6" name="Rettangolo 5"/>
          <p:cNvSpPr/>
          <p:nvPr/>
        </p:nvSpPr>
        <p:spPr>
          <a:xfrm>
            <a:off x="9985828" y="2696858"/>
            <a:ext cx="166914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Optima" panose="020B0502050508020304" pitchFamily="34" charset="0"/>
              </a:rPr>
              <a:t>Inverse proportionality correlation  between soil moisture and number of neutrons.</a:t>
            </a:r>
            <a:endParaRPr lang="it-IT" dirty="0">
              <a:latin typeface="Optima" panose="020B05020505080203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29" y="1007405"/>
            <a:ext cx="9022080" cy="573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851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670</Words>
  <Application>Microsoft Office PowerPoint</Application>
  <PresentationFormat>Widescreen</PresentationFormat>
  <Paragraphs>128</Paragraphs>
  <Slides>23</Slides>
  <Notes>1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Montserrat</vt:lpstr>
      <vt:lpstr>Optima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Windows User</dc:creator>
  <cp:lastModifiedBy>Windows User</cp:lastModifiedBy>
  <cp:revision>182</cp:revision>
  <dcterms:created xsi:type="dcterms:W3CDTF">2021-10-15T11:00:24Z</dcterms:created>
  <dcterms:modified xsi:type="dcterms:W3CDTF">2022-11-24T08:44:02Z</dcterms:modified>
</cp:coreProperties>
</file>