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1"/>
  </p:notesMasterIdLst>
  <p:sldIdLst>
    <p:sldId id="256" r:id="rId3"/>
    <p:sldId id="323" r:id="rId4"/>
    <p:sldId id="309" r:id="rId5"/>
    <p:sldId id="310" r:id="rId6"/>
    <p:sldId id="263" r:id="rId7"/>
    <p:sldId id="276" r:id="rId8"/>
    <p:sldId id="322" r:id="rId9"/>
    <p:sldId id="261" r:id="rId10"/>
  </p:sldIdLst>
  <p:sldSz cx="12192000" cy="6858000"/>
  <p:notesSz cx="6858000" cy="9144000"/>
  <p:embeddedFontLst>
    <p:embeddedFont>
      <p:font typeface="Helvetica" panose="020B0604020202020204" pitchFamily="34" charset="0"/>
      <p:regular r:id="rId12"/>
      <p:bold r:id="rId13"/>
      <p:italic r:id="rId14"/>
      <p:boldItalic r:id="rId15"/>
    </p:embeddedFont>
    <p:embeddedFont>
      <p:font typeface="Palanquin" panose="020B0004020203020204" pitchFamily="34" charset="-70"/>
      <p:regular r:id="rId16"/>
      <p:bold r:id="rId17"/>
    </p:embeddedFont>
    <p:embeddedFont>
      <p:font typeface="Palanquin Medium" panose="020B0004020203020204" pitchFamily="34" charset="-70"/>
      <p:regular r:id="rId18"/>
      <p:bold r:id="rId19"/>
    </p:embeddedFont>
    <p:embeddedFont>
      <p:font typeface="Poppins Medium" panose="00000600000000000000" pitchFamily="2" charset="-7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oNYSQu+CE5UAuAT8bKZ9Zd1DO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7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43" Type="http://customschemas.google.com/relationships/presentationmetadata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alt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72c3ff6ca_4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472c3ff6ca_4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2472c3ff6ca_4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96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72c3ff6ca_4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472c3ff6ca_4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2472c3ff6ca_4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74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/>
          <p:nvPr/>
        </p:nvSpPr>
        <p:spPr>
          <a:xfrm rot="-5400000">
            <a:off x="9806763" y="2335615"/>
            <a:ext cx="3530009" cy="1240465"/>
          </a:xfrm>
          <a:prstGeom prst="rect">
            <a:avLst/>
          </a:prstGeom>
          <a:solidFill>
            <a:srgbClr val="B26E1E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8722" y="3485707"/>
            <a:ext cx="2534684" cy="253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 rot="-5400000">
            <a:off x="9806763" y="2335615"/>
            <a:ext cx="3530009" cy="1240465"/>
          </a:xfrm>
          <a:prstGeom prst="rect">
            <a:avLst/>
          </a:prstGeom>
          <a:solidFill>
            <a:srgbClr val="B26E1E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8722" y="3485707"/>
            <a:ext cx="2534684" cy="25346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 txBox="1"/>
          <p:nvPr/>
        </p:nvSpPr>
        <p:spPr>
          <a:xfrm>
            <a:off x="1022350" y="1709739"/>
            <a:ext cx="8172450" cy="178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Palanquin"/>
              <a:buNone/>
            </a:pPr>
            <a:r>
              <a:rPr lang="es-ES" altLang="es-ES" sz="5500" b="1" i="0" u="none" strike="noStrike" cap="none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Click to edit Master title style</a:t>
            </a:r>
            <a:endParaRPr sz="5500" b="1" i="0" u="none" strike="noStrike" cap="none">
              <a:solidFill>
                <a:schemeClr val="lt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8" name="Google Shape;18;p9"/>
          <p:cNvSpPr txBox="1"/>
          <p:nvPr/>
        </p:nvSpPr>
        <p:spPr>
          <a:xfrm>
            <a:off x="1022350" y="4233863"/>
            <a:ext cx="81724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altLang="es-ES" sz="2800" b="0" i="0" u="none" strike="noStrike" cap="none">
                <a:solidFill>
                  <a:schemeClr val="lt1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  <a:t>Click to edit Master text styles</a:t>
            </a:r>
            <a:endParaRPr sz="2800" b="0" i="0" u="none" strike="noStrike" cap="none">
              <a:solidFill>
                <a:schemeClr val="lt1"/>
              </a:solidFill>
              <a:latin typeface="Palanquin Medium"/>
              <a:ea typeface="Palanquin Medium"/>
              <a:cs typeface="Palanquin Medium"/>
              <a:sym typeface="Palanquin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73F"/>
              </a:buClr>
              <a:buSzPts val="3200"/>
              <a:buFont typeface="Palanquin"/>
              <a:buNone/>
              <a:defRPr sz="3200" b="1" i="0" u="none" strike="noStrike" cap="none">
                <a:solidFill>
                  <a:srgbClr val="1C273F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2095499"/>
            <a:ext cx="10515600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53535"/>
                </a:solidFill>
                <a:latin typeface="Palanquin Medium"/>
                <a:ea typeface="Palanquin Medium"/>
                <a:cs typeface="Palanquin Medium"/>
                <a:sym typeface="Palanquin Medium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5353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53535"/>
                </a:solidFill>
                <a:latin typeface="Palanquin Medium"/>
                <a:ea typeface="Palanquin Medium"/>
                <a:cs typeface="Palanquin Medium"/>
                <a:sym typeface="Palanquin Medium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5353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53535"/>
                </a:solidFill>
                <a:latin typeface="Palanquin Medium"/>
                <a:ea typeface="Palanquin Medium"/>
                <a:cs typeface="Palanquin Medium"/>
                <a:sym typeface="Palanquin Medium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53535"/>
                </a:solidFill>
                <a:latin typeface="Palanquin Medium"/>
                <a:ea typeface="Palanquin Medium"/>
                <a:cs typeface="Palanquin Medium"/>
                <a:sym typeface="Palanquin Medium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53535"/>
                </a:solidFill>
                <a:latin typeface="Palanquin Medium"/>
                <a:ea typeface="Palanquin Medium"/>
                <a:cs typeface="Palanquin Medium"/>
                <a:sym typeface="Palanquin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67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93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73F"/>
              </a:buClr>
              <a:buSzPts val="3200"/>
              <a:buFont typeface="Palanquin"/>
              <a:buNone/>
              <a:defRPr sz="3200" b="1" i="0" u="none" strike="noStrike" cap="none">
                <a:solidFill>
                  <a:srgbClr val="1C273F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74027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839788" y="2260600"/>
            <a:ext cx="3932237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53535"/>
                </a:solidFill>
                <a:latin typeface="Palanquin Medium"/>
                <a:ea typeface="Palanquin Medium"/>
                <a:cs typeface="Palanquin Medium"/>
                <a:sym typeface="Palanquin Medium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5353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5353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5353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5353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5353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5353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5353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9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C273F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38200" y="62992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4038600" y="62992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8610600" y="62992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altLang="es-ES"/>
              <a:t>‹#›</a:t>
            </a:fld>
            <a:endParaRPr/>
          </a:p>
        </p:txBody>
      </p:sp>
      <p:sp>
        <p:nvSpPr>
          <p:cNvPr id="24" name="Google Shape;24;p11"/>
          <p:cNvSpPr/>
          <p:nvPr/>
        </p:nvSpPr>
        <p:spPr>
          <a:xfrm>
            <a:off x="0" y="6158984"/>
            <a:ext cx="12192000" cy="690549"/>
          </a:xfrm>
          <a:prstGeom prst="rect">
            <a:avLst/>
          </a:prstGeom>
          <a:solidFill>
            <a:srgbClr val="1C273F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1"/>
          <p:cNvPicPr preferRelativeResize="0"/>
          <p:nvPr/>
        </p:nvPicPr>
        <p:blipFill rotWithShape="1">
          <a:blip r:embed="rId5">
            <a:alphaModFix/>
          </a:blip>
          <a:srcRect l="6795" t="-26156" r="-10884" b="-24810"/>
          <a:stretch/>
        </p:blipFill>
        <p:spPr>
          <a:xfrm>
            <a:off x="0" y="6158984"/>
            <a:ext cx="1803400" cy="690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335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084765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zenodo.org/doi/10.5281/zenodo.108476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l="16556" r="-1"/>
          <a:stretch/>
        </p:blipFill>
        <p:spPr>
          <a:xfrm>
            <a:off x="0" y="780585"/>
            <a:ext cx="8273429" cy="26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/>
        </p:nvSpPr>
        <p:spPr>
          <a:xfrm>
            <a:off x="1266717" y="3662745"/>
            <a:ext cx="7252038" cy="125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lanquin"/>
              <a:buNone/>
            </a:pPr>
            <a:r>
              <a:rPr lang="es-ES" altLang="es-ES" sz="4000" b="1" i="0" u="none" strike="noStrike" cap="none" dirty="0" err="1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Water</a:t>
            </a:r>
            <a:r>
              <a:rPr lang="es-ES" altLang="es-ES" sz="4000" b="1" i="0" u="none" strike="noStrike" cap="none" dirty="0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s-ES" altLang="es-ES" sz="4000" b="1" i="0" u="none" strike="noStrike" cap="none" dirty="0" err="1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scenarios</a:t>
            </a:r>
            <a:r>
              <a:rPr lang="es-ES" altLang="es-ES" sz="4000" b="1" i="0" u="none" strike="noStrike" cap="none" dirty="0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s-ES" altLang="es-ES" sz="4000" b="1" dirty="0" err="1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F</a:t>
            </a:r>
            <a:r>
              <a:rPr lang="es-ES" altLang="es-ES" sz="4000" b="1" i="0" u="none" strike="noStrike" cap="none" dirty="0" err="1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or</a:t>
            </a:r>
            <a:r>
              <a:rPr lang="es-ES" altLang="es-ES" sz="4000" b="1" i="0" u="none" strike="noStrike" cap="none" dirty="0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s-ES" altLang="es-ES" sz="4000" b="1" i="0" u="none" strike="noStrike" cap="none" dirty="0" err="1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Copernicus</a:t>
            </a:r>
            <a:r>
              <a:rPr lang="es-ES" altLang="es-ES" sz="4000" b="1" i="0" u="none" strike="noStrike" cap="none" dirty="0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s-ES" altLang="es-ES" sz="4000" b="1" i="0" u="none" strike="noStrike" cap="none" dirty="0" err="1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Exploitation</a:t>
            </a:r>
            <a:endParaRPr sz="4000" b="1" i="0" u="none" strike="noStrike" cap="none" dirty="0">
              <a:solidFill>
                <a:schemeClr val="lt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" name="Google Shape;104;p6">
            <a:extLst>
              <a:ext uri="{FF2B5EF4-FFF2-40B4-BE49-F238E27FC236}">
                <a16:creationId xmlns:a16="http://schemas.microsoft.com/office/drawing/2014/main" id="{C34DB287-377E-632A-FDBF-EE63B2F767C3}"/>
              </a:ext>
            </a:extLst>
          </p:cNvPr>
          <p:cNvSpPr txBox="1"/>
          <p:nvPr/>
        </p:nvSpPr>
        <p:spPr>
          <a:xfrm>
            <a:off x="1382405" y="6400800"/>
            <a:ext cx="8645515" cy="69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s-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Water-ForCE is a Coordination and Support Action (CSA) that has received funding from European Union's Horizon 2020-research and innovation programme under grant agreement number: 101004186.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3;p6">
            <a:extLst>
              <a:ext uri="{FF2B5EF4-FFF2-40B4-BE49-F238E27FC236}">
                <a16:creationId xmlns:a16="http://schemas.microsoft.com/office/drawing/2014/main" id="{E83C5693-CCE2-FB03-CA1D-D02C5E68A9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317" y="6462160"/>
            <a:ext cx="423400" cy="2857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1747B7-1EE9-25B4-926B-C2AE34DF5D86}"/>
              </a:ext>
            </a:extLst>
          </p:cNvPr>
          <p:cNvSpPr txBox="1"/>
          <p:nvPr/>
        </p:nvSpPr>
        <p:spPr>
          <a:xfrm>
            <a:off x="5374943" y="5532488"/>
            <a:ext cx="303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b="1" dirty="0">
                <a:solidFill>
                  <a:srgbClr val="FFFF00"/>
                </a:solidFill>
              </a:rPr>
              <a:t>Tiit Kutser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C3BC2-7889-24D9-3A9E-410175F65753}"/>
              </a:ext>
            </a:extLst>
          </p:cNvPr>
          <p:cNvSpPr txBox="1"/>
          <p:nvPr/>
        </p:nvSpPr>
        <p:spPr>
          <a:xfrm>
            <a:off x="477272" y="225253"/>
            <a:ext cx="11650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sz="4800" b="1" i="0" u="none" strike="noStrike" dirty="0" err="1">
                <a:solidFill>
                  <a:srgbClr val="BF8F00"/>
                </a:solidFill>
                <a:effectLst/>
                <a:latin typeface="Palanquin" panose="020B0004020203020204" pitchFamily="34" charset="-70"/>
              </a:rPr>
              <a:t>Coordination</a:t>
            </a:r>
            <a:r>
              <a:rPr lang="et-EE" sz="4800" b="1" i="0" u="none" strike="noStrike" dirty="0">
                <a:solidFill>
                  <a:srgbClr val="BF8F00"/>
                </a:solidFill>
                <a:effectLst/>
                <a:latin typeface="Palanquin" panose="020B0004020203020204" pitchFamily="34" charset="-70"/>
              </a:rPr>
              <a:t> and Support </a:t>
            </a:r>
            <a:r>
              <a:rPr lang="et-EE" sz="4800" b="1" i="0" u="none" strike="noStrike" dirty="0" err="1">
                <a:solidFill>
                  <a:srgbClr val="BF8F00"/>
                </a:solidFill>
                <a:effectLst/>
                <a:latin typeface="Palanquin" panose="020B0004020203020204" pitchFamily="34" charset="-70"/>
              </a:rPr>
              <a:t>action</a:t>
            </a:r>
            <a:endParaRPr lang="en-GB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035E6-27F6-E80F-BAE7-CC7D3A4E1CF7}"/>
              </a:ext>
            </a:extLst>
          </p:cNvPr>
          <p:cNvSpPr txBox="1"/>
          <p:nvPr/>
        </p:nvSpPr>
        <p:spPr>
          <a:xfrm>
            <a:off x="477272" y="1056250"/>
            <a:ext cx="11459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7265F"/>
                </a:solidFill>
              </a:rPr>
              <a:t>We did not develop any new products</a:t>
            </a:r>
            <a:r>
              <a:rPr lang="et-EE" sz="3600" b="1" dirty="0">
                <a:solidFill>
                  <a:srgbClr val="07265F"/>
                </a:solidFill>
              </a:rPr>
              <a:t> </a:t>
            </a:r>
            <a:r>
              <a:rPr lang="et-EE" sz="3600" b="1" dirty="0" err="1">
                <a:solidFill>
                  <a:srgbClr val="07265F"/>
                </a:solidFill>
              </a:rPr>
              <a:t>or</a:t>
            </a:r>
            <a:r>
              <a:rPr lang="et-EE" sz="3600" b="1" dirty="0">
                <a:solidFill>
                  <a:srgbClr val="07265F"/>
                </a:solidFill>
              </a:rPr>
              <a:t> </a:t>
            </a:r>
            <a:r>
              <a:rPr lang="et-EE" sz="3600" b="1" dirty="0" err="1">
                <a:solidFill>
                  <a:srgbClr val="07265F"/>
                </a:solidFill>
              </a:rPr>
              <a:t>services</a:t>
            </a:r>
            <a:r>
              <a:rPr lang="en-GB" sz="3600" b="1" dirty="0">
                <a:solidFill>
                  <a:srgbClr val="07265F"/>
                </a:solidFill>
              </a:rPr>
              <a:t> NEREUS partners could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B1A96-23F8-CBD4-585A-9918D0B09457}"/>
              </a:ext>
            </a:extLst>
          </p:cNvPr>
          <p:cNvSpPr txBox="1"/>
          <p:nvPr/>
        </p:nvSpPr>
        <p:spPr>
          <a:xfrm>
            <a:off x="516524" y="2307295"/>
            <a:ext cx="112478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3600" dirty="0">
                <a:latin typeface="Palanquin" panose="020B0004020203020204" pitchFamily="34" charset="-70"/>
                <a:ea typeface="Palanquin" panose="020B0004020203020204" pitchFamily="34" charset="-70"/>
              </a:rPr>
              <a:t>We analysed the present situation with water related products scattered among the six Services</a:t>
            </a:r>
          </a:p>
          <a:p>
            <a:pPr marL="625475" indent="-62547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3600" dirty="0">
                <a:latin typeface="Palanquin" panose="020B0004020203020204" pitchFamily="34" charset="-70"/>
                <a:ea typeface="Palanquin" panose="020B0004020203020204" pitchFamily="34" charset="-70"/>
              </a:rPr>
              <a:t>Analysed user and stakeholders needs</a:t>
            </a:r>
          </a:p>
          <a:p>
            <a:pPr marL="625475" indent="-62547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3600" dirty="0">
                <a:latin typeface="Palanquin" panose="020B0004020203020204" pitchFamily="34" charset="-70"/>
                <a:ea typeface="Palanquin" panose="020B0004020203020204" pitchFamily="34" charset="-70"/>
              </a:rPr>
              <a:t>Identified bottlenecks that hamper the wider use of Copernicus Services</a:t>
            </a:r>
          </a:p>
          <a:p>
            <a:pPr marL="625475" indent="-62547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3600" dirty="0">
                <a:latin typeface="Palanquin" panose="020B0004020203020204" pitchFamily="34" charset="-70"/>
                <a:ea typeface="Palanquin" panose="020B0004020203020204" pitchFamily="34" charset="-70"/>
              </a:rPr>
              <a:t>Analysed how four possible future scenarios will allow to reach better Copernicus water portfolio</a:t>
            </a:r>
          </a:p>
        </p:txBody>
      </p:sp>
    </p:spTree>
    <p:extLst>
      <p:ext uri="{BB962C8B-B14F-4D97-AF65-F5344CB8AC3E}">
        <p14:creationId xmlns:p14="http://schemas.microsoft.com/office/powerpoint/2010/main" val="37273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38ABF6-5C41-8652-C5EC-CFD2E6CAF45C}"/>
              </a:ext>
            </a:extLst>
          </p:cNvPr>
          <p:cNvSpPr txBox="1"/>
          <p:nvPr/>
        </p:nvSpPr>
        <p:spPr>
          <a:xfrm>
            <a:off x="477272" y="225253"/>
            <a:ext cx="11650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u="none" strike="noStrike" dirty="0">
                <a:solidFill>
                  <a:srgbClr val="BF8F00"/>
                </a:solidFill>
                <a:effectLst/>
                <a:latin typeface="Palanquin" panose="020B0004020203020204" pitchFamily="34" charset="-70"/>
              </a:rPr>
              <a:t>Assessment of Water Quantity portfolio</a:t>
            </a:r>
            <a:endParaRPr lang="en-GB" sz="4800" b="1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83316575-DFF2-5A71-E112-A67F61F9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492767"/>
            <a:ext cx="5948363" cy="4757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3C7000-F33D-FCD1-99E9-FDEE0979908A}"/>
              </a:ext>
            </a:extLst>
          </p:cNvPr>
          <p:cNvSpPr txBox="1"/>
          <p:nvPr/>
        </p:nvSpPr>
        <p:spPr>
          <a:xfrm>
            <a:off x="1197393" y="846436"/>
            <a:ext cx="4065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F0"/>
                </a:solidFill>
              </a:rPr>
              <a:t>Existing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2191F-E7CD-1901-5CB3-5B11CBD6A907}"/>
              </a:ext>
            </a:extLst>
          </p:cNvPr>
          <p:cNvSpPr txBox="1"/>
          <p:nvPr/>
        </p:nvSpPr>
        <p:spPr>
          <a:xfrm>
            <a:off x="7617026" y="843846"/>
            <a:ext cx="280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err="1">
                <a:solidFill>
                  <a:srgbClr val="00B0F0"/>
                </a:solidFill>
              </a:rPr>
              <a:t>Comments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52D44-B979-18E6-16C6-B92608F6330C}"/>
              </a:ext>
            </a:extLst>
          </p:cNvPr>
          <p:cNvSpPr txBox="1"/>
          <p:nvPr/>
        </p:nvSpPr>
        <p:spPr>
          <a:xfrm>
            <a:off x="6014720" y="1492767"/>
            <a:ext cx="573024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b="1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Many other providers </a:t>
            </a:r>
            <a:r>
              <a:rPr lang="en-GB" sz="2000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(ESA, JAXA, NOAA); 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b="1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Missing products </a:t>
            </a:r>
            <a:r>
              <a:rPr lang="en-GB" sz="2000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(</a:t>
            </a:r>
            <a:r>
              <a:rPr lang="en-GB" sz="1800" dirty="0"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evapotranspiration, soil moisture, soil maps, groundwater, and discharge, inland water bathymetry</a:t>
            </a:r>
            <a:r>
              <a:rPr lang="en-GB" sz="2000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); 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b="1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Higher spatial resolution needed 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222222"/>
                </a:solidFill>
                <a:latin typeface="Palanquin" panose="020B0004020203020204" pitchFamily="34" charset="-70"/>
                <a:ea typeface="Palanquin" panose="020B0004020203020204" pitchFamily="34" charset="-70"/>
              </a:rPr>
              <a:t>Validation and maturity of products varies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Uncertainties of products are usually missing</a:t>
            </a:r>
            <a:endParaRPr lang="et-EE" sz="2000" b="1" dirty="0">
              <a:solidFill>
                <a:srgbClr val="222222"/>
              </a:solidFill>
              <a:latin typeface="Palanquin" panose="020B0004020203020204" pitchFamily="34" charset="-7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Lack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 of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awareness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 in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user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community</a:t>
            </a:r>
            <a:endParaRPr lang="et-EE" sz="2000" b="1" dirty="0">
              <a:solidFill>
                <a:srgbClr val="222222"/>
              </a:solidFill>
              <a:latin typeface="Palanquin" panose="020B0004020203020204" pitchFamily="34" charset="-7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Quasi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similar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products</a:t>
            </a:r>
            <a:endParaRPr lang="et-EE" sz="2000" b="1" dirty="0">
              <a:solidFill>
                <a:srgbClr val="222222"/>
              </a:solidFill>
              <a:latin typeface="Palanquin" panose="020B0004020203020204" pitchFamily="34" charset="-7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Lack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 of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harmonisation</a:t>
            </a:r>
            <a:endParaRPr lang="et-EE" sz="2000" b="1" dirty="0">
              <a:solidFill>
                <a:srgbClr val="222222"/>
              </a:solidFill>
              <a:latin typeface="Palanquin" panose="020B0004020203020204" pitchFamily="34" charset="-7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NASA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Earthdata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, CMEMS, C3S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much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better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than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the</a:t>
            </a:r>
            <a:r>
              <a:rPr lang="et-EE" sz="2000" b="1" dirty="0">
                <a:solidFill>
                  <a:srgbClr val="222222"/>
                </a:solidFill>
                <a:latin typeface="Palanquin" panose="020B0004020203020204" pitchFamily="34" charset="-70"/>
              </a:rPr>
              <a:t> Land Service </a:t>
            </a:r>
            <a:r>
              <a:rPr lang="et-EE" sz="2000" b="1" dirty="0" err="1">
                <a:solidFill>
                  <a:srgbClr val="222222"/>
                </a:solidFill>
                <a:latin typeface="Palanquin" panose="020B0004020203020204" pitchFamily="34" charset="-70"/>
              </a:rPr>
              <a:t>portal</a:t>
            </a:r>
            <a:endParaRPr lang="et-EE" sz="2000" b="1" dirty="0">
              <a:solidFill>
                <a:srgbClr val="222222"/>
              </a:solidFill>
              <a:latin typeface="Palanquin" panose="020B0004020203020204" pitchFamily="34" charset="-7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009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38ABF6-5C41-8652-C5EC-CFD2E6CAF45C}"/>
              </a:ext>
            </a:extLst>
          </p:cNvPr>
          <p:cNvSpPr txBox="1"/>
          <p:nvPr/>
        </p:nvSpPr>
        <p:spPr>
          <a:xfrm>
            <a:off x="477272" y="225253"/>
            <a:ext cx="11650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u="none" strike="noStrike" dirty="0">
                <a:solidFill>
                  <a:srgbClr val="BF8F00"/>
                </a:solidFill>
                <a:effectLst/>
                <a:latin typeface="Palanquin" panose="020B0004020203020204" pitchFamily="34" charset="-70"/>
              </a:rPr>
              <a:t>Assessment of Water Qua</a:t>
            </a:r>
            <a:r>
              <a:rPr lang="et-EE" sz="4800" b="1" i="0" u="none" strike="noStrike" dirty="0">
                <a:solidFill>
                  <a:srgbClr val="BF8F00"/>
                </a:solidFill>
                <a:effectLst/>
                <a:latin typeface="Palanquin" panose="020B0004020203020204" pitchFamily="34" charset="-70"/>
              </a:rPr>
              <a:t>l</a:t>
            </a:r>
            <a:r>
              <a:rPr lang="en-US" sz="4800" b="1" i="0" u="none" strike="noStrike" dirty="0" err="1">
                <a:solidFill>
                  <a:srgbClr val="BF8F00"/>
                </a:solidFill>
                <a:effectLst/>
                <a:latin typeface="Palanquin" panose="020B0004020203020204" pitchFamily="34" charset="-70"/>
              </a:rPr>
              <a:t>ity</a:t>
            </a:r>
            <a:r>
              <a:rPr lang="en-US" sz="4800" b="1" i="0" u="none" strike="noStrike" dirty="0">
                <a:solidFill>
                  <a:srgbClr val="BF8F00"/>
                </a:solidFill>
                <a:effectLst/>
                <a:latin typeface="Palanquin" panose="020B0004020203020204" pitchFamily="34" charset="-70"/>
              </a:rPr>
              <a:t> portfolio</a:t>
            </a:r>
            <a:endParaRPr lang="en-GB" sz="4800" b="1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E53D8127-350B-B96E-DDDC-E24500533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73" y="1843970"/>
            <a:ext cx="6711520" cy="3459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5EECAF-F4FA-CFB9-80DA-D445D256C535}"/>
              </a:ext>
            </a:extLst>
          </p:cNvPr>
          <p:cNvSpPr txBox="1"/>
          <p:nvPr/>
        </p:nvSpPr>
        <p:spPr>
          <a:xfrm>
            <a:off x="1265291" y="1015231"/>
            <a:ext cx="417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F0"/>
                </a:solidFill>
              </a:rPr>
              <a:t>Existing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2E380-EBD6-3ED9-6BA8-2C97112E05B9}"/>
              </a:ext>
            </a:extLst>
          </p:cNvPr>
          <p:cNvSpPr txBox="1"/>
          <p:nvPr/>
        </p:nvSpPr>
        <p:spPr>
          <a:xfrm>
            <a:off x="7455954" y="101523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F0"/>
                </a:solidFill>
              </a:rPr>
              <a:t>Missing products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935E3-590F-B9B8-D79A-29345165CF60}"/>
              </a:ext>
            </a:extLst>
          </p:cNvPr>
          <p:cNvSpPr txBox="1"/>
          <p:nvPr/>
        </p:nvSpPr>
        <p:spPr>
          <a:xfrm>
            <a:off x="6253603" y="1666045"/>
            <a:ext cx="573618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b="1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carbon related products </a:t>
            </a:r>
            <a:r>
              <a:rPr lang="en-GB" sz="2000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e.g. coloured dissolved organic matter, (CDOM), dissolved organic carbon (DOC), total organic carbon (TOC), dissolved inorganic carbon (DIC), total inorganic carbon (TIC), CO2); </a:t>
            </a:r>
            <a:endParaRPr lang="et-EE" sz="2000" u="none" strike="noStrike" dirty="0">
              <a:solidFill>
                <a:srgbClr val="222222"/>
              </a:solidFill>
              <a:effectLst/>
              <a:latin typeface="Palanquin" panose="020B0004020203020204" pitchFamily="34" charset="-70"/>
              <a:ea typeface="Palanquin" panose="020B0004020203020204" pitchFamily="34" charset="-7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b="1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shallow water products </a:t>
            </a:r>
            <a:r>
              <a:rPr lang="en-GB" sz="2000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e.g. bathymetry, benthic habitat cover (%) and types, benthic primary production, benthic carbon, etc.; </a:t>
            </a:r>
            <a:endParaRPr lang="et-EE" sz="2000" u="none" strike="noStrike" dirty="0">
              <a:solidFill>
                <a:srgbClr val="222222"/>
              </a:solidFill>
              <a:effectLst/>
              <a:latin typeface="Palanquin" panose="020B0004020203020204" pitchFamily="34" charset="-70"/>
              <a:ea typeface="Palanquin" panose="020B0004020203020204" pitchFamily="34" charset="-7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sz="2000" b="1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floating matter products </a:t>
            </a:r>
            <a:r>
              <a:rPr lang="en-GB" sz="2000" u="none" strike="noStrike" dirty="0">
                <a:solidFill>
                  <a:srgbClr val="222222"/>
                </a:solidFill>
                <a:effectLst/>
                <a:latin typeface="Palanquin" panose="020B0004020203020204" pitchFamily="34" charset="-70"/>
                <a:ea typeface="Palanquin" panose="020B0004020203020204" pitchFamily="34" charset="-70"/>
              </a:rPr>
              <a:t>e.g. plastic and other litter (wood, glass, metal, textile, etc.), cyanobacterial scum on the water surface, macroalgae (Sargassum, Ulva) or plants (water Hyacinth, duckweed) floating on the water surface, tree pollen). </a:t>
            </a:r>
            <a:endParaRPr lang="et-EE" sz="2000" u="none" strike="noStrike" dirty="0">
              <a:solidFill>
                <a:srgbClr val="222222"/>
              </a:solidFill>
              <a:effectLst/>
              <a:latin typeface="Palanquin" panose="020B0004020203020204" pitchFamily="34" charset="-70"/>
              <a:ea typeface="Palanquin" panose="020B0004020203020204" pitchFamily="34" charset="-70"/>
            </a:endParaRPr>
          </a:p>
          <a:p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029F2-19B0-E299-42C4-5872EC33EB71}"/>
              </a:ext>
            </a:extLst>
          </p:cNvPr>
          <p:cNvSpPr txBox="1"/>
          <p:nvPr/>
        </p:nvSpPr>
        <p:spPr>
          <a:xfrm>
            <a:off x="7254735" y="623782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>
                <a:solidFill>
                  <a:srgbClr val="FFFF00"/>
                </a:solidFill>
              </a:rPr>
              <a:t>All </a:t>
            </a:r>
            <a:r>
              <a:rPr lang="et-EE" sz="2800" b="1" dirty="0" err="1">
                <a:solidFill>
                  <a:srgbClr val="FFFF00"/>
                </a:solidFill>
              </a:rPr>
              <a:t>exist</a:t>
            </a:r>
            <a:r>
              <a:rPr lang="et-EE" sz="2800" b="1" dirty="0">
                <a:solidFill>
                  <a:srgbClr val="FFFF00"/>
                </a:solidFill>
              </a:rPr>
              <a:t> at </a:t>
            </a:r>
            <a:r>
              <a:rPr lang="et-EE" sz="2800" b="1" dirty="0" err="1">
                <a:solidFill>
                  <a:srgbClr val="FFFF00"/>
                </a:solidFill>
              </a:rPr>
              <a:t>local</a:t>
            </a:r>
            <a:r>
              <a:rPr lang="et-EE" sz="2800" b="1" dirty="0">
                <a:solidFill>
                  <a:srgbClr val="FFFF00"/>
                </a:solidFill>
              </a:rPr>
              <a:t> </a:t>
            </a:r>
            <a:r>
              <a:rPr lang="et-EE" sz="2800" b="1" dirty="0" err="1">
                <a:solidFill>
                  <a:srgbClr val="FFFF00"/>
                </a:solidFill>
              </a:rPr>
              <a:t>scale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28B47-AD61-C33E-A880-F3E6ED42D726}"/>
              </a:ext>
            </a:extLst>
          </p:cNvPr>
          <p:cNvSpPr txBox="1"/>
          <p:nvPr/>
        </p:nvSpPr>
        <p:spPr>
          <a:xfrm>
            <a:off x="202211" y="5496560"/>
            <a:ext cx="60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>
                <a:solidFill>
                  <a:srgbClr val="FFC000"/>
                </a:solidFill>
              </a:rPr>
              <a:t>For </a:t>
            </a:r>
            <a:r>
              <a:rPr lang="et-EE" sz="2400" b="1" dirty="0" err="1">
                <a:solidFill>
                  <a:srgbClr val="FFC000"/>
                </a:solidFill>
              </a:rPr>
              <a:t>about</a:t>
            </a:r>
            <a:r>
              <a:rPr lang="et-EE" sz="2400" b="1" dirty="0">
                <a:solidFill>
                  <a:srgbClr val="FFC000"/>
                </a:solidFill>
              </a:rPr>
              <a:t> 4700 </a:t>
            </a:r>
            <a:r>
              <a:rPr lang="et-EE" sz="2400" b="1" dirty="0" err="1">
                <a:solidFill>
                  <a:srgbClr val="FFC000"/>
                </a:solidFill>
              </a:rPr>
              <a:t>lakes</a:t>
            </a:r>
            <a:r>
              <a:rPr lang="et-EE" sz="2400" b="1" dirty="0">
                <a:solidFill>
                  <a:srgbClr val="FFC000"/>
                </a:solidFill>
              </a:rPr>
              <a:t> </a:t>
            </a:r>
            <a:r>
              <a:rPr lang="et-EE" sz="2400" b="1" dirty="0" err="1">
                <a:solidFill>
                  <a:srgbClr val="FFC000"/>
                </a:solidFill>
              </a:rPr>
              <a:t>out</a:t>
            </a:r>
            <a:r>
              <a:rPr lang="et-EE" sz="2400" b="1" dirty="0">
                <a:solidFill>
                  <a:srgbClr val="FFC000"/>
                </a:solidFill>
              </a:rPr>
              <a:t> of 117 </a:t>
            </a:r>
            <a:r>
              <a:rPr lang="et-EE" sz="2400" b="1" dirty="0" err="1">
                <a:solidFill>
                  <a:srgbClr val="FFC000"/>
                </a:solidFill>
              </a:rPr>
              <a:t>million</a:t>
            </a:r>
            <a:r>
              <a:rPr lang="et-EE" sz="2400" b="1" dirty="0">
                <a:solidFill>
                  <a:srgbClr val="FFC000"/>
                </a:solidFill>
              </a:rPr>
              <a:t> </a:t>
            </a:r>
            <a:endParaRPr lang="en-GB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2" descr="Imatge que conté text, captura de pantalla, Font, targeta de negoci&#10;&#10;Descripció generada automàticament">
            <a:extLst>
              <a:ext uri="{FF2B5EF4-FFF2-40B4-BE49-F238E27FC236}">
                <a16:creationId xmlns:a16="http://schemas.microsoft.com/office/drawing/2014/main" id="{7ABD598F-392B-6A99-1A94-A7B122027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01" y="686961"/>
            <a:ext cx="11191598" cy="50221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77EF-95ED-F8CD-E6BC-78164C2CF3EE}"/>
              </a:ext>
            </a:extLst>
          </p:cNvPr>
          <p:cNvSpPr txBox="1"/>
          <p:nvPr/>
        </p:nvSpPr>
        <p:spPr>
          <a:xfrm>
            <a:off x="477272" y="225253"/>
            <a:ext cx="116507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i="0" u="none" strike="noStrike">
                <a:solidFill>
                  <a:srgbClr val="BF8F00"/>
                </a:solidFill>
                <a:effectLst/>
                <a:latin typeface="Palanquin" panose="020B0004020203020204" pitchFamily="34" charset="-70"/>
              </a:rPr>
              <a:t>Scenarios</a:t>
            </a:r>
            <a:endParaRPr lang="en-GB" sz="6000" b="1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CA1BA38B-DC80-EF63-E43D-24E31E9DBE6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1760778"/>
            <a:ext cx="10399628" cy="3336443"/>
          </a:xfrm>
          <a:prstGeom prst="rect">
            <a:avLst/>
          </a:prstGeom>
          <a:ln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B13636-F369-53B9-7EBE-F9933706F6D6}"/>
              </a:ext>
            </a:extLst>
          </p:cNvPr>
          <p:cNvSpPr txBox="1"/>
          <p:nvPr/>
        </p:nvSpPr>
        <p:spPr>
          <a:xfrm>
            <a:off x="3526270" y="5523542"/>
            <a:ext cx="473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0B0F0"/>
                </a:solidFill>
              </a:rPr>
              <a:t>From 2027 onwards</a:t>
            </a:r>
          </a:p>
        </p:txBody>
      </p:sp>
    </p:spTree>
    <p:extLst>
      <p:ext uri="{BB962C8B-B14F-4D97-AF65-F5344CB8AC3E}">
        <p14:creationId xmlns:p14="http://schemas.microsoft.com/office/powerpoint/2010/main" val="163478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77EF-95ED-F8CD-E6BC-78164C2CF3EE}"/>
              </a:ext>
            </a:extLst>
          </p:cNvPr>
          <p:cNvSpPr txBox="1"/>
          <p:nvPr/>
        </p:nvSpPr>
        <p:spPr>
          <a:xfrm>
            <a:off x="472722" y="143367"/>
            <a:ext cx="116507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sz="6000" b="1" i="0" u="none" strike="noStrike" dirty="0" err="1">
                <a:solidFill>
                  <a:srgbClr val="BF8F00"/>
                </a:solidFill>
                <a:effectLst/>
                <a:latin typeface="Palanquin" panose="020B0004020203020204" pitchFamily="34" charset="-70"/>
              </a:rPr>
              <a:t>Roadmap</a:t>
            </a:r>
            <a:endParaRPr lang="en-GB" sz="6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768CA-8612-AA56-6A84-65FC02EBBA51}"/>
              </a:ext>
            </a:extLst>
          </p:cNvPr>
          <p:cNvSpPr txBox="1"/>
          <p:nvPr/>
        </p:nvSpPr>
        <p:spPr>
          <a:xfrm>
            <a:off x="836912" y="1159030"/>
            <a:ext cx="10830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hlinkClick r:id="rId3"/>
              </a:rPr>
              <a:t>https://zenodo.org/records/10847654</a:t>
            </a:r>
            <a:endParaRPr lang="et-EE" sz="5400" b="1" dirty="0"/>
          </a:p>
          <a:p>
            <a:endParaRPr lang="et-EE" sz="5400" b="1" dirty="0"/>
          </a:p>
          <a:p>
            <a:r>
              <a:rPr lang="et-EE" sz="5400" b="1" i="0" dirty="0">
                <a:solidFill>
                  <a:srgbClr val="696969"/>
                </a:solidFill>
                <a:effectLst/>
                <a:latin typeface="Helvetica" panose="020B0604020202020204" pitchFamily="34" charset="0"/>
              </a:rPr>
              <a:t>DOI </a:t>
            </a:r>
            <a:r>
              <a:rPr lang="et-EE" sz="5400" b="1" i="0" u="none" strike="noStrike" dirty="0">
                <a:solidFill>
                  <a:srgbClr val="2F6FA7"/>
                </a:solidFill>
                <a:effectLst/>
                <a:latin typeface="Helvetica" panose="020B0604020202020204" pitchFamily="34" charset="0"/>
                <a:hlinkClick r:id="rId4"/>
              </a:rPr>
              <a:t>10.5281/zenodo.10847653</a:t>
            </a:r>
            <a:endParaRPr lang="et-EE" sz="5400" b="1" u="none" strike="noStrike" dirty="0">
              <a:solidFill>
                <a:srgbClr val="696969"/>
              </a:solidFill>
              <a:latin typeface="Helvetica" panose="020B0604020202020204" pitchFamily="34" charset="0"/>
            </a:endParaRPr>
          </a:p>
          <a:p>
            <a:endParaRPr lang="et-EE" sz="5400" b="1" dirty="0">
              <a:solidFill>
                <a:srgbClr val="696969"/>
              </a:solidFill>
              <a:latin typeface="Helvetica" panose="020B0604020202020204" pitchFamily="34" charset="0"/>
            </a:endParaRPr>
          </a:p>
          <a:p>
            <a:r>
              <a:rPr lang="en-GB" sz="5400" b="1" dirty="0">
                <a:solidFill>
                  <a:srgbClr val="00B0F0"/>
                </a:solidFill>
              </a:rPr>
              <a:t>https://waterforce.eu/roadmap</a:t>
            </a:r>
          </a:p>
        </p:txBody>
      </p:sp>
    </p:spTree>
    <p:extLst>
      <p:ext uri="{BB962C8B-B14F-4D97-AF65-F5344CB8AC3E}">
        <p14:creationId xmlns:p14="http://schemas.microsoft.com/office/powerpoint/2010/main" val="88911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"/>
          <p:cNvPicPr preferRelativeResize="0"/>
          <p:nvPr/>
        </p:nvPicPr>
        <p:blipFill rotWithShape="1">
          <a:blip r:embed="rId3">
            <a:alphaModFix/>
          </a:blip>
          <a:srcRect l="17135"/>
          <a:stretch/>
        </p:blipFill>
        <p:spPr>
          <a:xfrm>
            <a:off x="0" y="1154925"/>
            <a:ext cx="7435076" cy="236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056" y="6328863"/>
            <a:ext cx="335322" cy="22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/>
        </p:nvSpPr>
        <p:spPr>
          <a:xfrm>
            <a:off x="1382405" y="6268708"/>
            <a:ext cx="9304638" cy="69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s-E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Water-ForCE is a Coordination and Support Action (CSA) that has received funding from European Union's Horizon 2020-research and innovation programme under grant agreement number: 101004186.</a:t>
            </a: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4BFA1-39D9-FC90-3EF5-58FCFB44DB1D}"/>
              </a:ext>
            </a:extLst>
          </p:cNvPr>
          <p:cNvSpPr txBox="1"/>
          <p:nvPr/>
        </p:nvSpPr>
        <p:spPr>
          <a:xfrm>
            <a:off x="4352758" y="3816547"/>
            <a:ext cx="486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7200" b="1" dirty="0" err="1">
                <a:solidFill>
                  <a:schemeClr val="bg1"/>
                </a:solidFill>
                <a:latin typeface="Palanquin" panose="020B0004020203020204" pitchFamily="34" charset="-70"/>
                <a:cs typeface="Palanquin" panose="020B0004020203020204" pitchFamily="34" charset="-70"/>
              </a:rPr>
              <a:t>Thank</a:t>
            </a:r>
            <a:r>
              <a:rPr lang="et-EE" sz="7200" b="1" dirty="0">
                <a:solidFill>
                  <a:schemeClr val="bg1"/>
                </a:solidFill>
                <a:latin typeface="Palanquin" panose="020B0004020203020204" pitchFamily="34" charset="-70"/>
                <a:cs typeface="Palanquin" panose="020B0004020203020204" pitchFamily="34" charset="-70"/>
              </a:rPr>
              <a:t> </a:t>
            </a:r>
            <a:r>
              <a:rPr lang="et-EE" sz="7200" b="1" dirty="0" err="1">
                <a:solidFill>
                  <a:schemeClr val="bg1"/>
                </a:solidFill>
                <a:latin typeface="Palanquin" panose="020B0004020203020204" pitchFamily="34" charset="-70"/>
                <a:cs typeface="Palanquin" panose="020B0004020203020204" pitchFamily="34" charset="-70"/>
              </a:rPr>
              <a:t>you</a:t>
            </a:r>
            <a:r>
              <a:rPr lang="et-EE" sz="7200" b="1" dirty="0">
                <a:solidFill>
                  <a:schemeClr val="bg1"/>
                </a:solidFill>
                <a:latin typeface="Palanquin" panose="020B0004020203020204" pitchFamily="34" charset="-70"/>
                <a:cs typeface="Palanquin" panose="020B0004020203020204" pitchFamily="34" charset="-70"/>
              </a:rPr>
              <a:t>!</a:t>
            </a:r>
            <a:endParaRPr lang="en-GB" sz="7200" b="1" dirty="0">
              <a:solidFill>
                <a:schemeClr val="bg1"/>
              </a:solidFill>
              <a:latin typeface="Palanquin" panose="020B0004020203020204" pitchFamily="34" charset="-70"/>
              <a:cs typeface="Palanquin" panose="020B0004020203020204" pitchFamily="34" charset="-7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035F4-3389-A1B7-2514-BFED63848296}"/>
              </a:ext>
            </a:extLst>
          </p:cNvPr>
          <p:cNvSpPr txBox="1"/>
          <p:nvPr/>
        </p:nvSpPr>
        <p:spPr>
          <a:xfrm>
            <a:off x="2291228" y="5447454"/>
            <a:ext cx="4446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b="1" dirty="0">
                <a:solidFill>
                  <a:srgbClr val="FFFF00"/>
                </a:solidFill>
                <a:latin typeface="Palanquin" panose="020B0004020203020204" pitchFamily="34" charset="-70"/>
                <a:cs typeface="Palanquin" panose="020B0004020203020204" pitchFamily="34" charset="-70"/>
              </a:rPr>
              <a:t>Tiit.Kutser@ut.ee</a:t>
            </a:r>
            <a:endParaRPr lang="en-GB" sz="4400" b="1" dirty="0">
              <a:solidFill>
                <a:srgbClr val="FFFF00"/>
              </a:solidFill>
              <a:latin typeface="Palanquin" panose="020B0004020203020204" pitchFamily="34" charset="-70"/>
              <a:cs typeface="Palanquin" panose="020B0004020203020204" pitchFamily="34" charset="-7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386</Words>
  <Application>Microsoft Office PowerPoint</Application>
  <PresentationFormat>Laiekraan</PresentationFormat>
  <Paragraphs>43</Paragraphs>
  <Slides>8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8</vt:i4>
      </vt:variant>
    </vt:vector>
  </HeadingPairs>
  <TitlesOfParts>
    <vt:vector size="17" baseType="lpstr">
      <vt:lpstr>Arial</vt:lpstr>
      <vt:lpstr>Calibri</vt:lpstr>
      <vt:lpstr>Palanquin</vt:lpstr>
      <vt:lpstr>Wingdings</vt:lpstr>
      <vt:lpstr>Helvetica</vt:lpstr>
      <vt:lpstr>Poppins Medium</vt:lpstr>
      <vt:lpstr>Palanquin Medium</vt:lpstr>
      <vt:lpstr>7_Diseño personalizado</vt:lpstr>
      <vt:lpstr>4_Custom Design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Laia Romero</dc:creator>
  <cp:lastModifiedBy>Tiit Kutser</cp:lastModifiedBy>
  <cp:revision>153</cp:revision>
  <dcterms:created xsi:type="dcterms:W3CDTF">2018-11-10T10:24:23Z</dcterms:created>
  <dcterms:modified xsi:type="dcterms:W3CDTF">2024-10-25T10:58:36Z</dcterms:modified>
</cp:coreProperties>
</file>