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067" r:id="rId3"/>
    <p:sldId id="3079" r:id="rId4"/>
    <p:sldId id="3066" r:id="rId5"/>
    <p:sldId id="3073" r:id="rId6"/>
    <p:sldId id="3055" r:id="rId7"/>
    <p:sldId id="3080" r:id="rId8"/>
    <p:sldId id="3065" r:id="rId9"/>
    <p:sldId id="3057" r:id="rId10"/>
    <p:sldId id="284" r:id="rId11"/>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27130F-4FEB-AA47-7F13-F43CEA2D1116}" name="Cristina Ananasso" initials="CA" userId="S::cristina.ananasso@ecmwf.int::64d383a1-748a-4140-a921-02d38c8019c5" providerId="AD"/>
  <p188:author id="{7B5FDD4A-8927-EAC2-19CE-5DCAE31F7305}" name="Julie Letertre" initials="JL" userId="S::julie.letertre@ecmwf.int::6f8da98c-19ed-4bcd-a256-14f63ccb2fbf" providerId="AD"/>
  <p188:author id="{CABD7A60-C8FB-3F5C-47AE-3B6F8D8B53B0}" name="Julie Letertre" initials="JL" userId="S::Julie.Letertre@ecmwf.int::6f8da98c-19ed-4bcd-a256-14f63ccb2f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E7D"/>
    <a:srgbClr val="61CBF4"/>
    <a:srgbClr val="2567AB"/>
    <a:srgbClr val="03122A"/>
    <a:srgbClr val="7F82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17649-AB51-4529-813C-6AAFE1D87DBA}" v="1" dt="2025-01-20T08:54:59.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89040" autoAdjust="0"/>
  </p:normalViewPr>
  <p:slideViewPr>
    <p:cSldViewPr snapToGrid="0">
      <p:cViewPr varScale="1">
        <p:scale>
          <a:sx n="31" d="100"/>
          <a:sy n="31" d="100"/>
        </p:scale>
        <p:origin x="1544"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A5F16-7E6F-FA47-9715-87289FB077D6}" type="datetimeFigureOut">
              <a:rPr lang="en-DE" smtClean="0"/>
              <a:t>01/20/2025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5C278-7D95-DD4E-87D7-0598D0A46372}" type="slidenum">
              <a:rPr lang="en-DE" smtClean="0"/>
              <a:t>‹#›</a:t>
            </a:fld>
            <a:endParaRPr lang="en-DE"/>
          </a:p>
        </p:txBody>
      </p:sp>
    </p:spTree>
    <p:extLst>
      <p:ext uri="{BB962C8B-B14F-4D97-AF65-F5344CB8AC3E}">
        <p14:creationId xmlns:p14="http://schemas.microsoft.com/office/powerpoint/2010/main" val="726058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5C278-7D95-DD4E-87D7-0598D0A46372}" type="slidenum">
              <a:rPr lang="en-DE" smtClean="0"/>
              <a:t>1</a:t>
            </a:fld>
            <a:endParaRPr lang="en-DE"/>
          </a:p>
        </p:txBody>
      </p:sp>
    </p:spTree>
    <p:extLst>
      <p:ext uri="{BB962C8B-B14F-4D97-AF65-F5344CB8AC3E}">
        <p14:creationId xmlns:p14="http://schemas.microsoft.com/office/powerpoint/2010/main" val="96779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GB" sz="2400" b="1">
                <a:solidFill>
                  <a:schemeClr val="accent1"/>
                </a:solidFill>
              </a:rPr>
              <a:t>Platform for promoting new collaborations and staying in touch with advances </a:t>
            </a:r>
          </a:p>
          <a:p>
            <a:pPr lvl="1">
              <a:spcBef>
                <a:spcPts val="0"/>
              </a:spcBef>
            </a:pPr>
            <a:r>
              <a:rPr lang="en-GB">
                <a:solidFill>
                  <a:schemeClr val="accent1">
                    <a:lumMod val="75000"/>
                  </a:schemeClr>
                </a:solidFill>
              </a:rPr>
              <a:t>Opportunity to showcase your work on a prominent platform in the energy sector</a:t>
            </a:r>
          </a:p>
          <a:p>
            <a:pPr lvl="1">
              <a:spcBef>
                <a:spcPts val="0"/>
              </a:spcBef>
            </a:pPr>
            <a:r>
              <a:rPr lang="en-GB">
                <a:solidFill>
                  <a:schemeClr val="accent1">
                    <a:lumMod val="75000"/>
                  </a:schemeClr>
                </a:solidFill>
              </a:rPr>
              <a:t>Make more network connections through the energy hub</a:t>
            </a:r>
          </a:p>
          <a:p>
            <a:endParaRPr lang="en-GB"/>
          </a:p>
        </p:txBody>
      </p:sp>
      <p:sp>
        <p:nvSpPr>
          <p:cNvPr id="4" name="Slide Number Placeholder 3"/>
          <p:cNvSpPr>
            <a:spLocks noGrp="1"/>
          </p:cNvSpPr>
          <p:nvPr>
            <p:ph type="sldNum" sz="quarter" idx="5"/>
          </p:nvPr>
        </p:nvSpPr>
        <p:spPr/>
        <p:txBody>
          <a:bodyPr/>
          <a:lstStyle/>
          <a:p>
            <a:fld id="{3505C278-7D95-DD4E-87D7-0598D0A46372}" type="slidenum">
              <a:rPr lang="en-DE" smtClean="0"/>
              <a:t>3</a:t>
            </a:fld>
            <a:endParaRPr lang="en-DE"/>
          </a:p>
        </p:txBody>
      </p:sp>
    </p:spTree>
    <p:extLst>
      <p:ext uri="{BB962C8B-B14F-4D97-AF65-F5344CB8AC3E}">
        <p14:creationId xmlns:p14="http://schemas.microsoft.com/office/powerpoint/2010/main" val="118669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4</a:t>
            </a:fld>
            <a:endParaRPr lang="en-US"/>
          </a:p>
        </p:txBody>
      </p:sp>
    </p:spTree>
    <p:extLst>
      <p:ext uri="{BB962C8B-B14F-4D97-AF65-F5344CB8AC3E}">
        <p14:creationId xmlns:p14="http://schemas.microsoft.com/office/powerpoint/2010/main" val="253408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entering to the Energy Hub website you can find a direct link to the data sets. In order to facilitate the search of the data sets, we have included some filters</a:t>
            </a:r>
          </a:p>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6</a:t>
            </a:fld>
            <a:endParaRPr lang="en-US"/>
          </a:p>
        </p:txBody>
      </p:sp>
    </p:spTree>
    <p:extLst>
      <p:ext uri="{BB962C8B-B14F-4D97-AF65-F5344CB8AC3E}">
        <p14:creationId xmlns:p14="http://schemas.microsoft.com/office/powerpoint/2010/main" val="78248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9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BB4E-C66C-15C5-2350-24735BF26DD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38555FF8-1012-BD8A-D538-407F4718C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D918BD52-8FF0-8A4A-100F-8E45726B0619}"/>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5" name="Footer Placeholder 4">
            <a:extLst>
              <a:ext uri="{FF2B5EF4-FFF2-40B4-BE49-F238E27FC236}">
                <a16:creationId xmlns:a16="http://schemas.microsoft.com/office/drawing/2014/main" id="{8D1A1676-8383-55BF-E7E2-F407ADC4F75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6989FD0-B2C4-8DAC-963D-9DD0FF0EE5FA}"/>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387952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8F83-0D02-B47A-B2FA-2D58481C3212}"/>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71C2278A-437C-7853-EC0B-3A6B31CC247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D4558337-9FF6-1928-9DDD-CF34962C8AF2}"/>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5" name="Footer Placeholder 4">
            <a:extLst>
              <a:ext uri="{FF2B5EF4-FFF2-40B4-BE49-F238E27FC236}">
                <a16:creationId xmlns:a16="http://schemas.microsoft.com/office/drawing/2014/main" id="{60308067-13D0-A052-7F42-1F223FA9DE4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F938350-1AFE-44BE-D7D4-30B227B812DA}"/>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2881453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4B1F5-8B1D-026B-77B6-FCCB3A057C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D945B9A5-CD16-D5B2-B77E-C0F79097BDC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954AAC1-51AB-4AEA-256E-23EA0007CE6E}"/>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5" name="Footer Placeholder 4">
            <a:extLst>
              <a:ext uri="{FF2B5EF4-FFF2-40B4-BE49-F238E27FC236}">
                <a16:creationId xmlns:a16="http://schemas.microsoft.com/office/drawing/2014/main" id="{6CB9D30F-7017-3979-18DD-98D0A187E3A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B9BEA409-9DB4-39EC-D944-461C5ADD3E2C}"/>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51607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779521" y="360001"/>
            <a:ext cx="10757392" cy="837537"/>
          </a:xfrm>
          <a:prstGeom prst="rect">
            <a:avLst/>
          </a:prstGeom>
        </p:spPr>
        <p:txBody>
          <a:bodyPr wrap="square" lIns="0" tIns="0" rIns="0" bIns="0" rtlCol="0" anchor="t">
            <a:spAutoFit/>
          </a:bodyPr>
          <a:lstStyle>
            <a:lvl1pPr>
              <a:lnSpc>
                <a:spcPct val="100000"/>
              </a:lnSpc>
              <a:defRPr lang="en-US" sz="4000" b="1" spc="-188">
                <a:solidFill>
                  <a:srgbClr val="7F82C0"/>
                </a:solidFill>
                <a:latin typeface="TT Polls Bold"/>
                <a:ea typeface="+mn-ea"/>
                <a:cs typeface="+mn-cs"/>
              </a:defRPr>
            </a:lvl1pPr>
          </a:lstStyle>
          <a:p>
            <a:pPr marL="0" lvl="0" defTabSz="914400">
              <a:lnSpc>
                <a:spcPts val="7279"/>
              </a:lnSpc>
            </a:pPr>
            <a:r>
              <a:rPr lang="en-GB"/>
              <a:t>Click to edit Master title style</a:t>
            </a:r>
            <a:endParaRPr lang="en-US"/>
          </a:p>
        </p:txBody>
      </p:sp>
      <p:sp>
        <p:nvSpPr>
          <p:cNvPr id="11" name="Content Placeholder 10"/>
          <p:cNvSpPr>
            <a:spLocks noGrp="1"/>
          </p:cNvSpPr>
          <p:nvPr>
            <p:ph sz="quarter" idx="14" hasCustomPrompt="1"/>
          </p:nvPr>
        </p:nvSpPr>
        <p:spPr>
          <a:xfrm>
            <a:off x="779521" y="1444336"/>
            <a:ext cx="10757392" cy="4477664"/>
          </a:xfrm>
          <a:prstGeom prst="rect">
            <a:avLst/>
          </a:prstGeom>
        </p:spPr>
        <p:txBody>
          <a:bodyPr lIns="0" tIns="0" rIns="0" bIns="0"/>
          <a:lstStyle>
            <a:lvl1pPr marL="176400" indent="-177800">
              <a:lnSpc>
                <a:spcPct val="110000"/>
              </a:lnSpc>
              <a:spcBef>
                <a:spcPts val="1100"/>
              </a:spcBef>
              <a:buClr>
                <a:srgbClr val="EB992A"/>
              </a:buClr>
              <a:buFont typeface="Arial"/>
              <a:buChar char="•"/>
              <a:defRPr sz="2000">
                <a:solidFill>
                  <a:schemeClr val="tx1"/>
                </a:solidFill>
              </a:defRPr>
            </a:lvl1pPr>
            <a:lvl2pPr marL="360000" indent="-180000">
              <a:lnSpc>
                <a:spcPct val="110000"/>
              </a:lnSpc>
              <a:spcBef>
                <a:spcPts val="1000"/>
              </a:spcBef>
              <a:buClr>
                <a:srgbClr val="E47823"/>
              </a:buClr>
              <a:buFont typeface="Arial"/>
              <a:buChar char="•"/>
              <a:defRPr sz="1800">
                <a:solidFill>
                  <a:schemeClr val="tx1"/>
                </a:solidFill>
              </a:defRPr>
            </a:lvl2pPr>
            <a:lvl3pPr marL="540000" indent="-180000">
              <a:lnSpc>
                <a:spcPct val="110000"/>
              </a:lnSpc>
              <a:spcBef>
                <a:spcPts val="900"/>
              </a:spcBef>
              <a:buClr>
                <a:srgbClr val="E47823"/>
              </a:buClr>
              <a:buFont typeface="Arial"/>
              <a:buChar char="•"/>
              <a:defRPr sz="1600">
                <a:solidFill>
                  <a:schemeClr val="tx1"/>
                </a:solidFill>
              </a:defRPr>
            </a:lvl3pPr>
            <a:lvl4pPr marL="720000" indent="-180000">
              <a:lnSpc>
                <a:spcPct val="110000"/>
              </a:lnSpc>
              <a:spcBef>
                <a:spcPts val="800"/>
              </a:spcBef>
              <a:buClr>
                <a:srgbClr val="E47823"/>
              </a:buClr>
              <a:buFont typeface="Arial"/>
              <a:buChar char="•"/>
              <a:defRPr sz="1400">
                <a:solidFill>
                  <a:schemeClr val="tx1"/>
                </a:solidFill>
              </a:defRPr>
            </a:lvl4pPr>
            <a:lvl5pPr marL="900000" indent="-180000">
              <a:lnSpc>
                <a:spcPct val="110000"/>
              </a:lnSpc>
              <a:spcBef>
                <a:spcPts val="700"/>
              </a:spcBef>
              <a:buClr>
                <a:srgbClr val="E47823"/>
              </a:buClr>
              <a:buFont typeface="Arial"/>
              <a:buChar char="•"/>
              <a:defRPr sz="1050">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tx1"/>
                </a:solidFill>
              </a:defRPr>
            </a:lvl1pPr>
          </a:lstStyle>
          <a:p>
            <a:fld id="{6B3B0B0F-E794-1244-9699-107C60B9C23A}" type="slidenum">
              <a:rPr lang="en-US" smtClean="0"/>
              <a:pPr/>
              <a:t>‹#›</a:t>
            </a:fld>
            <a:endParaRPr lang="en-US"/>
          </a:p>
        </p:txBody>
      </p:sp>
      <p:pic>
        <p:nvPicPr>
          <p:cNvPr id="2" name="Picture 1" descr="A logo for a company&#10;&#10;Description automatically generated">
            <a:extLst>
              <a:ext uri="{FF2B5EF4-FFF2-40B4-BE49-F238E27FC236}">
                <a16:creationId xmlns:a16="http://schemas.microsoft.com/office/drawing/2014/main" id="{F8D566F1-3FB1-15CF-87C8-3F99187961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9240" y="6046856"/>
            <a:ext cx="4173520" cy="676611"/>
          </a:xfrm>
          <a:prstGeom prst="rect">
            <a:avLst/>
          </a:prstGeom>
        </p:spPr>
      </p:pic>
      <p:pic>
        <p:nvPicPr>
          <p:cNvPr id="3" name="Picture 2" descr="ECMWF_Master_Logo_RGB_nostrap.png">
            <a:extLst>
              <a:ext uri="{FF2B5EF4-FFF2-40B4-BE49-F238E27FC236}">
                <a16:creationId xmlns:a16="http://schemas.microsoft.com/office/drawing/2014/main" id="{AC644F95-DEC5-F1BD-4D8D-CD403B44F6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6372" y="527074"/>
            <a:ext cx="1439834" cy="247340"/>
          </a:xfrm>
          <a:prstGeom prst="rect">
            <a:avLst/>
          </a:prstGeom>
        </p:spPr>
      </p:pic>
      <p:sp>
        <p:nvSpPr>
          <p:cNvPr id="5" name="TextBox 4">
            <a:extLst>
              <a:ext uri="{FF2B5EF4-FFF2-40B4-BE49-F238E27FC236}">
                <a16:creationId xmlns:a16="http://schemas.microsoft.com/office/drawing/2014/main" id="{066DD24E-6AC8-2A5B-3FDE-4ACFB98BD538}"/>
              </a:ext>
            </a:extLst>
          </p:cNvPr>
          <p:cNvSpPr txBox="1"/>
          <p:nvPr userDrawn="1"/>
        </p:nvSpPr>
        <p:spPr>
          <a:xfrm>
            <a:off x="10631514" y="236890"/>
            <a:ext cx="1296892" cy="246221"/>
          </a:xfrm>
          <a:prstGeom prst="rect">
            <a:avLst/>
          </a:prstGeom>
          <a:noFill/>
          <a:ln>
            <a:noFill/>
          </a:ln>
        </p:spPr>
        <p:txBody>
          <a:bodyPr wrap="square" rtlCol="0">
            <a:spAutoFit/>
          </a:bodyPr>
          <a:lstStyle/>
          <a:p>
            <a:r>
              <a:rPr lang="en-US" sz="1000" b="1">
                <a:solidFill>
                  <a:srgbClr val="006CA6"/>
                </a:solidFill>
              </a:rPr>
              <a:t>Implemented by</a:t>
            </a:r>
          </a:p>
        </p:txBody>
      </p:sp>
    </p:spTree>
    <p:extLst>
      <p:ext uri="{BB962C8B-B14F-4D97-AF65-F5344CB8AC3E}">
        <p14:creationId xmlns:p14="http://schemas.microsoft.com/office/powerpoint/2010/main" val="1564880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C2B7EA0-C1A8-AE44-A2FF-CED5BE0DF78C}"/>
              </a:ext>
            </a:extLst>
          </p:cNvPr>
          <p:cNvSpPr>
            <a:spLocks noGrp="1"/>
          </p:cNvSpPr>
          <p:nvPr>
            <p:ph type="title"/>
          </p:nvPr>
        </p:nvSpPr>
        <p:spPr>
          <a:xfrm>
            <a:off x="1341473" y="202092"/>
            <a:ext cx="10467757" cy="733573"/>
          </a:xfrm>
          <a:prstGeom prst="rect">
            <a:avLst/>
          </a:prstGeom>
        </p:spPr>
        <p:txBody>
          <a:bodyPr/>
          <a:lstStyle>
            <a:lvl1pPr>
              <a:defRPr sz="3599">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94206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779521" y="360001"/>
            <a:ext cx="10757392" cy="837537"/>
          </a:xfrm>
          <a:prstGeom prst="rect">
            <a:avLst/>
          </a:prstGeom>
        </p:spPr>
        <p:txBody>
          <a:bodyPr wrap="square" lIns="0" tIns="0" rIns="0" bIns="0" rtlCol="0" anchor="t">
            <a:spAutoFit/>
          </a:bodyPr>
          <a:lstStyle>
            <a:lvl1pPr>
              <a:lnSpc>
                <a:spcPct val="100000"/>
              </a:lnSpc>
              <a:defRPr lang="en-US" sz="4000" b="1" spc="-188">
                <a:solidFill>
                  <a:srgbClr val="7F82C0"/>
                </a:solidFill>
                <a:latin typeface="TT Polls Bold"/>
                <a:ea typeface="+mn-ea"/>
                <a:cs typeface="+mn-cs"/>
              </a:defRPr>
            </a:lvl1pPr>
          </a:lstStyle>
          <a:p>
            <a:pPr marL="0" lvl="0" defTabSz="914400">
              <a:lnSpc>
                <a:spcPts val="7279"/>
              </a:lnSpc>
            </a:pPr>
            <a:r>
              <a:rPr lang="en-GB" dirty="0"/>
              <a:t>Click to edit Master title style</a:t>
            </a:r>
            <a:endParaRPr lang="en-US" dirty="0"/>
          </a:p>
        </p:txBody>
      </p:sp>
      <p:sp>
        <p:nvSpPr>
          <p:cNvPr id="11" name="Content Placeholder 10"/>
          <p:cNvSpPr>
            <a:spLocks noGrp="1"/>
          </p:cNvSpPr>
          <p:nvPr>
            <p:ph sz="quarter" idx="14" hasCustomPrompt="1"/>
          </p:nvPr>
        </p:nvSpPr>
        <p:spPr>
          <a:xfrm>
            <a:off x="779521" y="1444336"/>
            <a:ext cx="10757392" cy="4477664"/>
          </a:xfrm>
          <a:prstGeom prst="rect">
            <a:avLst/>
          </a:prstGeom>
        </p:spPr>
        <p:txBody>
          <a:bodyPr lIns="0" tIns="0" rIns="0" bIns="0"/>
          <a:lstStyle>
            <a:lvl1pPr marL="176400" indent="-177800">
              <a:lnSpc>
                <a:spcPct val="110000"/>
              </a:lnSpc>
              <a:spcBef>
                <a:spcPts val="1100"/>
              </a:spcBef>
              <a:buClr>
                <a:srgbClr val="EB992A"/>
              </a:buClr>
              <a:buFont typeface="Arial"/>
              <a:buChar char="•"/>
              <a:defRPr sz="2000">
                <a:solidFill>
                  <a:schemeClr val="tx1"/>
                </a:solidFill>
              </a:defRPr>
            </a:lvl1pPr>
            <a:lvl2pPr marL="360000" indent="-180000">
              <a:lnSpc>
                <a:spcPct val="110000"/>
              </a:lnSpc>
              <a:spcBef>
                <a:spcPts val="1000"/>
              </a:spcBef>
              <a:buClr>
                <a:srgbClr val="E47823"/>
              </a:buClr>
              <a:buFont typeface="Arial"/>
              <a:buChar char="•"/>
              <a:defRPr sz="1800">
                <a:solidFill>
                  <a:schemeClr val="tx1"/>
                </a:solidFill>
              </a:defRPr>
            </a:lvl2pPr>
            <a:lvl3pPr marL="540000" indent="-180000">
              <a:lnSpc>
                <a:spcPct val="110000"/>
              </a:lnSpc>
              <a:spcBef>
                <a:spcPts val="900"/>
              </a:spcBef>
              <a:buClr>
                <a:srgbClr val="E47823"/>
              </a:buClr>
              <a:buFont typeface="Arial"/>
              <a:buChar char="•"/>
              <a:defRPr sz="1600">
                <a:solidFill>
                  <a:schemeClr val="tx1"/>
                </a:solidFill>
              </a:defRPr>
            </a:lvl3pPr>
            <a:lvl4pPr marL="720000" indent="-180000">
              <a:lnSpc>
                <a:spcPct val="110000"/>
              </a:lnSpc>
              <a:spcBef>
                <a:spcPts val="800"/>
              </a:spcBef>
              <a:buClr>
                <a:srgbClr val="E47823"/>
              </a:buClr>
              <a:buFont typeface="Arial"/>
              <a:buChar char="•"/>
              <a:defRPr sz="1400">
                <a:solidFill>
                  <a:schemeClr val="tx1"/>
                </a:solidFill>
              </a:defRPr>
            </a:lvl4pPr>
            <a:lvl5pPr marL="900000" indent="-180000">
              <a:lnSpc>
                <a:spcPct val="110000"/>
              </a:lnSpc>
              <a:spcBef>
                <a:spcPts val="700"/>
              </a:spcBef>
              <a:buClr>
                <a:srgbClr val="E47823"/>
              </a:buClr>
              <a:buFont typeface="Arial"/>
              <a:buChar char="•"/>
              <a:defRPr sz="10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tx1"/>
                </a:solidFill>
              </a:defRPr>
            </a:lvl1pPr>
          </a:lstStyle>
          <a:p>
            <a:fld id="{6B3B0B0F-E794-1244-9699-107C60B9C23A}" type="slidenum">
              <a:rPr lang="en-US" smtClean="0"/>
              <a:pPr/>
              <a:t>‹#›</a:t>
            </a:fld>
            <a:endParaRPr lang="en-US"/>
          </a:p>
        </p:txBody>
      </p:sp>
      <p:pic>
        <p:nvPicPr>
          <p:cNvPr id="3" name="Picture 2" descr="ECMWF_Master_Logo_RGB_nostrap.png">
            <a:extLst>
              <a:ext uri="{FF2B5EF4-FFF2-40B4-BE49-F238E27FC236}">
                <a16:creationId xmlns:a16="http://schemas.microsoft.com/office/drawing/2014/main" id="{AC644F95-DEC5-F1BD-4D8D-CD403B44F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6372" y="527074"/>
            <a:ext cx="1439834" cy="247340"/>
          </a:xfrm>
          <a:prstGeom prst="rect">
            <a:avLst/>
          </a:prstGeom>
        </p:spPr>
      </p:pic>
      <p:sp>
        <p:nvSpPr>
          <p:cNvPr id="5" name="TextBox 4">
            <a:extLst>
              <a:ext uri="{FF2B5EF4-FFF2-40B4-BE49-F238E27FC236}">
                <a16:creationId xmlns:a16="http://schemas.microsoft.com/office/drawing/2014/main" id="{066DD24E-6AC8-2A5B-3FDE-4ACFB98BD538}"/>
              </a:ext>
            </a:extLst>
          </p:cNvPr>
          <p:cNvSpPr txBox="1"/>
          <p:nvPr userDrawn="1"/>
        </p:nvSpPr>
        <p:spPr>
          <a:xfrm>
            <a:off x="10631514" y="236890"/>
            <a:ext cx="1296892" cy="246221"/>
          </a:xfrm>
          <a:prstGeom prst="rect">
            <a:avLst/>
          </a:prstGeom>
          <a:noFill/>
          <a:ln>
            <a:noFill/>
          </a:ln>
        </p:spPr>
        <p:txBody>
          <a:bodyPr wrap="square" rtlCol="0">
            <a:spAutoFit/>
          </a:bodyPr>
          <a:lstStyle/>
          <a:p>
            <a:r>
              <a:rPr lang="en-US" sz="1000" b="1" dirty="0">
                <a:solidFill>
                  <a:srgbClr val="006CA6"/>
                </a:solidFill>
              </a:rPr>
              <a:t>Implemented by</a:t>
            </a:r>
          </a:p>
        </p:txBody>
      </p:sp>
      <p:pic>
        <p:nvPicPr>
          <p:cNvPr id="4" name="Picture 3" descr="A logo for a company&#10;&#10;Description automatically generated">
            <a:extLst>
              <a:ext uri="{FF2B5EF4-FFF2-40B4-BE49-F238E27FC236}">
                <a16:creationId xmlns:a16="http://schemas.microsoft.com/office/drawing/2014/main" id="{811EB759-AE43-B333-77AE-B7CF743185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9240" y="6046856"/>
            <a:ext cx="4173520" cy="676611"/>
          </a:xfrm>
          <a:prstGeom prst="rect">
            <a:avLst/>
          </a:prstGeom>
        </p:spPr>
      </p:pic>
    </p:spTree>
    <p:extLst>
      <p:ext uri="{BB962C8B-B14F-4D97-AF65-F5344CB8AC3E}">
        <p14:creationId xmlns:p14="http://schemas.microsoft.com/office/powerpoint/2010/main" val="1198582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779521" y="360001"/>
            <a:ext cx="10757392" cy="837537"/>
          </a:xfrm>
          <a:prstGeom prst="rect">
            <a:avLst/>
          </a:prstGeom>
        </p:spPr>
        <p:txBody>
          <a:bodyPr wrap="square" lIns="0" tIns="0" rIns="0" bIns="0" rtlCol="0" anchor="t">
            <a:spAutoFit/>
          </a:bodyPr>
          <a:lstStyle>
            <a:lvl1pPr>
              <a:lnSpc>
                <a:spcPct val="100000"/>
              </a:lnSpc>
              <a:defRPr lang="en-US" sz="4000" b="1" spc="-188">
                <a:solidFill>
                  <a:srgbClr val="7F82C0"/>
                </a:solidFill>
                <a:latin typeface="TT Polls Bold"/>
                <a:ea typeface="+mn-ea"/>
                <a:cs typeface="+mn-cs"/>
              </a:defRPr>
            </a:lvl1pPr>
          </a:lstStyle>
          <a:p>
            <a:pPr marL="0" lvl="0" defTabSz="914400">
              <a:lnSpc>
                <a:spcPts val="7279"/>
              </a:lnSpc>
            </a:pPr>
            <a:r>
              <a:rPr lang="en-GB" dirty="0"/>
              <a:t>Click to edit Master title style</a:t>
            </a:r>
            <a:endParaRPr lang="en-US" dirty="0"/>
          </a:p>
        </p:txBody>
      </p:sp>
      <p:sp>
        <p:nvSpPr>
          <p:cNvPr id="11" name="Content Placeholder 10"/>
          <p:cNvSpPr>
            <a:spLocks noGrp="1"/>
          </p:cNvSpPr>
          <p:nvPr>
            <p:ph sz="quarter" idx="14" hasCustomPrompt="1"/>
          </p:nvPr>
        </p:nvSpPr>
        <p:spPr>
          <a:xfrm>
            <a:off x="779521" y="1444336"/>
            <a:ext cx="10757392" cy="4477664"/>
          </a:xfrm>
          <a:prstGeom prst="rect">
            <a:avLst/>
          </a:prstGeom>
        </p:spPr>
        <p:txBody>
          <a:bodyPr lIns="0" tIns="0" rIns="0" bIns="0"/>
          <a:lstStyle>
            <a:lvl1pPr marL="176400" indent="-177800">
              <a:lnSpc>
                <a:spcPct val="110000"/>
              </a:lnSpc>
              <a:spcBef>
                <a:spcPts val="1100"/>
              </a:spcBef>
              <a:buClr>
                <a:srgbClr val="EB992A"/>
              </a:buClr>
              <a:buFont typeface="Arial"/>
              <a:buChar char="•"/>
              <a:defRPr sz="2000">
                <a:solidFill>
                  <a:schemeClr val="tx1"/>
                </a:solidFill>
              </a:defRPr>
            </a:lvl1pPr>
            <a:lvl2pPr marL="360000" indent="-180000">
              <a:lnSpc>
                <a:spcPct val="110000"/>
              </a:lnSpc>
              <a:spcBef>
                <a:spcPts val="1000"/>
              </a:spcBef>
              <a:buClr>
                <a:srgbClr val="E47823"/>
              </a:buClr>
              <a:buFont typeface="Arial"/>
              <a:buChar char="•"/>
              <a:defRPr sz="1800">
                <a:solidFill>
                  <a:schemeClr val="tx1"/>
                </a:solidFill>
              </a:defRPr>
            </a:lvl2pPr>
            <a:lvl3pPr marL="540000" indent="-180000">
              <a:lnSpc>
                <a:spcPct val="110000"/>
              </a:lnSpc>
              <a:spcBef>
                <a:spcPts val="900"/>
              </a:spcBef>
              <a:buClr>
                <a:srgbClr val="E47823"/>
              </a:buClr>
              <a:buFont typeface="Arial"/>
              <a:buChar char="•"/>
              <a:defRPr sz="1600">
                <a:solidFill>
                  <a:schemeClr val="tx1"/>
                </a:solidFill>
              </a:defRPr>
            </a:lvl3pPr>
            <a:lvl4pPr marL="720000" indent="-180000">
              <a:lnSpc>
                <a:spcPct val="110000"/>
              </a:lnSpc>
              <a:spcBef>
                <a:spcPts val="800"/>
              </a:spcBef>
              <a:buClr>
                <a:srgbClr val="E47823"/>
              </a:buClr>
              <a:buFont typeface="Arial"/>
              <a:buChar char="•"/>
              <a:defRPr sz="1400">
                <a:solidFill>
                  <a:schemeClr val="tx1"/>
                </a:solidFill>
              </a:defRPr>
            </a:lvl4pPr>
            <a:lvl5pPr marL="900000" indent="-180000">
              <a:lnSpc>
                <a:spcPct val="110000"/>
              </a:lnSpc>
              <a:spcBef>
                <a:spcPts val="700"/>
              </a:spcBef>
              <a:buClr>
                <a:srgbClr val="E47823"/>
              </a:buClr>
              <a:buFont typeface="Arial"/>
              <a:buChar char="•"/>
              <a:defRPr sz="10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tx1"/>
                </a:solidFill>
              </a:defRPr>
            </a:lvl1pPr>
          </a:lstStyle>
          <a:p>
            <a:fld id="{6B3B0B0F-E794-1244-9699-107C60B9C23A}" type="slidenum">
              <a:rPr lang="en-US" smtClean="0"/>
              <a:pPr/>
              <a:t>‹#›</a:t>
            </a:fld>
            <a:endParaRPr lang="en-US"/>
          </a:p>
        </p:txBody>
      </p:sp>
      <p:pic>
        <p:nvPicPr>
          <p:cNvPr id="3" name="Picture 2" descr="ECMWF_Master_Logo_RGB_nostrap.png">
            <a:extLst>
              <a:ext uri="{FF2B5EF4-FFF2-40B4-BE49-F238E27FC236}">
                <a16:creationId xmlns:a16="http://schemas.microsoft.com/office/drawing/2014/main" id="{AC644F95-DEC5-F1BD-4D8D-CD403B44F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6372" y="527074"/>
            <a:ext cx="1439834" cy="247340"/>
          </a:xfrm>
          <a:prstGeom prst="rect">
            <a:avLst/>
          </a:prstGeom>
        </p:spPr>
      </p:pic>
      <p:sp>
        <p:nvSpPr>
          <p:cNvPr id="5" name="TextBox 4">
            <a:extLst>
              <a:ext uri="{FF2B5EF4-FFF2-40B4-BE49-F238E27FC236}">
                <a16:creationId xmlns:a16="http://schemas.microsoft.com/office/drawing/2014/main" id="{066DD24E-6AC8-2A5B-3FDE-4ACFB98BD538}"/>
              </a:ext>
            </a:extLst>
          </p:cNvPr>
          <p:cNvSpPr txBox="1"/>
          <p:nvPr userDrawn="1"/>
        </p:nvSpPr>
        <p:spPr>
          <a:xfrm>
            <a:off x="10631514" y="236890"/>
            <a:ext cx="1296892" cy="246221"/>
          </a:xfrm>
          <a:prstGeom prst="rect">
            <a:avLst/>
          </a:prstGeom>
          <a:noFill/>
          <a:ln>
            <a:noFill/>
          </a:ln>
        </p:spPr>
        <p:txBody>
          <a:bodyPr wrap="square" rtlCol="0">
            <a:spAutoFit/>
          </a:bodyPr>
          <a:lstStyle/>
          <a:p>
            <a:r>
              <a:rPr lang="en-US" sz="1000" b="1" dirty="0">
                <a:solidFill>
                  <a:srgbClr val="006CA6"/>
                </a:solidFill>
              </a:rPr>
              <a:t>Implemented by</a:t>
            </a:r>
          </a:p>
        </p:txBody>
      </p:sp>
      <p:pic>
        <p:nvPicPr>
          <p:cNvPr id="4" name="Picture 3" descr="A logo for a company&#10;&#10;Description automatically generated">
            <a:extLst>
              <a:ext uri="{FF2B5EF4-FFF2-40B4-BE49-F238E27FC236}">
                <a16:creationId xmlns:a16="http://schemas.microsoft.com/office/drawing/2014/main" id="{A88B13CD-4B6A-6E1C-83D1-19FDDD1B33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9240" y="6046856"/>
            <a:ext cx="4173520" cy="676611"/>
          </a:xfrm>
          <a:prstGeom prst="rect">
            <a:avLst/>
          </a:prstGeom>
        </p:spPr>
      </p:pic>
    </p:spTree>
    <p:extLst>
      <p:ext uri="{BB962C8B-B14F-4D97-AF65-F5344CB8AC3E}">
        <p14:creationId xmlns:p14="http://schemas.microsoft.com/office/powerpoint/2010/main" val="3501552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779521" y="360001"/>
            <a:ext cx="10757392" cy="837537"/>
          </a:xfrm>
          <a:prstGeom prst="rect">
            <a:avLst/>
          </a:prstGeom>
        </p:spPr>
        <p:txBody>
          <a:bodyPr wrap="square" lIns="0" tIns="0" rIns="0" bIns="0" rtlCol="0" anchor="t">
            <a:spAutoFit/>
          </a:bodyPr>
          <a:lstStyle>
            <a:lvl1pPr>
              <a:lnSpc>
                <a:spcPct val="100000"/>
              </a:lnSpc>
              <a:defRPr lang="en-US" sz="4000" b="1" spc="-188">
                <a:solidFill>
                  <a:srgbClr val="7F82C0"/>
                </a:solidFill>
                <a:latin typeface="TT Polls Bold"/>
                <a:ea typeface="+mn-ea"/>
                <a:cs typeface="+mn-cs"/>
              </a:defRPr>
            </a:lvl1pPr>
          </a:lstStyle>
          <a:p>
            <a:pPr marL="0" lvl="0" defTabSz="914400">
              <a:lnSpc>
                <a:spcPts val="7279"/>
              </a:lnSpc>
            </a:pPr>
            <a:r>
              <a:rPr lang="en-GB" dirty="0"/>
              <a:t>Click to edit Master title style</a:t>
            </a:r>
            <a:endParaRPr lang="en-US" dirty="0"/>
          </a:p>
        </p:txBody>
      </p:sp>
      <p:sp>
        <p:nvSpPr>
          <p:cNvPr id="11" name="Content Placeholder 10"/>
          <p:cNvSpPr>
            <a:spLocks noGrp="1"/>
          </p:cNvSpPr>
          <p:nvPr>
            <p:ph sz="quarter" idx="14" hasCustomPrompt="1"/>
          </p:nvPr>
        </p:nvSpPr>
        <p:spPr>
          <a:xfrm>
            <a:off x="779521" y="1444336"/>
            <a:ext cx="10757392" cy="4477664"/>
          </a:xfrm>
          <a:prstGeom prst="rect">
            <a:avLst/>
          </a:prstGeom>
        </p:spPr>
        <p:txBody>
          <a:bodyPr lIns="0" tIns="0" rIns="0" bIns="0"/>
          <a:lstStyle>
            <a:lvl1pPr marL="176400" indent="-177800">
              <a:lnSpc>
                <a:spcPct val="110000"/>
              </a:lnSpc>
              <a:spcBef>
                <a:spcPts val="1100"/>
              </a:spcBef>
              <a:buClr>
                <a:srgbClr val="EB992A"/>
              </a:buClr>
              <a:buFont typeface="Arial"/>
              <a:buChar char="•"/>
              <a:defRPr sz="2000">
                <a:solidFill>
                  <a:schemeClr val="tx1"/>
                </a:solidFill>
              </a:defRPr>
            </a:lvl1pPr>
            <a:lvl2pPr marL="360000" indent="-180000">
              <a:lnSpc>
                <a:spcPct val="110000"/>
              </a:lnSpc>
              <a:spcBef>
                <a:spcPts val="1000"/>
              </a:spcBef>
              <a:buClr>
                <a:srgbClr val="E47823"/>
              </a:buClr>
              <a:buFont typeface="Arial"/>
              <a:buChar char="•"/>
              <a:defRPr sz="1800">
                <a:solidFill>
                  <a:schemeClr val="tx1"/>
                </a:solidFill>
              </a:defRPr>
            </a:lvl2pPr>
            <a:lvl3pPr marL="540000" indent="-180000">
              <a:lnSpc>
                <a:spcPct val="110000"/>
              </a:lnSpc>
              <a:spcBef>
                <a:spcPts val="900"/>
              </a:spcBef>
              <a:buClr>
                <a:srgbClr val="E47823"/>
              </a:buClr>
              <a:buFont typeface="Arial"/>
              <a:buChar char="•"/>
              <a:defRPr sz="1600">
                <a:solidFill>
                  <a:schemeClr val="tx1"/>
                </a:solidFill>
              </a:defRPr>
            </a:lvl3pPr>
            <a:lvl4pPr marL="720000" indent="-180000">
              <a:lnSpc>
                <a:spcPct val="110000"/>
              </a:lnSpc>
              <a:spcBef>
                <a:spcPts val="800"/>
              </a:spcBef>
              <a:buClr>
                <a:srgbClr val="E47823"/>
              </a:buClr>
              <a:buFont typeface="Arial"/>
              <a:buChar char="•"/>
              <a:defRPr sz="1400">
                <a:solidFill>
                  <a:schemeClr val="tx1"/>
                </a:solidFill>
              </a:defRPr>
            </a:lvl4pPr>
            <a:lvl5pPr marL="900000" indent="-180000">
              <a:lnSpc>
                <a:spcPct val="110000"/>
              </a:lnSpc>
              <a:spcBef>
                <a:spcPts val="700"/>
              </a:spcBef>
              <a:buClr>
                <a:srgbClr val="E47823"/>
              </a:buClr>
              <a:buFont typeface="Arial"/>
              <a:buChar char="•"/>
              <a:defRPr sz="10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tx1"/>
                </a:solidFill>
              </a:defRPr>
            </a:lvl1pPr>
          </a:lstStyle>
          <a:p>
            <a:fld id="{6B3B0B0F-E794-1244-9699-107C60B9C23A}" type="slidenum">
              <a:rPr lang="en-US" smtClean="0"/>
              <a:pPr/>
              <a:t>‹#›</a:t>
            </a:fld>
            <a:endParaRPr lang="en-US"/>
          </a:p>
        </p:txBody>
      </p:sp>
      <p:pic>
        <p:nvPicPr>
          <p:cNvPr id="3" name="Picture 2" descr="ECMWF_Master_Logo_RGB_nostrap.png">
            <a:extLst>
              <a:ext uri="{FF2B5EF4-FFF2-40B4-BE49-F238E27FC236}">
                <a16:creationId xmlns:a16="http://schemas.microsoft.com/office/drawing/2014/main" id="{AC644F95-DEC5-F1BD-4D8D-CD403B44F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6372" y="527074"/>
            <a:ext cx="1439834" cy="247340"/>
          </a:xfrm>
          <a:prstGeom prst="rect">
            <a:avLst/>
          </a:prstGeom>
        </p:spPr>
      </p:pic>
      <p:sp>
        <p:nvSpPr>
          <p:cNvPr id="5" name="TextBox 4">
            <a:extLst>
              <a:ext uri="{FF2B5EF4-FFF2-40B4-BE49-F238E27FC236}">
                <a16:creationId xmlns:a16="http://schemas.microsoft.com/office/drawing/2014/main" id="{066DD24E-6AC8-2A5B-3FDE-4ACFB98BD538}"/>
              </a:ext>
            </a:extLst>
          </p:cNvPr>
          <p:cNvSpPr txBox="1"/>
          <p:nvPr userDrawn="1"/>
        </p:nvSpPr>
        <p:spPr>
          <a:xfrm>
            <a:off x="10631514" y="236890"/>
            <a:ext cx="1296892" cy="246221"/>
          </a:xfrm>
          <a:prstGeom prst="rect">
            <a:avLst/>
          </a:prstGeom>
          <a:noFill/>
          <a:ln>
            <a:noFill/>
          </a:ln>
        </p:spPr>
        <p:txBody>
          <a:bodyPr wrap="square" rtlCol="0">
            <a:spAutoFit/>
          </a:bodyPr>
          <a:lstStyle/>
          <a:p>
            <a:r>
              <a:rPr lang="en-US" sz="1000" b="1" dirty="0">
                <a:solidFill>
                  <a:srgbClr val="006CA6"/>
                </a:solidFill>
              </a:rPr>
              <a:t>Implemented by</a:t>
            </a:r>
          </a:p>
        </p:txBody>
      </p:sp>
      <p:pic>
        <p:nvPicPr>
          <p:cNvPr id="4" name="Picture 3" descr="A logo for a company&#10;&#10;Description automatically generated">
            <a:extLst>
              <a:ext uri="{FF2B5EF4-FFF2-40B4-BE49-F238E27FC236}">
                <a16:creationId xmlns:a16="http://schemas.microsoft.com/office/drawing/2014/main" id="{5C98227B-A2EF-8AC5-1FA7-0A1EFA37C0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9240" y="6046856"/>
            <a:ext cx="4173520" cy="676611"/>
          </a:xfrm>
          <a:prstGeom prst="rect">
            <a:avLst/>
          </a:prstGeom>
        </p:spPr>
      </p:pic>
    </p:spTree>
    <p:extLst>
      <p:ext uri="{BB962C8B-B14F-4D97-AF65-F5344CB8AC3E}">
        <p14:creationId xmlns:p14="http://schemas.microsoft.com/office/powerpoint/2010/main" val="3428240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619E-5F24-3008-0FED-195AA820341A}"/>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B11085F6-88CD-4568-4BD9-A1C1D3A877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C487A769-0654-1B61-26E9-957DDE6B8709}"/>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5" name="Footer Placeholder 4">
            <a:extLst>
              <a:ext uri="{FF2B5EF4-FFF2-40B4-BE49-F238E27FC236}">
                <a16:creationId xmlns:a16="http://schemas.microsoft.com/office/drawing/2014/main" id="{D2721B97-8B60-0AA6-93D1-1490A8D3E2C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50540031-CA6A-07C2-F66A-0D438C43958E}"/>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416603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E48B9-770C-5ECE-D21D-7702DC44B4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1A507003-BB54-E3E8-9276-B49195633B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BB26ED9-A81F-2DD4-8F12-7660BCC20016}"/>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5" name="Footer Placeholder 4">
            <a:extLst>
              <a:ext uri="{FF2B5EF4-FFF2-40B4-BE49-F238E27FC236}">
                <a16:creationId xmlns:a16="http://schemas.microsoft.com/office/drawing/2014/main" id="{3BCF357D-081B-CD30-D1A8-387D068269F2}"/>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763F0A9-F297-B23D-6CC9-DE363EAA767D}"/>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200838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E21D-D084-0025-03B3-5E157CD6AA10}"/>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728A673F-415C-0A20-4271-6E98E5FFBAF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3D38C579-06AF-6D3C-A75D-F19A350D27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37F7A690-9BE5-6D99-2355-C8EA16AE78C9}"/>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6" name="Footer Placeholder 5">
            <a:extLst>
              <a:ext uri="{FF2B5EF4-FFF2-40B4-BE49-F238E27FC236}">
                <a16:creationId xmlns:a16="http://schemas.microsoft.com/office/drawing/2014/main" id="{62A70066-B014-7103-1A41-9761279A1211}"/>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AC4E432F-7839-8FA0-B188-53BB7E8584E6}"/>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418400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ABBF-D752-F9F0-28C9-5441DD226933}"/>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89B9D3F3-0354-2A61-A2C6-9761D183F8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9DD4607-EB82-7580-F071-5F1B75F331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5FEC300C-59FE-494F-EC91-1062A4407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7884AF-F215-846D-84E0-F537A71158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F44F9A8B-6A31-4F9C-2219-67AE243D8583}"/>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8" name="Footer Placeholder 7">
            <a:extLst>
              <a:ext uri="{FF2B5EF4-FFF2-40B4-BE49-F238E27FC236}">
                <a16:creationId xmlns:a16="http://schemas.microsoft.com/office/drawing/2014/main" id="{51229656-1CED-E7D3-BD5F-AC38B4CCD78A}"/>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CD3BC085-F52F-89CB-D89D-ACD4B5B6F674}"/>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248699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CDCC-CF52-0F3A-73DF-895822530DE5}"/>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E188D305-1332-8095-CE33-4B6BDD9EA5F8}"/>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4" name="Footer Placeholder 3">
            <a:extLst>
              <a:ext uri="{FF2B5EF4-FFF2-40B4-BE49-F238E27FC236}">
                <a16:creationId xmlns:a16="http://schemas.microsoft.com/office/drawing/2014/main" id="{06BF445F-1BAD-1323-3D91-E47ECDBAE79D}"/>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F7033D6D-8F08-DE4B-ED17-2C41A14B75DC}"/>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291568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DBE6E1-2D0F-2C2C-954F-9EF344D7EE1D}"/>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3" name="Footer Placeholder 2">
            <a:extLst>
              <a:ext uri="{FF2B5EF4-FFF2-40B4-BE49-F238E27FC236}">
                <a16:creationId xmlns:a16="http://schemas.microsoft.com/office/drawing/2014/main" id="{7C8C7404-E729-ED34-8F67-8E9B1B2484DB}"/>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461CB8A6-BD21-9F10-322D-D68CB005A55F}"/>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418727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911-00A4-7D1C-8DCD-2999A3F4AA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C3A62EB5-898E-8246-68F8-5D4C092ED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92445A23-510E-50F1-0BC3-822A34FA3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C88D5F-B2C9-DD91-4DDC-3E36AB09FEBC}"/>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6" name="Footer Placeholder 5">
            <a:extLst>
              <a:ext uri="{FF2B5EF4-FFF2-40B4-BE49-F238E27FC236}">
                <a16:creationId xmlns:a16="http://schemas.microsoft.com/office/drawing/2014/main" id="{AD6F77D5-533F-4607-49AC-E108B4E282FB}"/>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E6B8D157-8426-014D-D748-C1C5CA501C96}"/>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1063435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AA94-ABB0-8A66-05D0-6F071C1300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9C810A50-A9FF-12DD-A375-816AE18B4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1024A139-2B4D-EE86-5932-85DBBC27D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A814E9-49E5-4F8E-7A77-337196BDC9E1}"/>
              </a:ext>
            </a:extLst>
          </p:cNvPr>
          <p:cNvSpPr>
            <a:spLocks noGrp="1"/>
          </p:cNvSpPr>
          <p:nvPr>
            <p:ph type="dt" sz="half" idx="10"/>
          </p:nvPr>
        </p:nvSpPr>
        <p:spPr/>
        <p:txBody>
          <a:bodyPr/>
          <a:lstStyle/>
          <a:p>
            <a:fld id="{15BB7343-E68F-234B-BE4A-D3C00D95C0B7}" type="datetimeFigureOut">
              <a:rPr lang="en-DE" smtClean="0"/>
              <a:t>01/20/2025</a:t>
            </a:fld>
            <a:endParaRPr lang="en-DE"/>
          </a:p>
        </p:txBody>
      </p:sp>
      <p:sp>
        <p:nvSpPr>
          <p:cNvPr id="6" name="Footer Placeholder 5">
            <a:extLst>
              <a:ext uri="{FF2B5EF4-FFF2-40B4-BE49-F238E27FC236}">
                <a16:creationId xmlns:a16="http://schemas.microsoft.com/office/drawing/2014/main" id="{C6E8837C-74D4-544B-005C-DD1AF6CDBB62}"/>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CCB4F6A8-AE19-C4E4-F58E-174CEE9C549D}"/>
              </a:ext>
            </a:extLst>
          </p:cNvPr>
          <p:cNvSpPr>
            <a:spLocks noGrp="1"/>
          </p:cNvSpPr>
          <p:nvPr>
            <p:ph type="sldNum" sz="quarter" idx="12"/>
          </p:nvPr>
        </p:nvSpPr>
        <p:spPr/>
        <p:txBody>
          <a:bodyPr/>
          <a:lstStyle/>
          <a:p>
            <a:fld id="{EA2DF67F-D36C-6840-B387-3EF0DC05C777}" type="slidenum">
              <a:rPr lang="en-DE" smtClean="0"/>
              <a:t>‹#›</a:t>
            </a:fld>
            <a:endParaRPr lang="en-DE"/>
          </a:p>
        </p:txBody>
      </p:sp>
    </p:spTree>
    <p:extLst>
      <p:ext uri="{BB962C8B-B14F-4D97-AF65-F5344CB8AC3E}">
        <p14:creationId xmlns:p14="http://schemas.microsoft.com/office/powerpoint/2010/main" val="2712710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715039-302F-6DDB-20EF-FD90F0F0E7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9B503450-93D9-0B4C-E391-848EB3862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41747D18-9C79-B9CE-DDB8-0AF20C3FE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BB7343-E68F-234B-BE4A-D3C00D95C0B7}" type="datetimeFigureOut">
              <a:rPr lang="en-DE" smtClean="0"/>
              <a:t>01/20/2025</a:t>
            </a:fld>
            <a:endParaRPr lang="en-DE"/>
          </a:p>
        </p:txBody>
      </p:sp>
      <p:sp>
        <p:nvSpPr>
          <p:cNvPr id="5" name="Footer Placeholder 4">
            <a:extLst>
              <a:ext uri="{FF2B5EF4-FFF2-40B4-BE49-F238E27FC236}">
                <a16:creationId xmlns:a16="http://schemas.microsoft.com/office/drawing/2014/main" id="{FFC7FADC-A34E-73A2-CF98-BE29E56EC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1ABF8913-2502-DD72-2808-1EFEA3075A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2DF67F-D36C-6840-B387-3EF0DC05C777}" type="slidenum">
              <a:rPr lang="en-DE" smtClean="0"/>
              <a:t>‹#›</a:t>
            </a:fld>
            <a:endParaRPr lang="en-DE"/>
          </a:p>
        </p:txBody>
      </p:sp>
    </p:spTree>
    <p:extLst>
      <p:ext uri="{BB962C8B-B14F-4D97-AF65-F5344CB8AC3E}">
        <p14:creationId xmlns:p14="http://schemas.microsoft.com/office/powerpoint/2010/main" val="752087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mailto:copernicus-energy-hub@ecmwf.i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nergy.hub.copernicus.eu/"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sirp-isrp.org/index.php?lang=en&amp;Itemid=836" TargetMode="External"/><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copernicus.eu/en/access-data/copernicus-services-catalogue/cams-solar-radiation-timeseries" TargetMode="External"/><Relationship Id="rId7" Type="http://schemas.openxmlformats.org/officeDocument/2006/relationships/image" Target="../media/image18.png"/><Relationship Id="rId2" Type="http://schemas.openxmlformats.org/officeDocument/2006/relationships/hyperlink" Target="https://cds.climate.copernicus.eu/cdsapp#!/dataset/reanalysis-era5-single-levels?tab=overview" TargetMode="Externa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C633F3-583A-DD6C-6BC2-49E7D55DFC2A}"/>
              </a:ext>
            </a:extLst>
          </p:cNvPr>
          <p:cNvSpPr/>
          <p:nvPr/>
        </p:nvSpPr>
        <p:spPr>
          <a:xfrm>
            <a:off x="0" y="1786"/>
            <a:ext cx="12188825" cy="6856214"/>
          </a:xfrm>
          <a:prstGeom prst="rect">
            <a:avLst/>
          </a:prstGeom>
          <a:solidFill>
            <a:srgbClr val="615C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7" name="Picture 6" descr="A purple and white logo&#10;&#10;Description automatically generated">
            <a:extLst>
              <a:ext uri="{FF2B5EF4-FFF2-40B4-BE49-F238E27FC236}">
                <a16:creationId xmlns:a16="http://schemas.microsoft.com/office/drawing/2014/main" id="{98C098E5-5E89-CAAD-57D3-7C6C785C37E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92437" y="5869659"/>
            <a:ext cx="6822134" cy="858895"/>
          </a:xfrm>
          <a:prstGeom prst="rect">
            <a:avLst/>
          </a:prstGeom>
        </p:spPr>
      </p:pic>
      <p:sp>
        <p:nvSpPr>
          <p:cNvPr id="8" name="TextBox 7">
            <a:extLst>
              <a:ext uri="{FF2B5EF4-FFF2-40B4-BE49-F238E27FC236}">
                <a16:creationId xmlns:a16="http://schemas.microsoft.com/office/drawing/2014/main" id="{950148E6-D57C-8931-5BC9-40ACF5009F22}"/>
              </a:ext>
            </a:extLst>
          </p:cNvPr>
          <p:cNvSpPr txBox="1"/>
          <p:nvPr/>
        </p:nvSpPr>
        <p:spPr>
          <a:xfrm>
            <a:off x="868953" y="706774"/>
            <a:ext cx="10669101" cy="4595682"/>
          </a:xfrm>
          <a:prstGeom prst="rect">
            <a:avLst/>
          </a:prstGeom>
          <a:noFill/>
        </p:spPr>
        <p:txBody>
          <a:bodyPr wrap="square" rtlCol="0">
            <a:spAutoFit/>
          </a:bodyPr>
          <a:lstStyle/>
          <a:p>
            <a:pPr>
              <a:lnSpc>
                <a:spcPct val="107000"/>
              </a:lnSpc>
            </a:pPr>
            <a:r>
              <a:rPr lang="en-GB" sz="4000" dirty="0">
                <a:solidFill>
                  <a:schemeClr val="bg1"/>
                </a:solidFill>
                <a:latin typeface="Aptos" panose="020B0004020202020204" pitchFamily="34" charset="0"/>
                <a:ea typeface="Aptos" panose="020B0004020202020204" pitchFamily="34" charset="0"/>
                <a:cs typeface="Aptos" panose="020B0004020202020204" pitchFamily="34" charset="0"/>
              </a:rPr>
              <a:t>An Introduction to the</a:t>
            </a:r>
            <a:r>
              <a:rPr lang="en-GB" sz="4000" dirty="0">
                <a:solidFill>
                  <a:schemeClr val="bg1"/>
                </a:solidFill>
                <a:effectLst/>
                <a:latin typeface="Aptos" panose="020B0004020202020204" pitchFamily="34" charset="0"/>
                <a:ea typeface="Aptos" panose="020B0004020202020204" pitchFamily="34" charset="0"/>
                <a:cs typeface="Aptos" panose="020B0004020202020204" pitchFamily="34" charset="0"/>
              </a:rPr>
              <a:t> Copernicus Energy Hub</a:t>
            </a:r>
            <a:endParaRPr lang="en-GB" sz="4000" dirty="0">
              <a:solidFill>
                <a:schemeClr val="bg1"/>
              </a:solidFill>
              <a:latin typeface="Times New Roman" panose="02020603050405020304" pitchFamily="18" charset="0"/>
              <a:ea typeface="Aptos" panose="020B0004020202020204" pitchFamily="34" charset="0"/>
            </a:endParaRPr>
          </a:p>
          <a:p>
            <a:pPr>
              <a:lnSpc>
                <a:spcPct val="107000"/>
              </a:lnSpc>
            </a:pPr>
            <a:r>
              <a:rPr lang="en-GB" sz="2800" dirty="0">
                <a:solidFill>
                  <a:schemeClr val="bg1"/>
                </a:solidFill>
                <a:effectLst/>
                <a:latin typeface="Aptos" panose="020B0004020202020204" pitchFamily="34" charset="0"/>
                <a:ea typeface="Aptos" panose="020B0004020202020204" pitchFamily="34" charset="0"/>
                <a:cs typeface="Aptos" panose="020B0004020202020204" pitchFamily="34" charset="0"/>
              </a:rPr>
              <a:t>The Gateway to Copernicus for Energy Actors</a:t>
            </a:r>
          </a:p>
          <a:p>
            <a:pPr>
              <a:lnSpc>
                <a:spcPct val="107000"/>
              </a:lnSpc>
            </a:pPr>
            <a:endParaRPr lang="en-GB" sz="3600" dirty="0">
              <a:solidFill>
                <a:schemeClr val="bg1"/>
              </a:solidFill>
              <a:latin typeface="Aptos" panose="020B0004020202020204" pitchFamily="34" charset="0"/>
              <a:ea typeface="Aptos" panose="020B0004020202020204" pitchFamily="34" charset="0"/>
              <a:cs typeface="Aptos" panose="020B0004020202020204" pitchFamily="34" charset="0"/>
            </a:endParaRPr>
          </a:p>
          <a:p>
            <a:pPr>
              <a:lnSpc>
                <a:spcPct val="107000"/>
              </a:lnSpc>
            </a:pPr>
            <a:r>
              <a:rPr lang="en-GB" sz="2400">
                <a:ln w="9525" cap="rnd" cmpd="sng" algn="ctr">
                  <a:solidFill>
                    <a:srgbClr val="FFFFFF"/>
                  </a:solidFill>
                  <a:prstDash val="solid"/>
                  <a:bevel/>
                </a:ln>
                <a:solidFill>
                  <a:schemeClr val="bg1"/>
                </a:solidFill>
                <a:ea typeface="Times New Roman" panose="02020603050405020304" pitchFamily="18" charset="0"/>
              </a:rPr>
              <a:t>Space Data for Energy Webinar</a:t>
            </a:r>
            <a:r>
              <a:rPr lang="en-GB" sz="2400">
                <a:ln w="9525" cap="rnd" cmpd="sng" algn="ctr">
                  <a:solidFill>
                    <a:srgbClr val="FFFFFF"/>
                  </a:solidFill>
                  <a:prstDash val="solid"/>
                  <a:bevel/>
                </a:ln>
                <a:solidFill>
                  <a:schemeClr val="bg1"/>
                </a:solidFill>
                <a:effectLst/>
                <a:ea typeface="Times New Roman" panose="02020603050405020304" pitchFamily="18" charset="0"/>
              </a:rPr>
              <a:t> </a:t>
            </a:r>
            <a:r>
              <a:rPr lang="en-GB" sz="2400" dirty="0">
                <a:ln w="9525" cap="rnd" cmpd="sng" algn="ctr">
                  <a:solidFill>
                    <a:srgbClr val="FFFFFF"/>
                  </a:solidFill>
                  <a:prstDash val="solid"/>
                  <a:bevel/>
                </a:ln>
                <a:solidFill>
                  <a:schemeClr val="bg1"/>
                </a:solidFill>
                <a:effectLst/>
                <a:ea typeface="Times New Roman" panose="02020603050405020304" pitchFamily="18" charset="0"/>
              </a:rPr>
              <a:t>by NEREUS Regions</a:t>
            </a:r>
            <a:r>
              <a:rPr lang="en-US" sz="2400" dirty="0">
                <a:solidFill>
                  <a:schemeClr val="bg1"/>
                </a:solidFill>
              </a:rPr>
              <a:t>, </a:t>
            </a:r>
          </a:p>
          <a:p>
            <a:pPr>
              <a:lnSpc>
                <a:spcPct val="107000"/>
              </a:lnSpc>
            </a:pPr>
            <a:r>
              <a:rPr lang="en-US" sz="2400">
                <a:solidFill>
                  <a:schemeClr val="bg1"/>
                </a:solidFill>
              </a:rPr>
              <a:t>Online, 20 January 2025</a:t>
            </a:r>
            <a:endParaRPr lang="en-US" sz="2400" dirty="0">
              <a:solidFill>
                <a:schemeClr val="bg1"/>
              </a:solidFill>
            </a:endParaRPr>
          </a:p>
          <a:p>
            <a:endParaRPr lang="en-US" sz="2400" dirty="0">
              <a:solidFill>
                <a:schemeClr val="bg1"/>
              </a:solidFill>
            </a:endParaRPr>
          </a:p>
          <a:p>
            <a:r>
              <a:rPr lang="en-US" sz="2000" dirty="0">
                <a:solidFill>
                  <a:schemeClr val="bg1"/>
                </a:solidFill>
              </a:rPr>
              <a:t>Presented by Ms. Catherine </a:t>
            </a:r>
            <a:r>
              <a:rPr lang="en-US" sz="2000" dirty="0" err="1">
                <a:solidFill>
                  <a:schemeClr val="bg1"/>
                </a:solidFill>
              </a:rPr>
              <a:t>Mandler</a:t>
            </a:r>
            <a:r>
              <a:rPr lang="en-US" sz="2000" dirty="0">
                <a:solidFill>
                  <a:schemeClr val="bg1"/>
                </a:solidFill>
              </a:rPr>
              <a:t> of Evenflow on behalf of ECMWF</a:t>
            </a:r>
          </a:p>
          <a:p>
            <a:endParaRPr lang="en-US" sz="2000" dirty="0">
              <a:solidFill>
                <a:schemeClr val="bg1"/>
              </a:solidFill>
            </a:endParaRPr>
          </a:p>
          <a:p>
            <a:r>
              <a:rPr lang="en-US" b="1" dirty="0">
                <a:solidFill>
                  <a:schemeClr val="bg1"/>
                </a:solidFill>
              </a:rPr>
              <a:t>CEH team and contributors</a:t>
            </a:r>
          </a:p>
          <a:p>
            <a:r>
              <a:rPr lang="en-US" sz="1600" dirty="0">
                <a:solidFill>
                  <a:schemeClr val="bg1"/>
                </a:solidFill>
              </a:rPr>
              <a:t>Tim Heijmann and Catherine </a:t>
            </a:r>
            <a:r>
              <a:rPr lang="en-US" sz="1600" dirty="0" err="1">
                <a:solidFill>
                  <a:schemeClr val="bg1"/>
                </a:solidFill>
              </a:rPr>
              <a:t>Mandler</a:t>
            </a:r>
            <a:r>
              <a:rPr lang="en-US" sz="1600" dirty="0">
                <a:solidFill>
                  <a:schemeClr val="bg1"/>
                </a:solidFill>
              </a:rPr>
              <a:t> of Evenflow, Copernicus Energy Hub consultants</a:t>
            </a:r>
          </a:p>
          <a:p>
            <a:r>
              <a:rPr lang="en-US" sz="1600" dirty="0" err="1">
                <a:solidFill>
                  <a:schemeClr val="bg1"/>
                </a:solidFill>
              </a:rPr>
              <a:t>Nube</a:t>
            </a:r>
            <a:r>
              <a:rPr lang="en-US" sz="1600" dirty="0">
                <a:solidFill>
                  <a:schemeClr val="bg1"/>
                </a:solidFill>
              </a:rPr>
              <a:t> Gonzalez </a:t>
            </a:r>
            <a:r>
              <a:rPr lang="en-US" sz="1600" dirty="0" err="1">
                <a:solidFill>
                  <a:schemeClr val="bg1"/>
                </a:solidFill>
              </a:rPr>
              <a:t>Reviriego</a:t>
            </a:r>
            <a:r>
              <a:rPr lang="en-US" sz="1600" dirty="0">
                <a:solidFill>
                  <a:schemeClr val="bg1"/>
                </a:solidFill>
              </a:rPr>
              <a:t> and Chiara </a:t>
            </a:r>
            <a:r>
              <a:rPr lang="en-US" sz="1600" dirty="0" err="1">
                <a:solidFill>
                  <a:schemeClr val="bg1"/>
                </a:solidFill>
              </a:rPr>
              <a:t>Cagnazzo</a:t>
            </a:r>
            <a:r>
              <a:rPr lang="en-US" sz="1600" dirty="0">
                <a:solidFill>
                  <a:schemeClr val="bg1"/>
                </a:solidFill>
              </a:rPr>
              <a:t>, Thematic Applications on C3S Energy, ECMWF</a:t>
            </a:r>
          </a:p>
          <a:p>
            <a:r>
              <a:rPr lang="en-US" sz="1600">
                <a:solidFill>
                  <a:schemeClr val="bg1"/>
                </a:solidFill>
              </a:rPr>
              <a:t>Delphine Deryng, </a:t>
            </a:r>
            <a:r>
              <a:rPr lang="en-US" sz="1600" dirty="0">
                <a:solidFill>
                  <a:schemeClr val="bg1"/>
                </a:solidFill>
              </a:rPr>
              <a:t>Cristina </a:t>
            </a:r>
            <a:r>
              <a:rPr lang="en-US" sz="1600" dirty="0" err="1">
                <a:solidFill>
                  <a:schemeClr val="bg1"/>
                </a:solidFill>
              </a:rPr>
              <a:t>Ananasso</a:t>
            </a:r>
            <a:r>
              <a:rPr lang="en-US" sz="1600" dirty="0">
                <a:solidFill>
                  <a:schemeClr val="bg1"/>
                </a:solidFill>
              </a:rPr>
              <a:t>, Stijn </a:t>
            </a:r>
            <a:r>
              <a:rPr lang="en-US" sz="1600" dirty="0" err="1">
                <a:solidFill>
                  <a:schemeClr val="bg1"/>
                </a:solidFill>
              </a:rPr>
              <a:t>Vermoote</a:t>
            </a:r>
            <a:r>
              <a:rPr lang="en-US" sz="1600" dirty="0">
                <a:solidFill>
                  <a:schemeClr val="bg1"/>
                </a:solidFill>
              </a:rPr>
              <a:t>, User Outreach and  Engagement Section, ECMWF</a:t>
            </a:r>
          </a:p>
        </p:txBody>
      </p:sp>
    </p:spTree>
    <p:extLst>
      <p:ext uri="{BB962C8B-B14F-4D97-AF65-F5344CB8AC3E}">
        <p14:creationId xmlns:p14="http://schemas.microsoft.com/office/powerpoint/2010/main" val="74863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B34E42A-7420-4153-FC61-C23064A4119D}"/>
              </a:ext>
            </a:extLst>
          </p:cNvPr>
          <p:cNvSpPr>
            <a:spLocks noGrp="1"/>
          </p:cNvSpPr>
          <p:nvPr>
            <p:ph type="title"/>
          </p:nvPr>
        </p:nvSpPr>
        <p:spPr>
          <a:xfrm>
            <a:off x="779521" y="360001"/>
            <a:ext cx="10757392" cy="615553"/>
          </a:xfrm>
        </p:spPr>
        <p:txBody>
          <a:bodyPr/>
          <a:lstStyle/>
          <a:p>
            <a:r>
              <a:rPr lang="en-US" b="1" dirty="0"/>
              <a:t>Thank you and we are eager to hear your voice!</a:t>
            </a:r>
          </a:p>
        </p:txBody>
      </p:sp>
      <p:pic>
        <p:nvPicPr>
          <p:cNvPr id="10" name="Picture 9" descr="A qr code on a white background&#10;&#10;Description automatically generated">
            <a:extLst>
              <a:ext uri="{FF2B5EF4-FFF2-40B4-BE49-F238E27FC236}">
                <a16:creationId xmlns:a16="http://schemas.microsoft.com/office/drawing/2014/main" id="{620955BF-81C8-8DC1-744F-4A14275284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6671" y="1206669"/>
            <a:ext cx="2164401" cy="2222331"/>
          </a:xfrm>
          <a:prstGeom prst="rect">
            <a:avLst/>
          </a:prstGeom>
        </p:spPr>
      </p:pic>
      <p:sp>
        <p:nvSpPr>
          <p:cNvPr id="11" name="Rounded Rectangle 10">
            <a:extLst>
              <a:ext uri="{FF2B5EF4-FFF2-40B4-BE49-F238E27FC236}">
                <a16:creationId xmlns:a16="http://schemas.microsoft.com/office/drawing/2014/main" id="{0CC3A907-07C9-CE39-DCEB-CD20170C5A9E}"/>
              </a:ext>
            </a:extLst>
          </p:cNvPr>
          <p:cNvSpPr/>
          <p:nvPr/>
        </p:nvSpPr>
        <p:spPr>
          <a:xfrm>
            <a:off x="4232163" y="3660115"/>
            <a:ext cx="6089622" cy="2331320"/>
          </a:xfrm>
          <a:prstGeom prst="roundRect">
            <a:avLst>
              <a:gd name="adj" fmla="val 6682"/>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a:t>Share your story on how you </a:t>
            </a:r>
            <a:r>
              <a:rPr lang="en-US" b="1" dirty="0"/>
              <a:t>use</a:t>
            </a:r>
            <a:r>
              <a:rPr lang="en-DE" b="1"/>
              <a:t> Copernicus </a:t>
            </a:r>
            <a:r>
              <a:rPr lang="en-US" b="1" dirty="0"/>
              <a:t>in your day-to-day operations </a:t>
            </a:r>
            <a:r>
              <a:rPr lang="en-US" dirty="0"/>
              <a:t>and get </a:t>
            </a:r>
            <a:r>
              <a:rPr lang="en-US" b="1" dirty="0"/>
              <a:t>featured on the Energy Hub!</a:t>
            </a:r>
            <a:endParaRPr lang="en-DE" b="1"/>
          </a:p>
          <a:p>
            <a:endParaRPr lang="en-DE"/>
          </a:p>
          <a:p>
            <a:r>
              <a:rPr lang="en-US" dirty="0"/>
              <a:t>Scan the QR or contact the Energy Hub team:</a:t>
            </a:r>
            <a:br>
              <a:rPr lang="en-DE"/>
            </a:br>
            <a:r>
              <a:rPr lang="en-DE">
                <a:solidFill>
                  <a:schemeClr val="bg1"/>
                </a:solidFill>
              </a:rPr>
              <a:t> </a:t>
            </a:r>
            <a:r>
              <a:rPr lang="en-US" u="sng" dirty="0">
                <a:solidFill>
                  <a:schemeClr val="bg1"/>
                </a:solidFill>
                <a:hlinkClick r:id="rId4">
                  <a:extLst>
                    <a:ext uri="{A12FA001-AC4F-418D-AE19-62706E023703}">
                      <ahyp:hlinkClr xmlns:ahyp="http://schemas.microsoft.com/office/drawing/2018/hyperlinkcolor" val="tx"/>
                    </a:ext>
                  </a:extLst>
                </a:hlinkClick>
              </a:rPr>
              <a:t>copernicus-energy-hub@ecmwf.int</a:t>
            </a:r>
            <a:endParaRPr lang="en-GB" dirty="0">
              <a:solidFill>
                <a:schemeClr val="bg1"/>
              </a:solidFill>
            </a:endParaRPr>
          </a:p>
        </p:txBody>
      </p:sp>
      <p:pic>
        <p:nvPicPr>
          <p:cNvPr id="12" name="Picture 11">
            <a:extLst>
              <a:ext uri="{FF2B5EF4-FFF2-40B4-BE49-F238E27FC236}">
                <a16:creationId xmlns:a16="http://schemas.microsoft.com/office/drawing/2014/main" id="{66C06739-4D24-E017-6B14-34A132E880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3941" y="1166674"/>
            <a:ext cx="3070303" cy="4824761"/>
          </a:xfrm>
          <a:prstGeom prst="roundRect">
            <a:avLst>
              <a:gd name="adj" fmla="val 6287"/>
            </a:avLst>
          </a:prstGeom>
          <a:solidFill>
            <a:srgbClr val="FFFFFF">
              <a:shade val="85000"/>
            </a:srgbClr>
          </a:solidFill>
          <a:ln>
            <a:noFill/>
          </a:ln>
          <a:effectLst/>
        </p:spPr>
      </p:pic>
    </p:spTree>
    <p:extLst>
      <p:ext uri="{BB962C8B-B14F-4D97-AF65-F5344CB8AC3E}">
        <p14:creationId xmlns:p14="http://schemas.microsoft.com/office/powerpoint/2010/main" val="24704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634A4-C73C-F659-2116-9AB8456C2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865BA-ABB1-26BF-5818-2A67986F7058}"/>
              </a:ext>
            </a:extLst>
          </p:cNvPr>
          <p:cNvSpPr>
            <a:spLocks noGrp="1"/>
          </p:cNvSpPr>
          <p:nvPr>
            <p:ph type="title"/>
          </p:nvPr>
        </p:nvSpPr>
        <p:spPr>
          <a:xfrm>
            <a:off x="780906" y="360001"/>
            <a:ext cx="10754591" cy="615553"/>
          </a:xfrm>
        </p:spPr>
        <p:txBody>
          <a:bodyPr/>
          <a:lstStyle/>
          <a:p>
            <a:r>
              <a:rPr lang="en-US" dirty="0"/>
              <a:t>Energy Hub in a nutshell</a:t>
            </a:r>
          </a:p>
        </p:txBody>
      </p:sp>
      <p:sp>
        <p:nvSpPr>
          <p:cNvPr id="4" name="Slide Number Placeholder 3">
            <a:extLst>
              <a:ext uri="{FF2B5EF4-FFF2-40B4-BE49-F238E27FC236}">
                <a16:creationId xmlns:a16="http://schemas.microsoft.com/office/drawing/2014/main" id="{9BE0A743-3E90-4EAE-3E2C-5FFF4AE12DB0}"/>
              </a:ext>
            </a:extLst>
          </p:cNvPr>
          <p:cNvSpPr>
            <a:spLocks noGrp="1"/>
          </p:cNvSpPr>
          <p:nvPr>
            <p:ph type="sldNum" sz="quarter" idx="10"/>
          </p:nvPr>
        </p:nvSpPr>
        <p:spPr/>
        <p:txBody>
          <a:bodyPr/>
          <a:lstStyle/>
          <a:p>
            <a:fld id="{6B3B0B0F-E794-1244-9699-107C60B9C23A}" type="slidenum">
              <a:rPr lang="en-US" smtClean="0"/>
              <a:pPr/>
              <a:t>2</a:t>
            </a:fld>
            <a:endParaRPr lang="en-US"/>
          </a:p>
        </p:txBody>
      </p:sp>
      <p:sp>
        <p:nvSpPr>
          <p:cNvPr id="6" name="Rounded Rectangle 5">
            <a:extLst>
              <a:ext uri="{FF2B5EF4-FFF2-40B4-BE49-F238E27FC236}">
                <a16:creationId xmlns:a16="http://schemas.microsoft.com/office/drawing/2014/main" id="{3DC1D469-E3C5-C7E8-399A-7863A60EB862}"/>
              </a:ext>
            </a:extLst>
          </p:cNvPr>
          <p:cNvSpPr/>
          <p:nvPr/>
        </p:nvSpPr>
        <p:spPr>
          <a:xfrm>
            <a:off x="1397796" y="4607066"/>
            <a:ext cx="2159438" cy="1085396"/>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en-GB" sz="1200" b="1" dirty="0">
                <a:solidFill>
                  <a:schemeClr val="accent1">
                    <a:lumMod val="75000"/>
                  </a:schemeClr>
                </a:solidFill>
              </a:rPr>
              <a:t>FIRST POINT OF ENTRY</a:t>
            </a:r>
          </a:p>
          <a:p>
            <a:pPr algn="ctr"/>
            <a:r>
              <a:rPr lang="en-GB" sz="1200" dirty="0">
                <a:solidFill>
                  <a:schemeClr val="accent1"/>
                </a:solidFill>
              </a:rPr>
              <a:t>Bring together all of Copernicus' energy-related activities in a simple and user-friendly way</a:t>
            </a:r>
          </a:p>
        </p:txBody>
      </p:sp>
      <p:sp>
        <p:nvSpPr>
          <p:cNvPr id="7" name="Rounded Rectangle 6">
            <a:extLst>
              <a:ext uri="{FF2B5EF4-FFF2-40B4-BE49-F238E27FC236}">
                <a16:creationId xmlns:a16="http://schemas.microsoft.com/office/drawing/2014/main" id="{517756F2-04CC-B89A-ADBB-A1861A79685A}"/>
              </a:ext>
            </a:extLst>
          </p:cNvPr>
          <p:cNvSpPr/>
          <p:nvPr/>
        </p:nvSpPr>
        <p:spPr>
          <a:xfrm>
            <a:off x="3831465" y="4607066"/>
            <a:ext cx="2233400" cy="1085396"/>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en-GB" sz="1200" b="1" dirty="0">
                <a:solidFill>
                  <a:schemeClr val="accent1">
                    <a:lumMod val="75000"/>
                  </a:schemeClr>
                </a:solidFill>
              </a:rPr>
              <a:t>GATEWAY TO COPERNICUS FOR ENERGY</a:t>
            </a:r>
          </a:p>
          <a:p>
            <a:pPr algn="ctr"/>
            <a:r>
              <a:rPr lang="en-GB" sz="1200" dirty="0">
                <a:solidFill>
                  <a:schemeClr val="accent1"/>
                </a:solidFill>
              </a:rPr>
              <a:t>Easy access to free energy-related Copernicus information and datasets</a:t>
            </a:r>
          </a:p>
        </p:txBody>
      </p:sp>
      <p:sp>
        <p:nvSpPr>
          <p:cNvPr id="8" name="Rounded Rectangle 7">
            <a:extLst>
              <a:ext uri="{FF2B5EF4-FFF2-40B4-BE49-F238E27FC236}">
                <a16:creationId xmlns:a16="http://schemas.microsoft.com/office/drawing/2014/main" id="{68AB8FF9-214B-945E-8CC1-3BF830CAEBF0}"/>
              </a:ext>
            </a:extLst>
          </p:cNvPr>
          <p:cNvSpPr/>
          <p:nvPr/>
        </p:nvSpPr>
        <p:spPr>
          <a:xfrm>
            <a:off x="6247794" y="4607066"/>
            <a:ext cx="2159438" cy="1085396"/>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en-GB" sz="1200" b="1" dirty="0">
                <a:solidFill>
                  <a:schemeClr val="accent1">
                    <a:lumMod val="75000"/>
                  </a:schemeClr>
                </a:solidFill>
              </a:rPr>
              <a:t>SHOWCASE &amp; INSPIRE</a:t>
            </a:r>
          </a:p>
          <a:p>
            <a:pPr algn="ctr"/>
            <a:r>
              <a:rPr lang="en-GB" sz="1200" dirty="0">
                <a:solidFill>
                  <a:schemeClr val="accent1"/>
                </a:solidFill>
              </a:rPr>
              <a:t>S</a:t>
            </a:r>
            <a:r>
              <a:rPr lang="en-DE" sz="1200">
                <a:solidFill>
                  <a:schemeClr val="accent1"/>
                </a:solidFill>
              </a:rPr>
              <a:t>howcase</a:t>
            </a:r>
            <a:r>
              <a:rPr lang="en-GB" sz="1200" dirty="0">
                <a:solidFill>
                  <a:schemeClr val="accent1"/>
                </a:solidFill>
              </a:rPr>
              <a:t> stories of</a:t>
            </a:r>
            <a:r>
              <a:rPr lang="en-DE" sz="1200">
                <a:solidFill>
                  <a:schemeClr val="accent1"/>
                </a:solidFill>
              </a:rPr>
              <a:t> how the data can be</a:t>
            </a:r>
            <a:r>
              <a:rPr lang="en-GB" sz="1200" dirty="0">
                <a:solidFill>
                  <a:schemeClr val="accent1"/>
                </a:solidFill>
              </a:rPr>
              <a:t> used and inspire with use cases</a:t>
            </a:r>
          </a:p>
        </p:txBody>
      </p:sp>
      <p:sp>
        <p:nvSpPr>
          <p:cNvPr id="9" name="Rounded Rectangle 8">
            <a:extLst>
              <a:ext uri="{FF2B5EF4-FFF2-40B4-BE49-F238E27FC236}">
                <a16:creationId xmlns:a16="http://schemas.microsoft.com/office/drawing/2014/main" id="{6986AE84-51BF-2B1A-4A3C-80BFB5E1E1E7}"/>
              </a:ext>
            </a:extLst>
          </p:cNvPr>
          <p:cNvSpPr/>
          <p:nvPr/>
        </p:nvSpPr>
        <p:spPr>
          <a:xfrm>
            <a:off x="8634766" y="4580890"/>
            <a:ext cx="2159438" cy="1085396"/>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en-GB" sz="1200" b="1" dirty="0">
                <a:solidFill>
                  <a:schemeClr val="accent1">
                    <a:lumMod val="75000"/>
                  </a:schemeClr>
                </a:solidFill>
              </a:rPr>
              <a:t>COMMUNITY OF PRACTICE</a:t>
            </a:r>
          </a:p>
          <a:p>
            <a:pPr algn="ctr"/>
            <a:r>
              <a:rPr lang="en-GB" sz="1200" dirty="0">
                <a:solidFill>
                  <a:schemeClr val="accent1"/>
                </a:solidFill>
              </a:rPr>
              <a:t>Catchment point for user feedback and requests, and to encourage collaboration</a:t>
            </a:r>
            <a:endParaRPr lang="en-US" sz="1200" dirty="0">
              <a:solidFill>
                <a:schemeClr val="accent1"/>
              </a:solidFill>
            </a:endParaRPr>
          </a:p>
        </p:txBody>
      </p:sp>
      <p:sp>
        <p:nvSpPr>
          <p:cNvPr id="11" name="Rounded Rectangle 10">
            <a:extLst>
              <a:ext uri="{FF2B5EF4-FFF2-40B4-BE49-F238E27FC236}">
                <a16:creationId xmlns:a16="http://schemas.microsoft.com/office/drawing/2014/main" id="{D60EF13D-DF50-B11A-66AA-C4ACEE70153D}"/>
              </a:ext>
            </a:extLst>
          </p:cNvPr>
          <p:cNvSpPr/>
          <p:nvPr/>
        </p:nvSpPr>
        <p:spPr>
          <a:xfrm>
            <a:off x="780907" y="1181070"/>
            <a:ext cx="3900564" cy="54087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hlinkClick r:id="rId2">
                  <a:extLst>
                    <a:ext uri="{A12FA001-AC4F-418D-AE19-62706E023703}">
                      <ahyp:hlinkClr xmlns:ahyp="http://schemas.microsoft.com/office/drawing/2018/hyperlinkcolor" val="tx"/>
                    </a:ext>
                  </a:extLst>
                </a:hlinkClick>
              </a:rPr>
              <a:t>energy.hub.copernicus.eu</a:t>
            </a:r>
            <a:endParaRPr lang="en-US" sz="2400" b="1" dirty="0">
              <a:solidFill>
                <a:schemeClr val="bg1"/>
              </a:solidFill>
            </a:endParaRPr>
          </a:p>
        </p:txBody>
      </p:sp>
      <p:pic>
        <p:nvPicPr>
          <p:cNvPr id="3" name="Picture 2" descr="A screenshot of a website&#10;&#10;Description automatically generated">
            <a:extLst>
              <a:ext uri="{FF2B5EF4-FFF2-40B4-BE49-F238E27FC236}">
                <a16:creationId xmlns:a16="http://schemas.microsoft.com/office/drawing/2014/main" id="{29C993F4-9B85-83A1-D0B9-E3D89E1883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0906" y="2015876"/>
            <a:ext cx="11061322" cy="2191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1439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7E5E17-82AD-C8B3-17B4-5BD822892FD8}"/>
              </a:ext>
            </a:extLst>
          </p:cNvPr>
          <p:cNvSpPr>
            <a:spLocks noGrp="1"/>
          </p:cNvSpPr>
          <p:nvPr>
            <p:ph sz="quarter" idx="14"/>
          </p:nvPr>
        </p:nvSpPr>
        <p:spPr>
          <a:xfrm>
            <a:off x="408046" y="1248393"/>
            <a:ext cx="6694653" cy="5053664"/>
          </a:xfrm>
        </p:spPr>
        <p:txBody>
          <a:bodyPr>
            <a:normAutofit/>
          </a:bodyPr>
          <a:lstStyle/>
          <a:p>
            <a:pPr marL="0" indent="0">
              <a:spcBef>
                <a:spcPts val="0"/>
              </a:spcBef>
              <a:buNone/>
            </a:pPr>
            <a:r>
              <a:rPr lang="en-GB" dirty="0">
                <a:solidFill>
                  <a:schemeClr val="accent1"/>
                </a:solidFill>
              </a:rPr>
              <a:t>The Energy Hub offers a robust platform for energy sector collaborations, advances and </a:t>
            </a:r>
            <a:r>
              <a:rPr lang="en-GB" b="1" dirty="0">
                <a:solidFill>
                  <a:schemeClr val="accent1"/>
                </a:solidFill>
              </a:rPr>
              <a:t>alignment between resources, techniques, strategy and actors </a:t>
            </a:r>
            <a:r>
              <a:rPr lang="en-GB" dirty="0">
                <a:solidFill>
                  <a:schemeClr val="accent1"/>
                </a:solidFill>
              </a:rPr>
              <a:t>to ultimately support progress forward in the energy sector for the energy transition. </a:t>
            </a:r>
          </a:p>
          <a:p>
            <a:pPr marL="0" indent="0">
              <a:spcBef>
                <a:spcPts val="0"/>
              </a:spcBef>
              <a:buNone/>
            </a:pPr>
            <a:endParaRPr lang="en-GB" sz="900" dirty="0">
              <a:solidFill>
                <a:schemeClr val="accent1"/>
              </a:solidFill>
            </a:endParaRPr>
          </a:p>
          <a:p>
            <a:pPr marL="0" indent="0">
              <a:spcBef>
                <a:spcPts val="0"/>
              </a:spcBef>
              <a:buNone/>
            </a:pPr>
            <a:r>
              <a:rPr lang="en-GB" b="1" dirty="0">
                <a:solidFill>
                  <a:schemeClr val="accent1"/>
                </a:solidFill>
              </a:rPr>
              <a:t>The Energy Hub community and innovation leadership aspects</a:t>
            </a:r>
          </a:p>
          <a:p>
            <a:pPr marL="0" indent="0">
              <a:spcBef>
                <a:spcPts val="0"/>
              </a:spcBef>
              <a:buNone/>
            </a:pPr>
            <a:endParaRPr lang="en-GB" sz="900" b="1" dirty="0">
              <a:solidFill>
                <a:schemeClr val="accent1"/>
              </a:solidFill>
            </a:endParaRPr>
          </a:p>
          <a:p>
            <a:pPr lvl="1">
              <a:spcBef>
                <a:spcPts val="0"/>
              </a:spcBef>
            </a:pPr>
            <a:r>
              <a:rPr lang="en-US" b="1" dirty="0">
                <a:solidFill>
                  <a:schemeClr val="accent1"/>
                </a:solidFill>
              </a:rPr>
              <a:t>Community engagement </a:t>
            </a:r>
            <a:r>
              <a:rPr lang="en-US" dirty="0">
                <a:solidFill>
                  <a:schemeClr val="accent1"/>
                </a:solidFill>
              </a:rPr>
              <a:t>with real partners and stakeholders</a:t>
            </a:r>
            <a:endParaRPr lang="en-GB" dirty="0">
              <a:solidFill>
                <a:schemeClr val="accent1"/>
              </a:solidFill>
            </a:endParaRPr>
          </a:p>
          <a:p>
            <a:pPr lvl="1">
              <a:spcBef>
                <a:spcPts val="0"/>
              </a:spcBef>
            </a:pPr>
            <a:r>
              <a:rPr lang="en-GB" b="1" dirty="0">
                <a:solidFill>
                  <a:schemeClr val="accent1"/>
                </a:solidFill>
              </a:rPr>
              <a:t>Sharing of best practices</a:t>
            </a:r>
            <a:r>
              <a:rPr lang="en-GB" dirty="0">
                <a:solidFill>
                  <a:schemeClr val="accent1"/>
                </a:solidFill>
              </a:rPr>
              <a:t>, general and sub-sector specific</a:t>
            </a:r>
          </a:p>
          <a:p>
            <a:pPr lvl="1">
              <a:spcBef>
                <a:spcPts val="0"/>
              </a:spcBef>
            </a:pPr>
            <a:r>
              <a:rPr lang="en-GB" b="1" dirty="0">
                <a:solidFill>
                  <a:schemeClr val="accent1"/>
                </a:solidFill>
              </a:rPr>
              <a:t>Showcasing innovations </a:t>
            </a:r>
            <a:r>
              <a:rPr lang="en-GB" dirty="0">
                <a:solidFill>
                  <a:schemeClr val="accent1"/>
                </a:solidFill>
              </a:rPr>
              <a:t>in applying energy data for specific findings and uses</a:t>
            </a:r>
          </a:p>
          <a:p>
            <a:pPr lvl="1">
              <a:spcBef>
                <a:spcPts val="0"/>
              </a:spcBef>
            </a:pPr>
            <a:r>
              <a:rPr lang="en-GB" dirty="0">
                <a:solidFill>
                  <a:schemeClr val="accent1"/>
                </a:solidFill>
              </a:rPr>
              <a:t>Maximise </a:t>
            </a:r>
            <a:r>
              <a:rPr lang="en-GB" b="1" dirty="0">
                <a:solidFill>
                  <a:schemeClr val="accent1"/>
                </a:solidFill>
              </a:rPr>
              <a:t>operationalisation</a:t>
            </a:r>
            <a:r>
              <a:rPr lang="en-GB" dirty="0">
                <a:solidFill>
                  <a:schemeClr val="accent1"/>
                </a:solidFill>
              </a:rPr>
              <a:t> of Copernicus services and data</a:t>
            </a:r>
            <a:endParaRPr lang="en-US" sz="1600" dirty="0">
              <a:solidFill>
                <a:srgbClr val="FF0000"/>
              </a:solidFill>
            </a:endParaRPr>
          </a:p>
        </p:txBody>
      </p:sp>
      <p:sp>
        <p:nvSpPr>
          <p:cNvPr id="7" name="Title 1">
            <a:extLst>
              <a:ext uri="{FF2B5EF4-FFF2-40B4-BE49-F238E27FC236}">
                <a16:creationId xmlns:a16="http://schemas.microsoft.com/office/drawing/2014/main" id="{81CF05BB-9BD2-72FA-653B-F5DC3213BC73}"/>
              </a:ext>
            </a:extLst>
          </p:cNvPr>
          <p:cNvSpPr>
            <a:spLocks noGrp="1"/>
          </p:cNvSpPr>
          <p:nvPr>
            <p:ph type="title"/>
          </p:nvPr>
        </p:nvSpPr>
        <p:spPr>
          <a:xfrm>
            <a:off x="408046" y="369940"/>
            <a:ext cx="10757392" cy="615553"/>
          </a:xfrm>
        </p:spPr>
        <p:txBody>
          <a:bodyPr/>
          <a:lstStyle/>
          <a:p>
            <a:r>
              <a:rPr lang="en-US" dirty="0"/>
              <a:t>Energy Hub: A New Beginning</a:t>
            </a:r>
            <a:endParaRPr lang="en-GB" dirty="0"/>
          </a:p>
        </p:txBody>
      </p:sp>
      <p:sp>
        <p:nvSpPr>
          <p:cNvPr id="2" name="Rounded Rectangle 1">
            <a:extLst>
              <a:ext uri="{FF2B5EF4-FFF2-40B4-BE49-F238E27FC236}">
                <a16:creationId xmlns:a16="http://schemas.microsoft.com/office/drawing/2014/main" id="{63468EA5-2F3A-1211-5E31-6A7FB6F3C33D}"/>
              </a:ext>
            </a:extLst>
          </p:cNvPr>
          <p:cNvSpPr/>
          <p:nvPr/>
        </p:nvSpPr>
        <p:spPr>
          <a:xfrm>
            <a:off x="8113475" y="1248393"/>
            <a:ext cx="3580327" cy="3436006"/>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0"/>
              </a:spcBef>
              <a:buNone/>
            </a:pPr>
            <a:r>
              <a:rPr lang="en-GB" sz="1600" b="1" dirty="0">
                <a:solidFill>
                  <a:schemeClr val="bg1"/>
                </a:solidFill>
              </a:rPr>
              <a:t>The Energy Hub is a part of the wider Copernicus user outreach ecosystem with links to:</a:t>
            </a:r>
          </a:p>
          <a:p>
            <a:pPr marL="0" indent="0">
              <a:spcBef>
                <a:spcPts val="0"/>
              </a:spcBef>
              <a:buNone/>
            </a:pPr>
            <a:endParaRPr lang="en-GB" b="1" dirty="0">
              <a:solidFill>
                <a:schemeClr val="bg1"/>
              </a:solidFill>
            </a:endParaRPr>
          </a:p>
          <a:p>
            <a:pPr marL="285750" indent="-285750">
              <a:spcBef>
                <a:spcPts val="0"/>
              </a:spcBef>
              <a:buFont typeface="Arial" panose="020B0604020202020204" pitchFamily="34" charset="0"/>
              <a:buChar char="•"/>
            </a:pPr>
            <a:r>
              <a:rPr lang="en-GB" sz="1200" dirty="0">
                <a:solidFill>
                  <a:schemeClr val="bg1"/>
                </a:solidFill>
              </a:rPr>
              <a:t>JRC/DEFIS KCEO, incl. EU policy “deep dives”</a:t>
            </a:r>
          </a:p>
          <a:p>
            <a:pPr marL="285750" indent="-285750">
              <a:spcBef>
                <a:spcPts val="0"/>
              </a:spcBef>
              <a:buFont typeface="Arial" panose="020B0604020202020204" pitchFamily="34" charset="0"/>
              <a:buChar char="•"/>
            </a:pPr>
            <a:r>
              <a:rPr lang="en-GB" sz="1200" dirty="0">
                <a:solidFill>
                  <a:schemeClr val="bg1"/>
                </a:solidFill>
              </a:rPr>
              <a:t>EUSPA downstream market developments, incl. Cassini activities</a:t>
            </a:r>
          </a:p>
          <a:p>
            <a:pPr marL="285750" indent="-285750">
              <a:spcBef>
                <a:spcPts val="0"/>
              </a:spcBef>
              <a:buFont typeface="Arial" panose="020B0604020202020204" pitchFamily="34" charset="0"/>
              <a:buChar char="•"/>
            </a:pPr>
            <a:r>
              <a:rPr lang="en-GB" sz="1200" dirty="0">
                <a:solidFill>
                  <a:schemeClr val="bg1"/>
                </a:solidFill>
              </a:rPr>
              <a:t>CAMS and C3S National Collaboration Programmes</a:t>
            </a:r>
          </a:p>
          <a:p>
            <a:pPr marL="285750" indent="-285750">
              <a:spcBef>
                <a:spcPts val="0"/>
              </a:spcBef>
              <a:buFont typeface="Arial" panose="020B0604020202020204" pitchFamily="34" charset="0"/>
              <a:buChar char="•"/>
            </a:pPr>
            <a:r>
              <a:rPr lang="en-GB" sz="1200" dirty="0">
                <a:solidFill>
                  <a:schemeClr val="bg1"/>
                </a:solidFill>
              </a:rPr>
              <a:t>Horizon Europe research and innovation actions</a:t>
            </a:r>
          </a:p>
          <a:p>
            <a:pPr marL="285750" indent="-285750">
              <a:spcBef>
                <a:spcPts val="0"/>
              </a:spcBef>
              <a:buFont typeface="Arial" panose="020B0604020202020204" pitchFamily="34" charset="0"/>
              <a:buChar char="•"/>
            </a:pPr>
            <a:r>
              <a:rPr lang="en-GB" sz="1200" dirty="0">
                <a:solidFill>
                  <a:schemeClr val="bg1"/>
                </a:solidFill>
              </a:rPr>
              <a:t>GEO and </a:t>
            </a:r>
            <a:r>
              <a:rPr lang="en-GB" sz="1200" dirty="0" err="1">
                <a:solidFill>
                  <a:schemeClr val="bg1"/>
                </a:solidFill>
              </a:rPr>
              <a:t>EuroGEO</a:t>
            </a:r>
            <a:endParaRPr lang="en-GB" sz="1200" dirty="0">
              <a:solidFill>
                <a:schemeClr val="bg1"/>
              </a:solidFill>
            </a:endParaRPr>
          </a:p>
        </p:txBody>
      </p:sp>
    </p:spTree>
    <p:extLst>
      <p:ext uri="{BB962C8B-B14F-4D97-AF65-F5344CB8AC3E}">
        <p14:creationId xmlns:p14="http://schemas.microsoft.com/office/powerpoint/2010/main" val="236028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lose-up of a planet&#10;&#10;Description automatically generated">
            <a:extLst>
              <a:ext uri="{FF2B5EF4-FFF2-40B4-BE49-F238E27FC236}">
                <a16:creationId xmlns:a16="http://schemas.microsoft.com/office/drawing/2014/main" id="{03555A19-4B08-B7A1-64CB-EBC4FFCCA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833" y="3633782"/>
            <a:ext cx="4071393" cy="2266409"/>
          </a:xfrm>
          <a:prstGeom prst="roundRect">
            <a:avLst>
              <a:gd name="adj" fmla="val 8594"/>
            </a:avLst>
          </a:prstGeom>
          <a:solidFill>
            <a:srgbClr val="FFFFFF">
              <a:shade val="85000"/>
            </a:srgbClr>
          </a:solidFill>
          <a:ln>
            <a:noFill/>
          </a:ln>
          <a:effectLst/>
        </p:spPr>
      </p:pic>
      <p:sp>
        <p:nvSpPr>
          <p:cNvPr id="14" name="Rectangle 13">
            <a:extLst>
              <a:ext uri="{FF2B5EF4-FFF2-40B4-BE49-F238E27FC236}">
                <a16:creationId xmlns:a16="http://schemas.microsoft.com/office/drawing/2014/main" id="{1F9D394E-E55E-DBD4-7135-408BE5E9896D}"/>
              </a:ext>
            </a:extLst>
          </p:cNvPr>
          <p:cNvSpPr/>
          <p:nvPr/>
        </p:nvSpPr>
        <p:spPr>
          <a:xfrm>
            <a:off x="1671202" y="6073679"/>
            <a:ext cx="9494781" cy="771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4869-322C-6453-ED41-1F79814C1355}"/>
              </a:ext>
            </a:extLst>
          </p:cNvPr>
          <p:cNvSpPr>
            <a:spLocks noGrp="1"/>
          </p:cNvSpPr>
          <p:nvPr>
            <p:ph type="title"/>
          </p:nvPr>
        </p:nvSpPr>
        <p:spPr>
          <a:xfrm>
            <a:off x="688741" y="384567"/>
            <a:ext cx="10754591" cy="615553"/>
          </a:xfrm>
        </p:spPr>
        <p:txBody>
          <a:bodyPr/>
          <a:lstStyle/>
          <a:p>
            <a:r>
              <a:rPr lang="en-GB" dirty="0"/>
              <a:t>Copernicus Programme</a:t>
            </a:r>
          </a:p>
        </p:txBody>
      </p:sp>
      <p:pic>
        <p:nvPicPr>
          <p:cNvPr id="8" name="Content Placeholder 5" descr="Diagram&#10;&#10;Description automatically generated with low confidence">
            <a:extLst>
              <a:ext uri="{FF2B5EF4-FFF2-40B4-BE49-F238E27FC236}">
                <a16:creationId xmlns:a16="http://schemas.microsoft.com/office/drawing/2014/main" id="{B3D13873-0600-08AD-3999-DDD07DFC2DE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29436" y="4621828"/>
            <a:ext cx="1619214" cy="1604271"/>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2B6A7893-67BF-9556-CA5C-13CF633D749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370362" y="5188177"/>
            <a:ext cx="4072970" cy="935552"/>
          </a:xfrm>
          <a:prstGeom prst="roundRect">
            <a:avLst>
              <a:gd name="adj" fmla="val 8594"/>
            </a:avLst>
          </a:prstGeom>
          <a:solidFill>
            <a:srgbClr val="FFFFFF">
              <a:shade val="85000"/>
            </a:srgbClr>
          </a:solidFill>
          <a:ln>
            <a:noFill/>
          </a:ln>
          <a:effectLst/>
        </p:spPr>
      </p:pic>
      <p:sp>
        <p:nvSpPr>
          <p:cNvPr id="18" name="TextBox 17">
            <a:extLst>
              <a:ext uri="{FF2B5EF4-FFF2-40B4-BE49-F238E27FC236}">
                <a16:creationId xmlns:a16="http://schemas.microsoft.com/office/drawing/2014/main" id="{9DF60E06-5BFA-BE27-8291-F13D7739942F}"/>
              </a:ext>
            </a:extLst>
          </p:cNvPr>
          <p:cNvSpPr txBox="1"/>
          <p:nvPr/>
        </p:nvSpPr>
        <p:spPr>
          <a:xfrm>
            <a:off x="603251" y="1114334"/>
            <a:ext cx="10562732" cy="369332"/>
          </a:xfrm>
          <a:prstGeom prst="rect">
            <a:avLst/>
          </a:prstGeom>
          <a:noFill/>
        </p:spPr>
        <p:txBody>
          <a:bodyPr wrap="square" rtlCol="0">
            <a:spAutoFit/>
          </a:bodyPr>
          <a:lstStyle/>
          <a:p>
            <a:r>
              <a:rPr lang="en-GB" sz="1800" dirty="0">
                <a:solidFill>
                  <a:srgbClr val="61CBF4"/>
                </a:solidFill>
              </a:rPr>
              <a:t>Copernicus is the </a:t>
            </a:r>
            <a:r>
              <a:rPr lang="en-GB" sz="1800" b="1" dirty="0">
                <a:solidFill>
                  <a:srgbClr val="61CBF4"/>
                </a:solidFill>
              </a:rPr>
              <a:t>Earth Observation </a:t>
            </a:r>
            <a:r>
              <a:rPr lang="en-GB" sz="1800" dirty="0">
                <a:solidFill>
                  <a:srgbClr val="61CBF4"/>
                </a:solidFill>
              </a:rPr>
              <a:t>component of the European Union’s Space Programme</a:t>
            </a:r>
          </a:p>
        </p:txBody>
      </p:sp>
      <p:pic>
        <p:nvPicPr>
          <p:cNvPr id="20" name="Picture 19" descr="A screenshot of a computer&#10;&#10;Description automatically generated">
            <a:extLst>
              <a:ext uri="{FF2B5EF4-FFF2-40B4-BE49-F238E27FC236}">
                <a16:creationId xmlns:a16="http://schemas.microsoft.com/office/drawing/2014/main" id="{198DE041-B5D1-349D-C68A-C7817A3C0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9428" y="1680561"/>
            <a:ext cx="5526968" cy="1815068"/>
          </a:xfrm>
          <a:prstGeom prst="roundRect">
            <a:avLst>
              <a:gd name="adj" fmla="val 8594"/>
            </a:avLst>
          </a:prstGeom>
          <a:solidFill>
            <a:srgbClr val="FFFFFF">
              <a:shade val="85000"/>
            </a:srgbClr>
          </a:solidFill>
          <a:ln>
            <a:noFill/>
          </a:ln>
          <a:effectLst/>
        </p:spPr>
      </p:pic>
      <p:sp>
        <p:nvSpPr>
          <p:cNvPr id="21" name="Rounded Rectangle 20">
            <a:extLst>
              <a:ext uri="{FF2B5EF4-FFF2-40B4-BE49-F238E27FC236}">
                <a16:creationId xmlns:a16="http://schemas.microsoft.com/office/drawing/2014/main" id="{89C990E3-0DDE-5733-4904-16B11A80E399}"/>
              </a:ext>
            </a:extLst>
          </p:cNvPr>
          <p:cNvSpPr/>
          <p:nvPr/>
        </p:nvSpPr>
        <p:spPr>
          <a:xfrm>
            <a:off x="925510" y="1755076"/>
            <a:ext cx="1025639" cy="1509586"/>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urved Connector 23">
            <a:extLst>
              <a:ext uri="{FF2B5EF4-FFF2-40B4-BE49-F238E27FC236}">
                <a16:creationId xmlns:a16="http://schemas.microsoft.com/office/drawing/2014/main" id="{84653273-F3C6-0D32-9845-41AFA6A77D13}"/>
              </a:ext>
            </a:extLst>
          </p:cNvPr>
          <p:cNvCxnSpPr>
            <a:cxnSpLocks/>
          </p:cNvCxnSpPr>
          <p:nvPr/>
        </p:nvCxnSpPr>
        <p:spPr>
          <a:xfrm rot="16200000" flipH="1">
            <a:off x="975364" y="3528341"/>
            <a:ext cx="1509585" cy="982226"/>
          </a:xfrm>
          <a:prstGeom prst="curvedConnector2">
            <a:avLst/>
          </a:prstGeom>
          <a:ln w="76200">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08B1A2A8-14B3-51AC-82DA-6C87CB8B89BF}"/>
              </a:ext>
            </a:extLst>
          </p:cNvPr>
          <p:cNvSpPr/>
          <p:nvPr/>
        </p:nvSpPr>
        <p:spPr>
          <a:xfrm>
            <a:off x="4172755" y="3707170"/>
            <a:ext cx="1313646" cy="413629"/>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a:extLst>
              <a:ext uri="{FF2B5EF4-FFF2-40B4-BE49-F238E27FC236}">
                <a16:creationId xmlns:a16="http://schemas.microsoft.com/office/drawing/2014/main" id="{842CF5D5-09AE-AED1-BDD9-4E019F3DE666}"/>
              </a:ext>
            </a:extLst>
          </p:cNvPr>
          <p:cNvSpPr/>
          <p:nvPr/>
        </p:nvSpPr>
        <p:spPr>
          <a:xfrm>
            <a:off x="4752390" y="4379939"/>
            <a:ext cx="1313646" cy="413629"/>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a:extLst>
              <a:ext uri="{FF2B5EF4-FFF2-40B4-BE49-F238E27FC236}">
                <a16:creationId xmlns:a16="http://schemas.microsoft.com/office/drawing/2014/main" id="{97F0D799-2649-7233-7A36-A37544BBFE1E}"/>
              </a:ext>
            </a:extLst>
          </p:cNvPr>
          <p:cNvSpPr/>
          <p:nvPr/>
        </p:nvSpPr>
        <p:spPr>
          <a:xfrm>
            <a:off x="2113833" y="5973579"/>
            <a:ext cx="4071393" cy="615554"/>
          </a:xfrm>
          <a:prstGeom prst="roundRect">
            <a:avLst/>
          </a:prstGeom>
          <a:solidFill>
            <a:srgbClr val="031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100" b="1" dirty="0">
                <a:solidFill>
                  <a:schemeClr val="bg1"/>
                </a:solidFill>
              </a:rPr>
              <a:t>Aim of Copernicus</a:t>
            </a:r>
            <a:endParaRPr lang="en-US" sz="1100" b="1" dirty="0">
              <a:solidFill>
                <a:schemeClr val="bg1"/>
              </a:solidFill>
            </a:endParaRPr>
          </a:p>
          <a:p>
            <a:r>
              <a:rPr lang="en-GB" sz="1100" dirty="0">
                <a:solidFill>
                  <a:schemeClr val="bg1"/>
                </a:solidFill>
              </a:rPr>
              <a:t>Develop European </a:t>
            </a:r>
            <a:r>
              <a:rPr lang="en-GB" sz="1100" b="1" dirty="0">
                <a:solidFill>
                  <a:schemeClr val="bg1"/>
                </a:solidFill>
              </a:rPr>
              <a:t>information services </a:t>
            </a:r>
            <a:r>
              <a:rPr lang="en-GB" sz="1100" dirty="0">
                <a:solidFill>
                  <a:schemeClr val="bg1"/>
                </a:solidFill>
              </a:rPr>
              <a:t>based on satellite Earth Observation and in situ (non-space) data</a:t>
            </a:r>
            <a:endParaRPr lang="en-US" sz="1100" dirty="0">
              <a:solidFill>
                <a:schemeClr val="bg1"/>
              </a:solidFill>
            </a:endParaRPr>
          </a:p>
        </p:txBody>
      </p:sp>
      <p:cxnSp>
        <p:nvCxnSpPr>
          <p:cNvPr id="36" name="Curved Connector 35">
            <a:extLst>
              <a:ext uri="{FF2B5EF4-FFF2-40B4-BE49-F238E27FC236}">
                <a16:creationId xmlns:a16="http://schemas.microsoft.com/office/drawing/2014/main" id="{77821759-5357-766F-F0BE-59FF868ACE1A}"/>
              </a:ext>
            </a:extLst>
          </p:cNvPr>
          <p:cNvCxnSpPr>
            <a:cxnSpLocks/>
            <a:stCxn id="32" idx="3"/>
          </p:cNvCxnSpPr>
          <p:nvPr/>
        </p:nvCxnSpPr>
        <p:spPr>
          <a:xfrm>
            <a:off x="6185226" y="4766987"/>
            <a:ext cx="1033382" cy="12700"/>
          </a:xfrm>
          <a:prstGeom prst="curvedConnector3">
            <a:avLst>
              <a:gd name="adj1" fmla="val 50000"/>
            </a:avLst>
          </a:prstGeom>
          <a:ln w="76200">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9" name="Rounded Rectangle 38">
            <a:extLst>
              <a:ext uri="{FF2B5EF4-FFF2-40B4-BE49-F238E27FC236}">
                <a16:creationId xmlns:a16="http://schemas.microsoft.com/office/drawing/2014/main" id="{AF5148B7-E17A-3612-01DB-0FCA9BA2A68B}"/>
              </a:ext>
            </a:extLst>
          </p:cNvPr>
          <p:cNvSpPr/>
          <p:nvPr/>
        </p:nvSpPr>
        <p:spPr>
          <a:xfrm>
            <a:off x="7337798" y="4472523"/>
            <a:ext cx="2364754" cy="61555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ENERGY AT THE FOREFRONT</a:t>
            </a:r>
            <a:endParaRPr lang="en-US" sz="1200" dirty="0">
              <a:solidFill>
                <a:schemeClr val="bg1"/>
              </a:solidFill>
            </a:endParaRPr>
          </a:p>
        </p:txBody>
      </p:sp>
    </p:spTree>
    <p:extLst>
      <p:ext uri="{BB962C8B-B14F-4D97-AF65-F5344CB8AC3E}">
        <p14:creationId xmlns:p14="http://schemas.microsoft.com/office/powerpoint/2010/main" val="539829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D71B-BF38-80D7-2827-21F3E6B4A527}"/>
              </a:ext>
            </a:extLst>
          </p:cNvPr>
          <p:cNvSpPr>
            <a:spLocks noGrp="1"/>
          </p:cNvSpPr>
          <p:nvPr>
            <p:ph type="title"/>
          </p:nvPr>
        </p:nvSpPr>
        <p:spPr>
          <a:xfrm>
            <a:off x="496100" y="835437"/>
            <a:ext cx="10465031" cy="733573"/>
          </a:xfrm>
        </p:spPr>
        <p:txBody>
          <a:bodyPr>
            <a:normAutofit/>
          </a:bodyPr>
          <a:lstStyle/>
          <a:p>
            <a:r>
              <a:rPr lang="en-GB" sz="2000" b="1" dirty="0">
                <a:solidFill>
                  <a:srgbClr val="61CBF4"/>
                </a:solidFill>
                <a:latin typeface="Aptos" panose="020B0004020202020204" pitchFamily="34" charset="0"/>
                <a:cs typeface="Arial Narrow" panose="020B0604020202020204" pitchFamily="34" charset="0"/>
              </a:rPr>
              <a:t>European Centre for Medium-Range Weather Forecasts</a:t>
            </a:r>
            <a:endParaRPr lang="en-DE" sz="2000" b="1" dirty="0">
              <a:solidFill>
                <a:srgbClr val="61CBF4"/>
              </a:solidFill>
              <a:latin typeface="Aptos" panose="020B0004020202020204" pitchFamily="34" charset="0"/>
            </a:endParaRPr>
          </a:p>
        </p:txBody>
      </p:sp>
      <p:grpSp>
        <p:nvGrpSpPr>
          <p:cNvPr id="14" name="Group 13">
            <a:extLst>
              <a:ext uri="{FF2B5EF4-FFF2-40B4-BE49-F238E27FC236}">
                <a16:creationId xmlns:a16="http://schemas.microsoft.com/office/drawing/2014/main" id="{52CDE2F9-09B3-A372-B389-FE92F08C6762}"/>
              </a:ext>
            </a:extLst>
          </p:cNvPr>
          <p:cNvGrpSpPr/>
          <p:nvPr/>
        </p:nvGrpSpPr>
        <p:grpSpPr>
          <a:xfrm>
            <a:off x="496100" y="1810198"/>
            <a:ext cx="5721957" cy="4618620"/>
            <a:chOff x="494511" y="1320800"/>
            <a:chExt cx="5721957" cy="4618620"/>
          </a:xfrm>
        </p:grpSpPr>
        <p:pic>
          <p:nvPicPr>
            <p:cNvPr id="3" name="Picture 2" descr="Map showing ECMWF Member and Co-operating States">
              <a:extLst>
                <a:ext uri="{FF2B5EF4-FFF2-40B4-BE49-F238E27FC236}">
                  <a16:creationId xmlns:a16="http://schemas.microsoft.com/office/drawing/2014/main" id="{980A6717-18BF-0CBD-FA06-1F4C549CD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11" y="1320800"/>
              <a:ext cx="5721957" cy="461862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FEBDDF8-47F2-AC90-7825-6A621A600580}"/>
                </a:ext>
              </a:extLst>
            </p:cNvPr>
            <p:cNvSpPr/>
            <p:nvPr/>
          </p:nvSpPr>
          <p:spPr>
            <a:xfrm>
              <a:off x="3183572" y="3461491"/>
              <a:ext cx="101630" cy="102516"/>
            </a:xfrm>
            <a:prstGeom prst="ellipse">
              <a:avLst/>
            </a:prstGeom>
            <a:solidFill>
              <a:srgbClr val="61CBF4"/>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457063">
                <a:defRPr/>
              </a:pPr>
              <a:endParaRPr lang="en-US" sz="1799">
                <a:solidFill>
                  <a:prstClr val="white"/>
                </a:solidFill>
                <a:latin typeface="Arial"/>
              </a:endParaRPr>
            </a:p>
          </p:txBody>
        </p:sp>
        <p:sp>
          <p:nvSpPr>
            <p:cNvPr id="7" name="TextBox 6">
              <a:extLst>
                <a:ext uri="{FF2B5EF4-FFF2-40B4-BE49-F238E27FC236}">
                  <a16:creationId xmlns:a16="http://schemas.microsoft.com/office/drawing/2014/main" id="{3EA9C1BF-90E5-E489-0108-80B2F4A09603}"/>
                </a:ext>
              </a:extLst>
            </p:cNvPr>
            <p:cNvSpPr txBox="1"/>
            <p:nvPr/>
          </p:nvSpPr>
          <p:spPr>
            <a:xfrm>
              <a:off x="494511" y="2694843"/>
              <a:ext cx="1371122" cy="523220"/>
            </a:xfrm>
            <a:prstGeom prst="rect">
              <a:avLst/>
            </a:prstGeom>
            <a:noFill/>
          </p:spPr>
          <p:txBody>
            <a:bodyPr wrap="square" rtlCol="0">
              <a:spAutoFit/>
            </a:bodyPr>
            <a:lstStyle/>
            <a:p>
              <a:pPr defTabSz="457063">
                <a:defRPr/>
              </a:pPr>
              <a:r>
                <a:rPr lang="en-US" sz="1400" b="1" dirty="0">
                  <a:solidFill>
                    <a:srgbClr val="61CBF4"/>
                  </a:solidFill>
                  <a:latin typeface="Arial"/>
                </a:rPr>
                <a:t>Reading (UK)</a:t>
              </a:r>
            </a:p>
            <a:p>
              <a:pPr defTabSz="457063">
                <a:defRPr/>
              </a:pPr>
              <a:r>
                <a:rPr lang="en-US" sz="1400" dirty="0">
                  <a:solidFill>
                    <a:srgbClr val="61CBF4"/>
                  </a:solidFill>
                  <a:latin typeface="Arial"/>
                </a:rPr>
                <a:t>Headquarters</a:t>
              </a:r>
            </a:p>
          </p:txBody>
        </p:sp>
        <p:sp>
          <p:nvSpPr>
            <p:cNvPr id="8" name="TextBox 7">
              <a:extLst>
                <a:ext uri="{FF2B5EF4-FFF2-40B4-BE49-F238E27FC236}">
                  <a16:creationId xmlns:a16="http://schemas.microsoft.com/office/drawing/2014/main" id="{E4725E3B-1599-79AA-B68A-F2FFE40D0821}"/>
                </a:ext>
              </a:extLst>
            </p:cNvPr>
            <p:cNvSpPr txBox="1"/>
            <p:nvPr/>
          </p:nvSpPr>
          <p:spPr>
            <a:xfrm>
              <a:off x="4141815" y="2969525"/>
              <a:ext cx="1621892" cy="523220"/>
            </a:xfrm>
            <a:prstGeom prst="rect">
              <a:avLst/>
            </a:prstGeom>
            <a:noFill/>
          </p:spPr>
          <p:txBody>
            <a:bodyPr wrap="square" rtlCol="0">
              <a:spAutoFit/>
            </a:bodyPr>
            <a:lstStyle/>
            <a:p>
              <a:pPr algn="r" defTabSz="457063">
                <a:defRPr/>
              </a:pPr>
              <a:r>
                <a:rPr lang="en-US" sz="1400" b="1" dirty="0">
                  <a:solidFill>
                    <a:srgbClr val="61CBF4"/>
                  </a:solidFill>
                  <a:latin typeface="Arial"/>
                </a:rPr>
                <a:t>Bonn (DE)</a:t>
              </a:r>
            </a:p>
            <a:p>
              <a:pPr algn="r" defTabSz="457063">
                <a:defRPr/>
              </a:pPr>
              <a:r>
                <a:rPr lang="en-US" sz="1400" dirty="0">
                  <a:solidFill>
                    <a:srgbClr val="61CBF4"/>
                  </a:solidFill>
                  <a:latin typeface="Arial"/>
                </a:rPr>
                <a:t>EU activities</a:t>
              </a:r>
            </a:p>
          </p:txBody>
        </p:sp>
        <p:sp>
          <p:nvSpPr>
            <p:cNvPr id="9" name="TextBox 8">
              <a:extLst>
                <a:ext uri="{FF2B5EF4-FFF2-40B4-BE49-F238E27FC236}">
                  <a16:creationId xmlns:a16="http://schemas.microsoft.com/office/drawing/2014/main" id="{54371A14-8218-17BC-36B2-F9A36848AF21}"/>
                </a:ext>
              </a:extLst>
            </p:cNvPr>
            <p:cNvSpPr txBox="1"/>
            <p:nvPr/>
          </p:nvSpPr>
          <p:spPr>
            <a:xfrm>
              <a:off x="494511" y="3572716"/>
              <a:ext cx="1239063" cy="523220"/>
            </a:xfrm>
            <a:prstGeom prst="rect">
              <a:avLst/>
            </a:prstGeom>
            <a:noFill/>
          </p:spPr>
          <p:txBody>
            <a:bodyPr wrap="square" rtlCol="0">
              <a:spAutoFit/>
            </a:bodyPr>
            <a:lstStyle/>
            <a:p>
              <a:pPr defTabSz="457063">
                <a:defRPr/>
              </a:pPr>
              <a:r>
                <a:rPr lang="en-US" sz="1400" b="1" dirty="0">
                  <a:solidFill>
                    <a:srgbClr val="61CBF4"/>
                  </a:solidFill>
                  <a:latin typeface="Arial"/>
                </a:rPr>
                <a:t>Bologna (IT)</a:t>
              </a:r>
            </a:p>
            <a:p>
              <a:pPr defTabSz="457063">
                <a:defRPr/>
              </a:pPr>
              <a:r>
                <a:rPr lang="en-US" sz="1400" dirty="0">
                  <a:solidFill>
                    <a:srgbClr val="61CBF4"/>
                  </a:solidFill>
                  <a:latin typeface="Arial"/>
                </a:rPr>
                <a:t>Data Centre</a:t>
              </a:r>
            </a:p>
          </p:txBody>
        </p:sp>
        <p:cxnSp>
          <p:nvCxnSpPr>
            <p:cNvPr id="10" name="Straight Arrow Connector 9">
              <a:extLst>
                <a:ext uri="{FF2B5EF4-FFF2-40B4-BE49-F238E27FC236}">
                  <a16:creationId xmlns:a16="http://schemas.microsoft.com/office/drawing/2014/main" id="{6EF46450-49F8-D871-C018-8AA4DC21C0E4}"/>
                </a:ext>
              </a:extLst>
            </p:cNvPr>
            <p:cNvCxnSpPr>
              <a:cxnSpLocks/>
            </p:cNvCxnSpPr>
            <p:nvPr/>
          </p:nvCxnSpPr>
          <p:spPr>
            <a:xfrm>
              <a:off x="606291" y="3237751"/>
              <a:ext cx="1839106" cy="0"/>
            </a:xfrm>
            <a:prstGeom prst="straightConnector1">
              <a:avLst/>
            </a:prstGeom>
            <a:solidFill>
              <a:srgbClr val="61CBF4"/>
            </a:solidFill>
            <a:ln>
              <a:solidFill>
                <a:schemeClr val="accent1">
                  <a:lumMod val="60000"/>
                  <a:lumOff val="40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20F8A473-70C4-3E85-2959-932A4845435B}"/>
                </a:ext>
              </a:extLst>
            </p:cNvPr>
            <p:cNvCxnSpPr>
              <a:cxnSpLocks/>
            </p:cNvCxnSpPr>
            <p:nvPr/>
          </p:nvCxnSpPr>
          <p:spPr>
            <a:xfrm flipH="1">
              <a:off x="3297120" y="3514634"/>
              <a:ext cx="2374435" cy="0"/>
            </a:xfrm>
            <a:prstGeom prst="straightConnector1">
              <a:avLst/>
            </a:prstGeom>
            <a:solidFill>
              <a:srgbClr val="61CBF4"/>
            </a:solidFill>
            <a:ln>
              <a:solidFill>
                <a:schemeClr val="accent1">
                  <a:lumMod val="60000"/>
                  <a:lumOff val="40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1F3AD5F5-C6A8-74C4-E2D3-4E47069D0073}"/>
                </a:ext>
              </a:extLst>
            </p:cNvPr>
            <p:cNvCxnSpPr>
              <a:cxnSpLocks/>
            </p:cNvCxnSpPr>
            <p:nvPr/>
          </p:nvCxnSpPr>
          <p:spPr>
            <a:xfrm>
              <a:off x="606291" y="4097668"/>
              <a:ext cx="2609873" cy="0"/>
            </a:xfrm>
            <a:prstGeom prst="straightConnector1">
              <a:avLst/>
            </a:prstGeom>
            <a:solidFill>
              <a:srgbClr val="61CBF4"/>
            </a:solidFill>
            <a:ln>
              <a:solidFill>
                <a:schemeClr val="accent1">
                  <a:lumMod val="60000"/>
                  <a:lumOff val="40000"/>
                </a:schemeClr>
              </a:solidFill>
              <a:tailEnd type="triangle"/>
            </a:ln>
          </p:spPr>
          <p:style>
            <a:lnRef idx="2">
              <a:schemeClr val="accent2"/>
            </a:lnRef>
            <a:fillRef idx="0">
              <a:schemeClr val="accent2"/>
            </a:fillRef>
            <a:effectRef idx="1">
              <a:schemeClr val="accent2"/>
            </a:effectRef>
            <a:fontRef idx="minor">
              <a:schemeClr val="tx1"/>
            </a:fontRef>
          </p:style>
        </p:cxnSp>
      </p:grpSp>
      <p:sp>
        <p:nvSpPr>
          <p:cNvPr id="13" name="TextBox 12">
            <a:extLst>
              <a:ext uri="{FF2B5EF4-FFF2-40B4-BE49-F238E27FC236}">
                <a16:creationId xmlns:a16="http://schemas.microsoft.com/office/drawing/2014/main" id="{0A072857-5E3E-D446-73EB-76EA56229240}"/>
              </a:ext>
            </a:extLst>
          </p:cNvPr>
          <p:cNvSpPr txBox="1"/>
          <p:nvPr/>
        </p:nvSpPr>
        <p:spPr>
          <a:xfrm>
            <a:off x="7074671" y="1501234"/>
            <a:ext cx="4460624" cy="4764626"/>
          </a:xfrm>
          <a:prstGeom prst="rect">
            <a:avLst/>
          </a:prstGeom>
          <a:noFill/>
          <a:ln w="12700" cap="flat" cmpd="sng" algn="ctr">
            <a:solidFill>
              <a:sysClr val="window" lastClr="FFFFFF"/>
            </a:solidFill>
            <a:prstDash val="solid"/>
            <a:round/>
            <a:headEnd type="none" w="med" len="med"/>
            <a:tailEnd type="none" w="med" len="med"/>
          </a:ln>
        </p:spPr>
        <p:txBody>
          <a:bodyPr wrap="square" lIns="179953" tIns="179953" rIns="179953" bIns="179953" rtlCol="0">
            <a:spAutoFit/>
          </a:bodyPr>
          <a:lstStyle/>
          <a:p>
            <a:pPr defTabSz="457063">
              <a:defRPr/>
            </a:pPr>
            <a:r>
              <a:rPr lang="en-GB" sz="2000" b="1" kern="0" dirty="0">
                <a:solidFill>
                  <a:srgbClr val="2567AB"/>
                </a:solidFill>
                <a:latin typeface="Aptos" panose="020B0004020202020204" pitchFamily="34" charset="0"/>
                <a:cs typeface="Arial Narrow" panose="020B0604020202020204" pitchFamily="34" charset="0"/>
              </a:rPr>
              <a:t>About ECMWF</a:t>
            </a:r>
          </a:p>
          <a:p>
            <a:pPr marL="342797" indent="-342797" defTabSz="457063">
              <a:buFont typeface="Arial" panose="020B0604020202020204" pitchFamily="34" charset="0"/>
              <a:buChar char="•"/>
              <a:defRPr/>
            </a:pPr>
            <a:r>
              <a:rPr lang="en-GB" sz="1400" kern="0" dirty="0">
                <a:solidFill>
                  <a:schemeClr val="bg2">
                    <a:lumMod val="50000"/>
                  </a:schemeClr>
                </a:solidFill>
                <a:latin typeface="Aptos" panose="020B0004020202020204" pitchFamily="34" charset="0"/>
                <a:cs typeface="Arial Narrow" panose="020B0604020202020204" pitchFamily="34" charset="0"/>
              </a:rPr>
              <a:t>Created in 1975 to address the critical and most difficult research problems in medium-range </a:t>
            </a:r>
            <a:r>
              <a:rPr lang="en-GB" sz="1400" b="1" kern="0" dirty="0">
                <a:solidFill>
                  <a:schemeClr val="bg2">
                    <a:lumMod val="50000"/>
                  </a:schemeClr>
                </a:solidFill>
                <a:latin typeface="Aptos" panose="020B0004020202020204" pitchFamily="34" charset="0"/>
                <a:cs typeface="Arial Narrow" panose="020B0604020202020204" pitchFamily="34" charset="0"/>
              </a:rPr>
              <a:t>Numerical Weather Prediction</a:t>
            </a:r>
            <a:endParaRPr lang="en-GB" sz="1400" kern="0" dirty="0">
              <a:solidFill>
                <a:schemeClr val="bg2">
                  <a:lumMod val="50000"/>
                </a:schemeClr>
              </a:solidFill>
              <a:latin typeface="Aptos" panose="020B0004020202020204" pitchFamily="34" charset="0"/>
              <a:cs typeface="Arial Narrow" panose="020B0604020202020204" pitchFamily="34" charset="0"/>
            </a:endParaRPr>
          </a:p>
          <a:p>
            <a:pPr marL="342797" indent="-342797" defTabSz="457063">
              <a:buFont typeface="Arial" panose="020B0604020202020204" pitchFamily="34" charset="0"/>
              <a:buChar char="•"/>
              <a:defRPr/>
            </a:pPr>
            <a:r>
              <a:rPr lang="en-GB" sz="1400" b="1" kern="0" dirty="0">
                <a:solidFill>
                  <a:schemeClr val="bg2">
                    <a:lumMod val="50000"/>
                  </a:schemeClr>
                </a:solidFill>
                <a:latin typeface="Aptos" panose="020B0004020202020204" pitchFamily="34" charset="0"/>
                <a:cs typeface="Arial Narrow" panose="020B0604020202020204" pitchFamily="34" charset="0"/>
              </a:rPr>
              <a:t>World leading</a:t>
            </a:r>
            <a:r>
              <a:rPr lang="en-GB" sz="1400" kern="0" dirty="0">
                <a:solidFill>
                  <a:schemeClr val="bg2">
                    <a:lumMod val="50000"/>
                  </a:schemeClr>
                </a:solidFill>
                <a:latin typeface="Aptos" panose="020B0004020202020204" pitchFamily="34" charset="0"/>
                <a:cs typeface="Arial Narrow" panose="020B0604020202020204" pitchFamily="34" charset="0"/>
              </a:rPr>
              <a:t> in global weather forecasting</a:t>
            </a:r>
          </a:p>
          <a:p>
            <a:pPr marL="342797" indent="-342797" defTabSz="457063">
              <a:buFont typeface="Arial" panose="020B0604020202020204" pitchFamily="34" charset="0"/>
              <a:buChar char="•"/>
              <a:defRPr/>
            </a:pPr>
            <a:r>
              <a:rPr lang="en-GB" sz="1400" b="1" kern="0" dirty="0">
                <a:solidFill>
                  <a:schemeClr val="bg2">
                    <a:lumMod val="50000"/>
                  </a:schemeClr>
                </a:solidFill>
                <a:latin typeface="Aptos" panose="020B0004020202020204" pitchFamily="34" charset="0"/>
                <a:cs typeface="Arial Narrow" panose="020B0604020202020204" pitchFamily="34" charset="0"/>
              </a:rPr>
              <a:t>35 Member and Co-operating States</a:t>
            </a:r>
            <a:r>
              <a:rPr lang="en-GB" sz="1400" kern="0" dirty="0">
                <a:solidFill>
                  <a:schemeClr val="bg2">
                    <a:lumMod val="50000"/>
                  </a:schemeClr>
                </a:solidFill>
                <a:latin typeface="Aptos" panose="020B0004020202020204" pitchFamily="34" charset="0"/>
                <a:cs typeface="Arial Narrow" panose="020B0604020202020204" pitchFamily="34" charset="0"/>
              </a:rPr>
              <a:t>, </a:t>
            </a:r>
            <a:r>
              <a:rPr lang="en-GB" sz="1400" b="1" kern="0" dirty="0">
                <a:solidFill>
                  <a:schemeClr val="bg2">
                    <a:lumMod val="50000"/>
                  </a:schemeClr>
                </a:solidFill>
                <a:latin typeface="Aptos" panose="020B0004020202020204" pitchFamily="34" charset="0"/>
                <a:cs typeface="Arial Narrow" panose="020B0604020202020204" pitchFamily="34" charset="0"/>
              </a:rPr>
              <a:t>~400 staff </a:t>
            </a:r>
            <a:r>
              <a:rPr lang="en-GB" sz="1400" kern="0" dirty="0">
                <a:solidFill>
                  <a:schemeClr val="bg2">
                    <a:lumMod val="50000"/>
                  </a:schemeClr>
                </a:solidFill>
                <a:latin typeface="Aptos" panose="020B0004020202020204" pitchFamily="34" charset="0"/>
                <a:cs typeface="Arial Narrow" panose="020B0604020202020204" pitchFamily="34" charset="0"/>
              </a:rPr>
              <a:t>from 30 countries</a:t>
            </a:r>
          </a:p>
          <a:p>
            <a:pPr marL="342797" indent="-342797" defTabSz="457063">
              <a:buFont typeface="Arial" panose="020B0604020202020204" pitchFamily="34" charset="0"/>
              <a:buChar char="•"/>
              <a:defRPr/>
            </a:pPr>
            <a:r>
              <a:rPr lang="en-GB" sz="1400" kern="0" dirty="0">
                <a:solidFill>
                  <a:schemeClr val="bg2">
                    <a:lumMod val="50000"/>
                  </a:schemeClr>
                </a:solidFill>
                <a:latin typeface="Aptos" panose="020B0004020202020204" pitchFamily="34" charset="0"/>
                <a:cs typeface="Arial Narrow" panose="020B0604020202020204" pitchFamily="34" charset="0"/>
              </a:rPr>
              <a:t>Member </a:t>
            </a:r>
            <a:r>
              <a:rPr lang="en-GB" sz="1400" dirty="0">
                <a:solidFill>
                  <a:schemeClr val="bg2">
                    <a:lumMod val="50000"/>
                  </a:schemeClr>
                </a:solidFill>
                <a:latin typeface="Aptos" panose="020B0004020202020204" pitchFamily="34" charset="0"/>
                <a:ea typeface="Times New Roman" panose="02020603050405020304" pitchFamily="18" charset="0"/>
                <a:cs typeface="Arial Narrow" panose="020B0604020202020204" pitchFamily="34" charset="0"/>
              </a:rPr>
              <a:t>of the </a:t>
            </a:r>
            <a:r>
              <a:rPr lang="en-GB" sz="1400" u="sng" dirty="0">
                <a:solidFill>
                  <a:schemeClr val="bg2">
                    <a:lumMod val="50000"/>
                  </a:schemeClr>
                </a:solidFill>
                <a:latin typeface="Aptos" panose="020B0004020202020204" pitchFamily="34" charset="0"/>
                <a:ea typeface="Times New Roman" panose="02020603050405020304" pitchFamily="18" charset="0"/>
                <a:cs typeface="Arial Narrow" panose="020B0604020202020204" pitchFamily="34" charset="0"/>
                <a:hlinkClick r:id="rId3">
                  <a:extLst>
                    <a:ext uri="{A12FA001-AC4F-418D-AE19-62706E023703}">
                      <ahyp:hlinkClr xmlns:ahyp="http://schemas.microsoft.com/office/drawing/2018/hyperlinkcolor" val="tx"/>
                    </a:ext>
                  </a:extLst>
                </a:hlinkClick>
              </a:rPr>
              <a:t>Co-ordinated Organisations</a:t>
            </a:r>
            <a:r>
              <a:rPr lang="en-GB" sz="1400" dirty="0">
                <a:solidFill>
                  <a:schemeClr val="bg2">
                    <a:lumMod val="50000"/>
                  </a:schemeClr>
                </a:solidFill>
                <a:latin typeface="Aptos" panose="020B0004020202020204" pitchFamily="34" charset="0"/>
                <a:ea typeface="Times New Roman" panose="02020603050405020304" pitchFamily="18" charset="0"/>
                <a:cs typeface="Arial Narrow" panose="020B0604020202020204" pitchFamily="34" charset="0"/>
              </a:rPr>
              <a:t>, which also includes NATO, ESA, EUMETSAT, etc.</a:t>
            </a:r>
          </a:p>
          <a:p>
            <a:pPr marL="342797" indent="-342797" defTabSz="457063">
              <a:buFont typeface="Arial" panose="020B0604020202020204" pitchFamily="34" charset="0"/>
              <a:buChar char="•"/>
              <a:defRPr/>
            </a:pPr>
            <a:r>
              <a:rPr lang="en-GB" sz="1400" dirty="0">
                <a:solidFill>
                  <a:schemeClr val="bg2">
                    <a:lumMod val="50000"/>
                  </a:schemeClr>
                </a:solidFill>
                <a:latin typeface="Aptos" panose="020B0004020202020204" pitchFamily="34" charset="0"/>
                <a:cs typeface="Arial Narrow" panose="020B0604020202020204" pitchFamily="34" charset="0"/>
              </a:rPr>
              <a:t>Both</a:t>
            </a:r>
            <a:r>
              <a:rPr lang="en-GB" sz="1400" b="1" dirty="0">
                <a:solidFill>
                  <a:schemeClr val="bg2">
                    <a:lumMod val="50000"/>
                  </a:schemeClr>
                </a:solidFill>
                <a:latin typeface="Aptos" panose="020B0004020202020204" pitchFamily="34" charset="0"/>
                <a:cs typeface="Arial Narrow" panose="020B0604020202020204" pitchFamily="34" charset="0"/>
              </a:rPr>
              <a:t> a research institute </a:t>
            </a:r>
            <a:r>
              <a:rPr lang="en-GB" sz="1400" dirty="0">
                <a:solidFill>
                  <a:schemeClr val="bg2">
                    <a:lumMod val="50000"/>
                  </a:schemeClr>
                </a:solidFill>
                <a:latin typeface="Aptos" panose="020B0004020202020204" pitchFamily="34" charset="0"/>
                <a:cs typeface="Arial Narrow" panose="020B0604020202020204" pitchFamily="34" charset="0"/>
              </a:rPr>
              <a:t>and a </a:t>
            </a:r>
            <a:r>
              <a:rPr lang="en-GB" sz="1400" b="1" dirty="0">
                <a:solidFill>
                  <a:schemeClr val="bg2">
                    <a:lumMod val="50000"/>
                  </a:schemeClr>
                </a:solidFill>
                <a:latin typeface="Aptos" panose="020B0004020202020204" pitchFamily="34" charset="0"/>
                <a:cs typeface="Arial Narrow" panose="020B0604020202020204" pitchFamily="34" charset="0"/>
              </a:rPr>
              <a:t>24/7 operational service</a:t>
            </a:r>
            <a:r>
              <a:rPr lang="en-GB" sz="1400" dirty="0">
                <a:solidFill>
                  <a:schemeClr val="bg2">
                    <a:lumMod val="50000"/>
                  </a:schemeClr>
                </a:solidFill>
                <a:latin typeface="Aptos" panose="020B0004020202020204" pitchFamily="34" charset="0"/>
                <a:cs typeface="Arial Narrow" panose="020B0604020202020204" pitchFamily="34" charset="0"/>
              </a:rPr>
              <a:t>, producing and disseminating numerical weather predictions to its Member States and licenced users. </a:t>
            </a:r>
          </a:p>
          <a:p>
            <a:pPr marL="342797" indent="-342797" defTabSz="457063">
              <a:buFont typeface="Arial" panose="020B0604020202020204" pitchFamily="34" charset="0"/>
              <a:buChar char="•"/>
              <a:defRPr/>
            </a:pPr>
            <a:r>
              <a:rPr lang="en-GB" sz="1400" dirty="0">
                <a:solidFill>
                  <a:schemeClr val="bg2">
                    <a:lumMod val="50000"/>
                  </a:schemeClr>
                </a:solidFill>
                <a:latin typeface="Aptos" panose="020B0004020202020204" pitchFamily="34" charset="0"/>
                <a:cs typeface="Arial Narrow" panose="020B0604020202020204" pitchFamily="34" charset="0"/>
              </a:rPr>
              <a:t>The </a:t>
            </a:r>
            <a:r>
              <a:rPr lang="en-GB" sz="1400" b="1" dirty="0">
                <a:solidFill>
                  <a:schemeClr val="bg2">
                    <a:lumMod val="50000"/>
                  </a:schemeClr>
                </a:solidFill>
                <a:latin typeface="Aptos" panose="020B0004020202020204" pitchFamily="34" charset="0"/>
                <a:cs typeface="Arial Narrow" panose="020B0604020202020204" pitchFamily="34" charset="0"/>
              </a:rPr>
              <a:t>supercomputer facility and associated data archive</a:t>
            </a:r>
            <a:r>
              <a:rPr lang="en-GB" sz="1400" dirty="0">
                <a:solidFill>
                  <a:schemeClr val="bg2">
                    <a:lumMod val="50000"/>
                  </a:schemeClr>
                </a:solidFill>
                <a:latin typeface="Aptos" panose="020B0004020202020204" pitchFamily="34" charset="0"/>
                <a:cs typeface="Arial Narrow" panose="020B0604020202020204" pitchFamily="34" charset="0"/>
              </a:rPr>
              <a:t> at ECMWF is one of the largest of its type in Europe and the World. </a:t>
            </a:r>
            <a:endParaRPr lang="en-GB" sz="1400" b="1" kern="0" dirty="0">
              <a:solidFill>
                <a:schemeClr val="bg2">
                  <a:lumMod val="50000"/>
                </a:schemeClr>
              </a:solidFill>
              <a:latin typeface="Aptos" panose="020B0004020202020204" pitchFamily="34" charset="0"/>
              <a:cs typeface="Arial Narrow" panose="020B0604020202020204" pitchFamily="34" charset="0"/>
            </a:endParaRPr>
          </a:p>
          <a:p>
            <a:pPr marL="342797" indent="-342797" defTabSz="457063">
              <a:buFont typeface="Arial" panose="020B0604020202020204" pitchFamily="34" charset="0"/>
              <a:buChar char="•"/>
              <a:defRPr/>
            </a:pPr>
            <a:r>
              <a:rPr lang="en-GB" sz="1400" kern="0" dirty="0">
                <a:solidFill>
                  <a:schemeClr val="bg2">
                    <a:lumMod val="50000"/>
                  </a:schemeClr>
                </a:solidFill>
                <a:latin typeface="Aptos" panose="020B0004020202020204" pitchFamily="34" charset="0"/>
                <a:cs typeface="Arial Narrow" panose="020B0604020202020204" pitchFamily="34" charset="0"/>
              </a:rPr>
              <a:t>As an </a:t>
            </a:r>
            <a:r>
              <a:rPr lang="en-GB" sz="1400" b="1" kern="0" dirty="0">
                <a:solidFill>
                  <a:schemeClr val="bg2">
                    <a:lumMod val="50000"/>
                  </a:schemeClr>
                </a:solidFill>
                <a:latin typeface="Aptos" panose="020B0004020202020204" pitchFamily="34" charset="0"/>
                <a:cs typeface="Arial Narrow" panose="020B0604020202020204" pitchFamily="34" charset="0"/>
              </a:rPr>
              <a:t>Entrusted Entity </a:t>
            </a:r>
            <a:r>
              <a:rPr lang="en-GB" sz="1400" kern="0" dirty="0">
                <a:solidFill>
                  <a:schemeClr val="bg2">
                    <a:lumMod val="50000"/>
                  </a:schemeClr>
                </a:solidFill>
                <a:latin typeface="Aptos" panose="020B0004020202020204" pitchFamily="34" charset="0"/>
                <a:cs typeface="Arial Narrow" panose="020B0604020202020204" pitchFamily="34" charset="0"/>
              </a:rPr>
              <a:t>for</a:t>
            </a:r>
            <a:r>
              <a:rPr lang="en-GB" sz="1400" b="1" kern="0" dirty="0">
                <a:solidFill>
                  <a:schemeClr val="bg2">
                    <a:lumMod val="50000"/>
                  </a:schemeClr>
                </a:solidFill>
                <a:latin typeface="Aptos" panose="020B0004020202020204" pitchFamily="34" charset="0"/>
                <a:cs typeface="Arial Narrow" panose="020B0604020202020204" pitchFamily="34" charset="0"/>
              </a:rPr>
              <a:t> indirect management of EU funds: Copernicus Atmosphere &amp; Climate Change services, and </a:t>
            </a:r>
            <a:r>
              <a:rPr lang="en-GB" sz="1400" b="1" kern="0" dirty="0" err="1">
                <a:solidFill>
                  <a:schemeClr val="bg2">
                    <a:lumMod val="50000"/>
                  </a:schemeClr>
                </a:solidFill>
                <a:latin typeface="Aptos" panose="020B0004020202020204" pitchFamily="34" charset="0"/>
                <a:cs typeface="Arial Narrow" panose="020B0604020202020204" pitchFamily="34" charset="0"/>
              </a:rPr>
              <a:t>DestinationEarth</a:t>
            </a:r>
            <a:endParaRPr lang="en-GB" sz="1400" dirty="0">
              <a:solidFill>
                <a:schemeClr val="bg2">
                  <a:lumMod val="50000"/>
                </a:schemeClr>
              </a:solidFill>
              <a:latin typeface="Aptos" panose="020B0004020202020204" pitchFamily="34" charset="0"/>
              <a:cs typeface="Arial Narrow" panose="020B0604020202020204" pitchFamily="34" charset="0"/>
            </a:endParaRPr>
          </a:p>
        </p:txBody>
      </p:sp>
      <p:pic>
        <p:nvPicPr>
          <p:cNvPr id="16" name="Graphic 15">
            <a:extLst>
              <a:ext uri="{FF2B5EF4-FFF2-40B4-BE49-F238E27FC236}">
                <a16:creationId xmlns:a16="http://schemas.microsoft.com/office/drawing/2014/main" id="{39EFE502-ECE0-9000-8BEA-973A1299A5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100" y="281815"/>
            <a:ext cx="3091556" cy="626574"/>
          </a:xfrm>
          <a:prstGeom prst="rect">
            <a:avLst/>
          </a:prstGeom>
        </p:spPr>
      </p:pic>
      <p:sp>
        <p:nvSpPr>
          <p:cNvPr id="28" name="Oval 27">
            <a:extLst>
              <a:ext uri="{FF2B5EF4-FFF2-40B4-BE49-F238E27FC236}">
                <a16:creationId xmlns:a16="http://schemas.microsoft.com/office/drawing/2014/main" id="{67CA9457-C437-A7D4-CF2E-C0C55E6CB355}"/>
              </a:ext>
            </a:extLst>
          </p:cNvPr>
          <p:cNvSpPr/>
          <p:nvPr/>
        </p:nvSpPr>
        <p:spPr>
          <a:xfrm>
            <a:off x="2520921" y="3675891"/>
            <a:ext cx="101630" cy="102516"/>
          </a:xfrm>
          <a:prstGeom prst="ellipse">
            <a:avLst/>
          </a:prstGeom>
          <a:solidFill>
            <a:srgbClr val="61CBF4"/>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457063">
              <a:defRPr/>
            </a:pPr>
            <a:endParaRPr lang="en-US" sz="1799">
              <a:solidFill>
                <a:prstClr val="white"/>
              </a:solidFill>
              <a:latin typeface="Arial"/>
            </a:endParaRPr>
          </a:p>
        </p:txBody>
      </p:sp>
      <p:sp>
        <p:nvSpPr>
          <p:cNvPr id="29" name="Oval 28">
            <a:extLst>
              <a:ext uri="{FF2B5EF4-FFF2-40B4-BE49-F238E27FC236}">
                <a16:creationId xmlns:a16="http://schemas.microsoft.com/office/drawing/2014/main" id="{49AC0950-929F-585D-B079-45B557185C9D}"/>
              </a:ext>
            </a:extLst>
          </p:cNvPr>
          <p:cNvSpPr/>
          <p:nvPr/>
        </p:nvSpPr>
        <p:spPr>
          <a:xfrm>
            <a:off x="3255448" y="4534076"/>
            <a:ext cx="101630" cy="102516"/>
          </a:xfrm>
          <a:prstGeom prst="ellipse">
            <a:avLst/>
          </a:prstGeom>
          <a:solidFill>
            <a:srgbClr val="61CBF4"/>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457063">
              <a:defRPr/>
            </a:pPr>
            <a:endParaRPr lang="en-US" sz="1799">
              <a:solidFill>
                <a:prstClr val="white"/>
              </a:solidFill>
              <a:latin typeface="Arial"/>
            </a:endParaRPr>
          </a:p>
        </p:txBody>
      </p:sp>
    </p:spTree>
    <p:extLst>
      <p:ext uri="{BB962C8B-B14F-4D97-AF65-F5344CB8AC3E}">
        <p14:creationId xmlns:p14="http://schemas.microsoft.com/office/powerpoint/2010/main" val="115547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86A6-5A1F-1FFE-41B3-E8B881C500D2}"/>
              </a:ext>
            </a:extLst>
          </p:cNvPr>
          <p:cNvSpPr>
            <a:spLocks noGrp="1"/>
          </p:cNvSpPr>
          <p:nvPr>
            <p:ph type="title"/>
          </p:nvPr>
        </p:nvSpPr>
        <p:spPr>
          <a:xfrm>
            <a:off x="528679" y="330918"/>
            <a:ext cx="10757392" cy="615553"/>
          </a:xfrm>
        </p:spPr>
        <p:txBody>
          <a:bodyPr/>
          <a:lstStyle/>
          <a:p>
            <a:r>
              <a:rPr lang="en-US" b="1" dirty="0"/>
              <a:t>Energy Hub: easy access to data and use cases</a:t>
            </a:r>
          </a:p>
        </p:txBody>
      </p:sp>
      <p:sp>
        <p:nvSpPr>
          <p:cNvPr id="4" name="Slide Number Placeholder 3">
            <a:extLst>
              <a:ext uri="{FF2B5EF4-FFF2-40B4-BE49-F238E27FC236}">
                <a16:creationId xmlns:a16="http://schemas.microsoft.com/office/drawing/2014/main" id="{F60E69D0-57B9-6414-43FC-D942A7D5A260}"/>
              </a:ext>
            </a:extLst>
          </p:cNvPr>
          <p:cNvSpPr>
            <a:spLocks noGrp="1"/>
          </p:cNvSpPr>
          <p:nvPr>
            <p:ph type="sldNum" sz="quarter" idx="10"/>
          </p:nvPr>
        </p:nvSpPr>
        <p:spPr/>
        <p:txBody>
          <a:bodyPr/>
          <a:lstStyle/>
          <a:p>
            <a:fld id="{6B3B0B0F-E794-1244-9699-107C60B9C23A}" type="slidenum">
              <a:rPr lang="en-US" smtClean="0"/>
              <a:pPr/>
              <a:t>6</a:t>
            </a:fld>
            <a:endParaRPr lang="en-US"/>
          </a:p>
        </p:txBody>
      </p:sp>
      <p:grpSp>
        <p:nvGrpSpPr>
          <p:cNvPr id="5" name="Group 4">
            <a:extLst>
              <a:ext uri="{FF2B5EF4-FFF2-40B4-BE49-F238E27FC236}">
                <a16:creationId xmlns:a16="http://schemas.microsoft.com/office/drawing/2014/main" id="{BA7105EE-2DB0-F590-4A52-59E48DD61422}"/>
              </a:ext>
            </a:extLst>
          </p:cNvPr>
          <p:cNvGrpSpPr/>
          <p:nvPr/>
        </p:nvGrpSpPr>
        <p:grpSpPr>
          <a:xfrm>
            <a:off x="578685" y="1462964"/>
            <a:ext cx="11387144" cy="4474041"/>
            <a:chOff x="550999" y="2193676"/>
            <a:chExt cx="17085166" cy="6712810"/>
          </a:xfrm>
        </p:grpSpPr>
        <p:pic>
          <p:nvPicPr>
            <p:cNvPr id="6" name="Picture 5" descr="A screenshot of a computer&#10;&#10;Description automatically generated">
              <a:extLst>
                <a:ext uri="{FF2B5EF4-FFF2-40B4-BE49-F238E27FC236}">
                  <a16:creationId xmlns:a16="http://schemas.microsoft.com/office/drawing/2014/main" id="{AA45DAAC-2433-F825-0B1F-2FF5A9B82DD2}"/>
                </a:ext>
              </a:extLst>
            </p:cNvPr>
            <p:cNvPicPr>
              <a:picLocks noChangeAspect="1"/>
            </p:cNvPicPr>
            <p:nvPr/>
          </p:nvPicPr>
          <p:blipFill rotWithShape="1">
            <a:blip r:embed="rId3">
              <a:extLst>
                <a:ext uri="{28A0092B-C50C-407E-A947-70E740481C1C}">
                  <a14:useLocalDpi xmlns:a14="http://schemas.microsoft.com/office/drawing/2010/main" val="0"/>
                </a:ext>
              </a:extLst>
            </a:blip>
            <a:srcRect l="1" r="-228" b="12409"/>
            <a:stretch/>
          </p:blipFill>
          <p:spPr>
            <a:xfrm>
              <a:off x="550999" y="2193676"/>
              <a:ext cx="17085166" cy="6712810"/>
            </a:xfrm>
            <a:prstGeom prst="rect">
              <a:avLst/>
            </a:prstGeom>
          </p:spPr>
        </p:pic>
        <p:pic>
          <p:nvPicPr>
            <p:cNvPr id="7" name="Picture 6" descr="A purple rectangle with white text&#10;&#10;Description automatically generated">
              <a:extLst>
                <a:ext uri="{FF2B5EF4-FFF2-40B4-BE49-F238E27FC236}">
                  <a16:creationId xmlns:a16="http://schemas.microsoft.com/office/drawing/2014/main" id="{D077B4A9-8850-D3A2-A837-9DD972F17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4" y="5784123"/>
              <a:ext cx="1515463" cy="902542"/>
            </a:xfrm>
            <a:prstGeom prst="rect">
              <a:avLst/>
            </a:prstGeom>
          </p:spPr>
        </p:pic>
      </p:grpSp>
      <p:pic>
        <p:nvPicPr>
          <p:cNvPr id="11" name="Picture 10" descr="A screenshot of a computer&#10;&#10;Description automatically generated">
            <a:extLst>
              <a:ext uri="{FF2B5EF4-FFF2-40B4-BE49-F238E27FC236}">
                <a16:creationId xmlns:a16="http://schemas.microsoft.com/office/drawing/2014/main" id="{64A2FB43-38BA-6FD2-5A90-D93F4DEEEA9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905193" y="3856202"/>
            <a:ext cx="1259174" cy="1510952"/>
          </a:xfrm>
          <a:prstGeom prst="rect">
            <a:avLst/>
          </a:prstGeom>
        </p:spPr>
      </p:pic>
      <p:sp>
        <p:nvSpPr>
          <p:cNvPr id="3" name="TextBox 2">
            <a:extLst>
              <a:ext uri="{FF2B5EF4-FFF2-40B4-BE49-F238E27FC236}">
                <a16:creationId xmlns:a16="http://schemas.microsoft.com/office/drawing/2014/main" id="{21D75472-AEF1-0EF6-8444-C0EDCD394C91}"/>
              </a:ext>
            </a:extLst>
          </p:cNvPr>
          <p:cNvSpPr txBox="1"/>
          <p:nvPr/>
        </p:nvSpPr>
        <p:spPr>
          <a:xfrm>
            <a:off x="467520" y="946586"/>
            <a:ext cx="10562732" cy="369332"/>
          </a:xfrm>
          <a:prstGeom prst="rect">
            <a:avLst/>
          </a:prstGeom>
          <a:noFill/>
        </p:spPr>
        <p:txBody>
          <a:bodyPr wrap="square" rtlCol="0">
            <a:spAutoFit/>
          </a:bodyPr>
          <a:lstStyle/>
          <a:p>
            <a:r>
              <a:rPr lang="en-GB" sz="1800" b="1" dirty="0">
                <a:solidFill>
                  <a:srgbClr val="61CBF4"/>
                </a:solidFill>
              </a:rPr>
              <a:t>Understand how Copernicus is used in the Energy Sector</a:t>
            </a:r>
          </a:p>
        </p:txBody>
      </p:sp>
      <p:sp>
        <p:nvSpPr>
          <p:cNvPr id="9" name="Rounded Rectangle 8">
            <a:extLst>
              <a:ext uri="{FF2B5EF4-FFF2-40B4-BE49-F238E27FC236}">
                <a16:creationId xmlns:a16="http://schemas.microsoft.com/office/drawing/2014/main" id="{0D487465-141A-E028-0BB0-EAE227BDD632}"/>
              </a:ext>
            </a:extLst>
          </p:cNvPr>
          <p:cNvSpPr/>
          <p:nvPr/>
        </p:nvSpPr>
        <p:spPr>
          <a:xfrm>
            <a:off x="578685" y="3614043"/>
            <a:ext cx="2233400" cy="1085396"/>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en-GB" sz="1200" b="1" dirty="0">
                <a:solidFill>
                  <a:schemeClr val="accent1">
                    <a:lumMod val="75000"/>
                  </a:schemeClr>
                </a:solidFill>
              </a:rPr>
              <a:t>GATEWAY TO COPERNICUS FOR ENERGY</a:t>
            </a:r>
          </a:p>
          <a:p>
            <a:pPr algn="ctr"/>
            <a:r>
              <a:rPr lang="en-GB" sz="1200" dirty="0">
                <a:solidFill>
                  <a:schemeClr val="accent1"/>
                </a:solidFill>
              </a:rPr>
              <a:t>Easy access to free energy-related Copernicus information and datasets</a:t>
            </a:r>
          </a:p>
        </p:txBody>
      </p:sp>
    </p:spTree>
    <p:extLst>
      <p:ext uri="{BB962C8B-B14F-4D97-AF65-F5344CB8AC3E}">
        <p14:creationId xmlns:p14="http://schemas.microsoft.com/office/powerpoint/2010/main" val="398050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2612F-C80B-4E97-56F7-728D53E03F36}"/>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EA573F65-154C-8390-AA41-F6CC29E7FAEE}"/>
              </a:ext>
            </a:extLst>
          </p:cNvPr>
          <p:cNvSpPr/>
          <p:nvPr/>
        </p:nvSpPr>
        <p:spPr>
          <a:xfrm>
            <a:off x="796490" y="1150067"/>
            <a:ext cx="4968515" cy="4690105"/>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2" name="Title 1">
            <a:extLst>
              <a:ext uri="{FF2B5EF4-FFF2-40B4-BE49-F238E27FC236}">
                <a16:creationId xmlns:a16="http://schemas.microsoft.com/office/drawing/2014/main" id="{12E01806-3FE3-4C3D-8701-B5745CD4D86A}"/>
              </a:ext>
            </a:extLst>
          </p:cNvPr>
          <p:cNvSpPr>
            <a:spLocks noGrp="1"/>
          </p:cNvSpPr>
          <p:nvPr>
            <p:ph type="title"/>
          </p:nvPr>
        </p:nvSpPr>
        <p:spPr>
          <a:xfrm>
            <a:off x="779521" y="360001"/>
            <a:ext cx="10757392" cy="615553"/>
          </a:xfrm>
        </p:spPr>
        <p:txBody>
          <a:bodyPr/>
          <a:lstStyle/>
          <a:p>
            <a:r>
              <a:rPr lang="en-US" b="1" dirty="0"/>
              <a:t>Energy Hub: examples of datasets</a:t>
            </a:r>
          </a:p>
        </p:txBody>
      </p:sp>
      <p:sp>
        <p:nvSpPr>
          <p:cNvPr id="3" name="TextBox 2">
            <a:extLst>
              <a:ext uri="{FF2B5EF4-FFF2-40B4-BE49-F238E27FC236}">
                <a16:creationId xmlns:a16="http://schemas.microsoft.com/office/drawing/2014/main" id="{E3AA389F-772D-663F-0A2D-5C36BAFF2969}"/>
              </a:ext>
            </a:extLst>
          </p:cNvPr>
          <p:cNvSpPr txBox="1"/>
          <p:nvPr/>
        </p:nvSpPr>
        <p:spPr>
          <a:xfrm>
            <a:off x="796490" y="1971163"/>
            <a:ext cx="4968514" cy="307777"/>
          </a:xfrm>
          <a:prstGeom prst="rect">
            <a:avLst/>
          </a:prstGeom>
          <a:noFill/>
          <a:ln w="19050">
            <a:noFill/>
          </a:ln>
        </p:spPr>
        <p:txBody>
          <a:bodyPr wrap="square" rtlCol="0">
            <a:spAutoFit/>
          </a:bodyPr>
          <a:lstStyle/>
          <a:p>
            <a:pPr algn="ctr"/>
            <a:r>
              <a:rPr lang="en-GB" sz="1400" b="1" dirty="0">
                <a:solidFill>
                  <a:srgbClr val="61CBF4"/>
                </a:solidFill>
                <a:latin typeface="Arial" panose="020B0604020202020204" pitchFamily="34" charset="0"/>
                <a:hlinkClick r:id="rId2">
                  <a:extLst>
                    <a:ext uri="{A12FA001-AC4F-418D-AE19-62706E023703}">
                      <ahyp:hlinkClr xmlns:ahyp="http://schemas.microsoft.com/office/drawing/2018/hyperlinkcolor" val="tx"/>
                    </a:ext>
                  </a:extLst>
                </a:hlinkClick>
              </a:rPr>
              <a:t>ERA5 hourly data on single levels from 1940 to present </a:t>
            </a:r>
            <a:endParaRPr lang="en-GB" sz="1400" b="1" dirty="0">
              <a:solidFill>
                <a:srgbClr val="61CBF4"/>
              </a:solidFill>
              <a:latin typeface="Arial" panose="020B0604020202020204" pitchFamily="34" charset="0"/>
            </a:endParaRPr>
          </a:p>
        </p:txBody>
      </p:sp>
      <p:sp>
        <p:nvSpPr>
          <p:cNvPr id="10" name="TextBox 9">
            <a:extLst>
              <a:ext uri="{FF2B5EF4-FFF2-40B4-BE49-F238E27FC236}">
                <a16:creationId xmlns:a16="http://schemas.microsoft.com/office/drawing/2014/main" id="{9C212E0D-596B-27CE-8C96-0E64ECB13298}"/>
              </a:ext>
            </a:extLst>
          </p:cNvPr>
          <p:cNvSpPr txBox="1"/>
          <p:nvPr/>
        </p:nvSpPr>
        <p:spPr>
          <a:xfrm>
            <a:off x="1052714" y="2481056"/>
            <a:ext cx="4774193" cy="738664"/>
          </a:xfrm>
          <a:prstGeom prst="rect">
            <a:avLst/>
          </a:prstGeom>
          <a:noFill/>
          <a:ln w="19050">
            <a:noFill/>
          </a:ln>
        </p:spPr>
        <p:txBody>
          <a:bodyPr wrap="square" rtlCol="0">
            <a:spAutoFit/>
          </a:bodyPr>
          <a:lstStyle/>
          <a:p>
            <a:pPr algn="l"/>
            <a:r>
              <a:rPr lang="en-GB" sz="1400" dirty="0">
                <a:solidFill>
                  <a:schemeClr val="bg2">
                    <a:lumMod val="50000"/>
                  </a:schemeClr>
                </a:solidFill>
                <a:latin typeface="Arial" panose="020B0604020202020204" pitchFamily="34" charset="0"/>
              </a:rPr>
              <a:t>ERA5 provides hourly data </a:t>
            </a:r>
            <a:r>
              <a:rPr lang="en-GB" sz="1400" b="1" dirty="0">
                <a:solidFill>
                  <a:schemeClr val="bg2">
                    <a:lumMod val="50000"/>
                  </a:schemeClr>
                </a:solidFill>
                <a:latin typeface="Arial" panose="020B0604020202020204" pitchFamily="34" charset="0"/>
              </a:rPr>
              <a:t>about atmospheric, sea surface and land surface conditions</a:t>
            </a:r>
            <a:r>
              <a:rPr lang="en-GB" sz="1400" dirty="0">
                <a:solidFill>
                  <a:schemeClr val="bg2">
                    <a:lumMod val="50000"/>
                  </a:schemeClr>
                </a:solidFill>
                <a:latin typeface="Arial" panose="020B0604020202020204" pitchFamily="34" charset="0"/>
              </a:rPr>
              <a:t> for any hour since 1 January 1940 and up until five days before the present.</a:t>
            </a:r>
          </a:p>
        </p:txBody>
      </p:sp>
      <p:sp>
        <p:nvSpPr>
          <p:cNvPr id="12" name="TextBox 11">
            <a:extLst>
              <a:ext uri="{FF2B5EF4-FFF2-40B4-BE49-F238E27FC236}">
                <a16:creationId xmlns:a16="http://schemas.microsoft.com/office/drawing/2014/main" id="{2F82BF75-470F-D1B8-8DA4-96886C6FFE07}"/>
              </a:ext>
            </a:extLst>
          </p:cNvPr>
          <p:cNvSpPr txBox="1"/>
          <p:nvPr/>
        </p:nvSpPr>
        <p:spPr>
          <a:xfrm>
            <a:off x="5238607" y="2126473"/>
            <a:ext cx="184731" cy="369332"/>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id="{7435453D-95C0-2477-903A-8CED2EE2D00F}"/>
              </a:ext>
            </a:extLst>
          </p:cNvPr>
          <p:cNvSpPr txBox="1"/>
          <p:nvPr/>
        </p:nvSpPr>
        <p:spPr>
          <a:xfrm>
            <a:off x="7147179" y="2474893"/>
            <a:ext cx="4590752" cy="1169551"/>
          </a:xfrm>
          <a:prstGeom prst="rect">
            <a:avLst/>
          </a:prstGeom>
          <a:noFill/>
        </p:spPr>
        <p:txBody>
          <a:bodyPr wrap="square" rtlCol="0">
            <a:spAutoFit/>
          </a:bodyPr>
          <a:lstStyle/>
          <a:p>
            <a:r>
              <a:rPr lang="en-GB" sz="1400" dirty="0">
                <a:solidFill>
                  <a:srgbClr val="333333"/>
                </a:solidFill>
              </a:rPr>
              <a:t>The CAMS solar radiation services provide historical values (2004 to present) of global solar irradiation, used for planning, monitoring, efficiency improvements and the integration of solar energy systems into energy supply grids.</a:t>
            </a:r>
            <a:endParaRPr lang="en-DE" sz="1400" dirty="0"/>
          </a:p>
        </p:txBody>
      </p:sp>
      <p:sp>
        <p:nvSpPr>
          <p:cNvPr id="22" name="TextBox 21">
            <a:extLst>
              <a:ext uri="{FF2B5EF4-FFF2-40B4-BE49-F238E27FC236}">
                <a16:creationId xmlns:a16="http://schemas.microsoft.com/office/drawing/2014/main" id="{0B57B5AE-E6CE-99AB-E183-05E626433C9C}"/>
              </a:ext>
            </a:extLst>
          </p:cNvPr>
          <p:cNvSpPr txBox="1"/>
          <p:nvPr/>
        </p:nvSpPr>
        <p:spPr>
          <a:xfrm>
            <a:off x="6716136" y="1971162"/>
            <a:ext cx="5021795" cy="307777"/>
          </a:xfrm>
          <a:prstGeom prst="rect">
            <a:avLst/>
          </a:prstGeom>
          <a:noFill/>
        </p:spPr>
        <p:txBody>
          <a:bodyPr wrap="square">
            <a:spAutoFit/>
          </a:bodyPr>
          <a:lstStyle/>
          <a:p>
            <a:pPr algn="ctr"/>
            <a:r>
              <a:rPr lang="en-GB" sz="1400" b="1" u="sng" dirty="0">
                <a:solidFill>
                  <a:srgbClr val="61CBF4"/>
                </a:solidFill>
                <a:hlinkClick r:id="rId3">
                  <a:extLst>
                    <a:ext uri="{A12FA001-AC4F-418D-AE19-62706E023703}">
                      <ahyp:hlinkClr xmlns:ahyp="http://schemas.microsoft.com/office/drawing/2018/hyperlinkcolor" val="tx"/>
                    </a:ext>
                  </a:extLst>
                </a:hlinkClick>
              </a:rPr>
              <a:t>CAMS: solar radiation time series</a:t>
            </a:r>
            <a:endParaRPr lang="en-GB" sz="1400" b="1" u="sng" dirty="0">
              <a:solidFill>
                <a:srgbClr val="61CBF4"/>
              </a:solidFill>
            </a:endParaRPr>
          </a:p>
        </p:txBody>
      </p:sp>
      <p:sp>
        <p:nvSpPr>
          <p:cNvPr id="24" name="Rounded Rectangle 23">
            <a:extLst>
              <a:ext uri="{FF2B5EF4-FFF2-40B4-BE49-F238E27FC236}">
                <a16:creationId xmlns:a16="http://schemas.microsoft.com/office/drawing/2014/main" id="{E0447DF7-DD17-31BB-A05F-E3925CD26756}"/>
              </a:ext>
            </a:extLst>
          </p:cNvPr>
          <p:cNvSpPr/>
          <p:nvPr/>
        </p:nvSpPr>
        <p:spPr>
          <a:xfrm>
            <a:off x="6716136" y="1150066"/>
            <a:ext cx="4968515" cy="4690105"/>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pic>
        <p:nvPicPr>
          <p:cNvPr id="13" name="Picture 12" descr="A map of the world&#10;&#10;Description automatically generated">
            <a:extLst>
              <a:ext uri="{FF2B5EF4-FFF2-40B4-BE49-F238E27FC236}">
                <a16:creationId xmlns:a16="http://schemas.microsoft.com/office/drawing/2014/main" id="{A4B67FEF-0F30-768A-B4ED-D38DF725C7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9352" y="3601873"/>
            <a:ext cx="3989922" cy="1760074"/>
          </a:xfrm>
          <a:prstGeom prst="rect">
            <a:avLst/>
          </a:prstGeom>
        </p:spPr>
      </p:pic>
      <p:pic>
        <p:nvPicPr>
          <p:cNvPr id="15" name="Picture 14" descr="A logo with blue lines and text&#10;&#10;Description automatically generated with medium confidence">
            <a:extLst>
              <a:ext uri="{FF2B5EF4-FFF2-40B4-BE49-F238E27FC236}">
                <a16:creationId xmlns:a16="http://schemas.microsoft.com/office/drawing/2014/main" id="{EA2D4F8E-4205-5814-FA3E-B5674312C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735" y="1280182"/>
            <a:ext cx="1344771" cy="645490"/>
          </a:xfrm>
          <a:prstGeom prst="rect">
            <a:avLst/>
          </a:prstGeom>
        </p:spPr>
      </p:pic>
      <p:pic>
        <p:nvPicPr>
          <p:cNvPr id="16" name="Picture 15" descr="A graph of data on a white background&#10;&#10;Description automatically generated">
            <a:extLst>
              <a:ext uri="{FF2B5EF4-FFF2-40B4-BE49-F238E27FC236}">
                <a16:creationId xmlns:a16="http://schemas.microsoft.com/office/drawing/2014/main" id="{EDFA6FAB-59F2-5252-7BD8-B25DBB1AD714}"/>
              </a:ext>
            </a:extLst>
          </p:cNvPr>
          <p:cNvPicPr>
            <a:picLocks noChangeAspect="1"/>
          </p:cNvPicPr>
          <p:nvPr/>
        </p:nvPicPr>
        <p:blipFill>
          <a:blip r:embed="rId6">
            <a:extLst>
              <a:ext uri="{28A0092B-C50C-407E-A947-70E740481C1C}">
                <a14:useLocalDpi xmlns:a14="http://schemas.microsoft.com/office/drawing/2010/main" val="0"/>
              </a:ext>
            </a:extLst>
          </a:blip>
          <a:srcRect t="-1"/>
          <a:stretch/>
        </p:blipFill>
        <p:spPr>
          <a:xfrm>
            <a:off x="7981346" y="3560995"/>
            <a:ext cx="2689412" cy="2114919"/>
          </a:xfrm>
          <a:prstGeom prst="rect">
            <a:avLst/>
          </a:prstGeom>
        </p:spPr>
      </p:pic>
      <p:pic>
        <p:nvPicPr>
          <p:cNvPr id="19" name="Picture 18" descr="A logo with a thermometer in the shape of a cloud&#10;&#10;Description automatically generated">
            <a:extLst>
              <a:ext uri="{FF2B5EF4-FFF2-40B4-BE49-F238E27FC236}">
                <a16:creationId xmlns:a16="http://schemas.microsoft.com/office/drawing/2014/main" id="{4B71F30F-CFB4-45AD-8E3A-7B22F4D8BA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524" y="1272680"/>
            <a:ext cx="1036445" cy="556609"/>
          </a:xfrm>
          <a:prstGeom prst="rect">
            <a:avLst/>
          </a:prstGeom>
        </p:spPr>
      </p:pic>
    </p:spTree>
    <p:extLst>
      <p:ext uri="{BB962C8B-B14F-4D97-AF65-F5344CB8AC3E}">
        <p14:creationId xmlns:p14="http://schemas.microsoft.com/office/powerpoint/2010/main" val="67480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2D13-516D-9B53-BD87-EE6A8EB75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92E3C-4AA4-E139-1DCB-9BC4E9DCE096}"/>
              </a:ext>
            </a:extLst>
          </p:cNvPr>
          <p:cNvSpPr>
            <a:spLocks noGrp="1"/>
          </p:cNvSpPr>
          <p:nvPr>
            <p:ph type="title"/>
          </p:nvPr>
        </p:nvSpPr>
        <p:spPr>
          <a:xfrm>
            <a:off x="779521" y="360001"/>
            <a:ext cx="10757392" cy="615553"/>
          </a:xfrm>
        </p:spPr>
        <p:txBody>
          <a:bodyPr/>
          <a:lstStyle/>
          <a:p>
            <a:r>
              <a:rPr lang="en-US" b="1"/>
              <a:t>Energy Hub: showcase &amp; inspire</a:t>
            </a:r>
          </a:p>
        </p:txBody>
      </p:sp>
      <p:sp>
        <p:nvSpPr>
          <p:cNvPr id="4" name="Slide Number Placeholder 3">
            <a:extLst>
              <a:ext uri="{FF2B5EF4-FFF2-40B4-BE49-F238E27FC236}">
                <a16:creationId xmlns:a16="http://schemas.microsoft.com/office/drawing/2014/main" id="{F71BA1E5-D607-24B8-55DC-DE4546FB4D49}"/>
              </a:ext>
            </a:extLst>
          </p:cNvPr>
          <p:cNvSpPr>
            <a:spLocks noGrp="1"/>
          </p:cNvSpPr>
          <p:nvPr>
            <p:ph type="sldNum" sz="quarter" idx="10"/>
          </p:nvPr>
        </p:nvSpPr>
        <p:spPr/>
        <p:txBody>
          <a:bodyPr/>
          <a:lstStyle/>
          <a:p>
            <a:fld id="{6B3B0B0F-E794-1244-9699-107C60B9C23A}" type="slidenum">
              <a:rPr lang="en-US" smtClean="0"/>
              <a:pPr/>
              <a:t>8</a:t>
            </a:fld>
            <a:endParaRPr lang="en-US"/>
          </a:p>
        </p:txBody>
      </p:sp>
      <p:pic>
        <p:nvPicPr>
          <p:cNvPr id="6" name="Picture 5" descr="A screenshot of a computer&#10;&#10;Description automatically generated">
            <a:extLst>
              <a:ext uri="{FF2B5EF4-FFF2-40B4-BE49-F238E27FC236}">
                <a16:creationId xmlns:a16="http://schemas.microsoft.com/office/drawing/2014/main" id="{00D77A6D-C569-974A-762D-BE8D04943894}"/>
              </a:ext>
            </a:extLst>
          </p:cNvPr>
          <p:cNvPicPr>
            <a:picLocks noChangeAspect="1"/>
          </p:cNvPicPr>
          <p:nvPr/>
        </p:nvPicPr>
        <p:blipFill rotWithShape="1">
          <a:blip r:embed="rId2">
            <a:extLst>
              <a:ext uri="{28A0092B-C50C-407E-A947-70E740481C1C}">
                <a14:useLocalDpi xmlns:a14="http://schemas.microsoft.com/office/drawing/2010/main" val="0"/>
              </a:ext>
            </a:extLst>
          </a:blip>
          <a:srcRect l="-1" t="-3"/>
          <a:stretch/>
        </p:blipFill>
        <p:spPr>
          <a:xfrm>
            <a:off x="749589" y="1186184"/>
            <a:ext cx="11130177" cy="1564450"/>
          </a:xfrm>
          <a:prstGeom prst="roundRect">
            <a:avLst>
              <a:gd name="adj" fmla="val 8594"/>
            </a:avLst>
          </a:prstGeom>
          <a:solidFill>
            <a:srgbClr val="FFFFFF">
              <a:shade val="85000"/>
            </a:srgbClr>
          </a:solidFill>
          <a:ln>
            <a:noFill/>
          </a:ln>
          <a:effectLst/>
        </p:spPr>
      </p:pic>
      <p:sp>
        <p:nvSpPr>
          <p:cNvPr id="8" name="Rounded Rectangle 7">
            <a:extLst>
              <a:ext uri="{FF2B5EF4-FFF2-40B4-BE49-F238E27FC236}">
                <a16:creationId xmlns:a16="http://schemas.microsoft.com/office/drawing/2014/main" id="{DF72A9CB-A7A0-7EE7-162B-C059C4903482}"/>
              </a:ext>
            </a:extLst>
          </p:cNvPr>
          <p:cNvSpPr/>
          <p:nvPr/>
        </p:nvSpPr>
        <p:spPr>
          <a:xfrm>
            <a:off x="878266" y="1304254"/>
            <a:ext cx="2159438" cy="1328309"/>
          </a:xfrm>
          <a:prstGeom prst="round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1200" b="1" dirty="0">
                <a:solidFill>
                  <a:schemeClr val="accent1">
                    <a:lumMod val="75000"/>
                  </a:schemeClr>
                </a:solidFill>
              </a:rPr>
              <a:t>SHOWCASE &amp; INSPIRE</a:t>
            </a:r>
          </a:p>
          <a:p>
            <a:pPr algn="ctr"/>
            <a:r>
              <a:rPr lang="en-GB" sz="1200" dirty="0">
                <a:solidFill>
                  <a:schemeClr val="accent1"/>
                </a:solidFill>
              </a:rPr>
              <a:t>S</a:t>
            </a:r>
            <a:r>
              <a:rPr lang="en-DE" sz="1200">
                <a:solidFill>
                  <a:schemeClr val="accent1"/>
                </a:solidFill>
              </a:rPr>
              <a:t>howcase</a:t>
            </a:r>
            <a:r>
              <a:rPr lang="en-GB" sz="1200" dirty="0">
                <a:solidFill>
                  <a:schemeClr val="accent1"/>
                </a:solidFill>
              </a:rPr>
              <a:t> stories of</a:t>
            </a:r>
            <a:r>
              <a:rPr lang="en-DE" sz="1200">
                <a:solidFill>
                  <a:schemeClr val="accent1"/>
                </a:solidFill>
              </a:rPr>
              <a:t> how the data can be</a:t>
            </a:r>
            <a:r>
              <a:rPr lang="en-GB" sz="1200" dirty="0">
                <a:solidFill>
                  <a:schemeClr val="accent1"/>
                </a:solidFill>
              </a:rPr>
              <a:t> used and inspire with use cases</a:t>
            </a:r>
          </a:p>
        </p:txBody>
      </p:sp>
      <p:sp>
        <p:nvSpPr>
          <p:cNvPr id="9" name="Title 1">
            <a:extLst>
              <a:ext uri="{FF2B5EF4-FFF2-40B4-BE49-F238E27FC236}">
                <a16:creationId xmlns:a16="http://schemas.microsoft.com/office/drawing/2014/main" id="{421E16C0-36E7-3D60-F53C-B1D1D3ED8746}"/>
              </a:ext>
            </a:extLst>
          </p:cNvPr>
          <p:cNvSpPr txBox="1">
            <a:spLocks/>
          </p:cNvSpPr>
          <p:nvPr/>
        </p:nvSpPr>
        <p:spPr>
          <a:xfrm>
            <a:off x="1296472" y="3195663"/>
            <a:ext cx="5278197"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E68323"/>
                </a:solidFill>
                <a:latin typeface="+mj-lt"/>
                <a:ea typeface="+mj-ea"/>
                <a:cs typeface="+mj-cs"/>
              </a:defRPr>
            </a:lvl1pPr>
          </a:lstStyle>
          <a:p>
            <a:r>
              <a:rPr lang="en-GB" sz="1600" b="1" dirty="0">
                <a:solidFill>
                  <a:schemeClr val="accent4"/>
                </a:solidFill>
                <a:latin typeface="+mn-lt"/>
              </a:rPr>
              <a:t>Use Case: Mon Toit Solaire for photovoltaic rooftops</a:t>
            </a:r>
          </a:p>
        </p:txBody>
      </p:sp>
      <p:sp>
        <p:nvSpPr>
          <p:cNvPr id="10" name="TextBox 9">
            <a:extLst>
              <a:ext uri="{FF2B5EF4-FFF2-40B4-BE49-F238E27FC236}">
                <a16:creationId xmlns:a16="http://schemas.microsoft.com/office/drawing/2014/main" id="{DEB79CA3-4E42-1C27-ED95-9B5B166A0DC6}"/>
              </a:ext>
            </a:extLst>
          </p:cNvPr>
          <p:cNvSpPr txBox="1"/>
          <p:nvPr/>
        </p:nvSpPr>
        <p:spPr>
          <a:xfrm>
            <a:off x="1197425" y="3498980"/>
            <a:ext cx="4940280" cy="830997"/>
          </a:xfrm>
          <a:prstGeom prst="rect">
            <a:avLst/>
          </a:prstGeom>
          <a:noFill/>
        </p:spPr>
        <p:txBody>
          <a:bodyPr wrap="square" rtlCol="0">
            <a:spAutoFit/>
          </a:bodyPr>
          <a:lstStyle/>
          <a:p>
            <a:pPr algn="just"/>
            <a:r>
              <a:rPr lang="en-GB" sz="1600" dirty="0"/>
              <a:t>"Mon Toit Solaire" is a web-based integrated decision support system for the development of rooftop photovoltaic power generation. </a:t>
            </a:r>
            <a:endParaRPr lang="en-US" sz="1600" dirty="0"/>
          </a:p>
        </p:txBody>
      </p:sp>
      <p:sp>
        <p:nvSpPr>
          <p:cNvPr id="11" name="TextBox 10">
            <a:extLst>
              <a:ext uri="{FF2B5EF4-FFF2-40B4-BE49-F238E27FC236}">
                <a16:creationId xmlns:a16="http://schemas.microsoft.com/office/drawing/2014/main" id="{123D00F8-CBBC-1BDE-5E1E-EEED7706CF70}"/>
              </a:ext>
            </a:extLst>
          </p:cNvPr>
          <p:cNvSpPr txBox="1"/>
          <p:nvPr/>
        </p:nvSpPr>
        <p:spPr>
          <a:xfrm>
            <a:off x="1187920" y="4448628"/>
            <a:ext cx="5118744" cy="1384995"/>
          </a:xfrm>
          <a:prstGeom prst="rect">
            <a:avLst/>
          </a:prstGeom>
          <a:noFill/>
          <a:ln>
            <a:noFill/>
          </a:ln>
        </p:spPr>
        <p:txBody>
          <a:bodyPr wrap="square">
            <a:spAutoFit/>
          </a:bodyPr>
          <a:lstStyle/>
          <a:p>
            <a:pPr algn="l"/>
            <a:r>
              <a:rPr lang="en-GB" sz="1200" b="1" dirty="0">
                <a:solidFill>
                  <a:schemeClr val="accent4"/>
                </a:solidFill>
                <a:latin typeface="Lato" panose="020F0502020204030203" pitchFamily="34" charset="0"/>
              </a:rPr>
              <a:t>Sources of info:</a:t>
            </a:r>
          </a:p>
          <a:p>
            <a:pPr marL="190452" indent="-190452">
              <a:buFont typeface="Arial" panose="020B0604020202020204" pitchFamily="34" charset="0"/>
              <a:buChar char="•"/>
            </a:pPr>
            <a:r>
              <a:rPr lang="en-GB" sz="1200" b="1" dirty="0">
                <a:solidFill>
                  <a:schemeClr val="accent4"/>
                </a:solidFill>
                <a:latin typeface="Lato" panose="020F0502020204030203" pitchFamily="34" charset="0"/>
              </a:rPr>
              <a:t>CAMS Solar radiation data</a:t>
            </a:r>
          </a:p>
          <a:p>
            <a:pPr marL="190452" indent="-190452">
              <a:buFont typeface="Arial" panose="020B0604020202020204" pitchFamily="34" charset="0"/>
              <a:buChar char="•"/>
            </a:pPr>
            <a:r>
              <a:rPr lang="en-GB" sz="1200" dirty="0">
                <a:latin typeface="Lato" panose="020F0502020204030203" pitchFamily="34" charset="0"/>
              </a:rPr>
              <a:t>3-dimensional urban topographical data</a:t>
            </a:r>
          </a:p>
          <a:p>
            <a:pPr marL="190452" indent="-190452">
              <a:buFont typeface="Arial" panose="020B0604020202020204" pitchFamily="34" charset="0"/>
              <a:buChar char="•"/>
            </a:pPr>
            <a:r>
              <a:rPr lang="en-GB" sz="1200" dirty="0">
                <a:latin typeface="Lato" panose="020F0502020204030203" pitchFamily="34" charset="0"/>
              </a:rPr>
              <a:t>Simulation toolboxes including tax incentives, CAPEX/OPEX costs and energy pricing allowing return on investment calculations</a:t>
            </a:r>
          </a:p>
          <a:p>
            <a:pPr marL="190452" indent="-190452">
              <a:buFont typeface="Arial" panose="020B0604020202020204" pitchFamily="34" charset="0"/>
              <a:buChar char="•"/>
            </a:pPr>
            <a:r>
              <a:rPr lang="en-GB" sz="1200" dirty="0">
                <a:latin typeface="Lato" panose="020F0502020204030203" pitchFamily="34" charset="0"/>
              </a:rPr>
              <a:t>An interactive listing of local solar energy professionals and an interactive forum between all solar energy stakeholders.</a:t>
            </a:r>
          </a:p>
        </p:txBody>
      </p:sp>
      <p:sp>
        <p:nvSpPr>
          <p:cNvPr id="5" name="Rounded Rectangle 4">
            <a:extLst>
              <a:ext uri="{FF2B5EF4-FFF2-40B4-BE49-F238E27FC236}">
                <a16:creationId xmlns:a16="http://schemas.microsoft.com/office/drawing/2014/main" id="{2A0D3785-04F9-CF02-920D-489435BEB43A}"/>
              </a:ext>
            </a:extLst>
          </p:cNvPr>
          <p:cNvSpPr/>
          <p:nvPr/>
        </p:nvSpPr>
        <p:spPr>
          <a:xfrm>
            <a:off x="796490" y="2966665"/>
            <a:ext cx="11083276" cy="3017823"/>
          </a:xfrm>
          <a:prstGeom prst="round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pic>
        <p:nvPicPr>
          <p:cNvPr id="7" name="Picture 6" descr="An aerial view of a city&#10;&#10;Description automatically generated">
            <a:extLst>
              <a:ext uri="{FF2B5EF4-FFF2-40B4-BE49-F238E27FC236}">
                <a16:creationId xmlns:a16="http://schemas.microsoft.com/office/drawing/2014/main" id="{AB4226D0-01E7-6717-663A-C25CDFE7C8EA}"/>
              </a:ext>
            </a:extLst>
          </p:cNvPr>
          <p:cNvPicPr>
            <a:picLocks noChangeAspect="1"/>
          </p:cNvPicPr>
          <p:nvPr/>
        </p:nvPicPr>
        <p:blipFill>
          <a:blip r:embed="rId3">
            <a:extLst>
              <a:ext uri="{28A0092B-C50C-407E-A947-70E740481C1C}">
                <a14:useLocalDpi xmlns:a14="http://schemas.microsoft.com/office/drawing/2010/main" val="0"/>
              </a:ext>
            </a:extLst>
          </a:blip>
          <a:srcRect l="470" r="1438" b="4040"/>
          <a:stretch/>
        </p:blipFill>
        <p:spPr>
          <a:xfrm>
            <a:off x="7318074" y="3273742"/>
            <a:ext cx="4129629" cy="234977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9133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2930-CF57-35B9-2EDF-4A9647948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3D084-FF67-79CE-1B83-940F38A53B16}"/>
              </a:ext>
            </a:extLst>
          </p:cNvPr>
          <p:cNvSpPr>
            <a:spLocks noGrp="1"/>
          </p:cNvSpPr>
          <p:nvPr>
            <p:ph type="title"/>
          </p:nvPr>
        </p:nvSpPr>
        <p:spPr>
          <a:xfrm>
            <a:off x="779521" y="360001"/>
            <a:ext cx="10757392" cy="615553"/>
          </a:xfrm>
        </p:spPr>
        <p:txBody>
          <a:bodyPr/>
          <a:lstStyle/>
          <a:p>
            <a:r>
              <a:rPr lang="en-US" b="1"/>
              <a:t>Energy Hub: more datasets to come…</a:t>
            </a:r>
          </a:p>
        </p:txBody>
      </p:sp>
      <p:sp>
        <p:nvSpPr>
          <p:cNvPr id="4" name="Slide Number Placeholder 3">
            <a:extLst>
              <a:ext uri="{FF2B5EF4-FFF2-40B4-BE49-F238E27FC236}">
                <a16:creationId xmlns:a16="http://schemas.microsoft.com/office/drawing/2014/main" id="{28C7A194-BAA8-AE05-5C0D-EBA1DFE7E887}"/>
              </a:ext>
            </a:extLst>
          </p:cNvPr>
          <p:cNvSpPr>
            <a:spLocks noGrp="1"/>
          </p:cNvSpPr>
          <p:nvPr>
            <p:ph type="sldNum" sz="quarter" idx="10"/>
          </p:nvPr>
        </p:nvSpPr>
        <p:spPr/>
        <p:txBody>
          <a:bodyPr/>
          <a:lstStyle/>
          <a:p>
            <a:fld id="{6B3B0B0F-E794-1244-9699-107C60B9C23A}" type="slidenum">
              <a:rPr lang="en-US" smtClean="0"/>
              <a:pPr/>
              <a:t>9</a:t>
            </a:fld>
            <a:endParaRPr lang="en-US"/>
          </a:p>
        </p:txBody>
      </p:sp>
      <p:sp>
        <p:nvSpPr>
          <p:cNvPr id="6" name="TextBox 5">
            <a:extLst>
              <a:ext uri="{FF2B5EF4-FFF2-40B4-BE49-F238E27FC236}">
                <a16:creationId xmlns:a16="http://schemas.microsoft.com/office/drawing/2014/main" id="{646BAC63-1D93-71CA-C8E8-D5368049F13E}"/>
              </a:ext>
            </a:extLst>
          </p:cNvPr>
          <p:cNvSpPr txBox="1"/>
          <p:nvPr/>
        </p:nvSpPr>
        <p:spPr>
          <a:xfrm>
            <a:off x="2529260" y="1369853"/>
            <a:ext cx="4186924" cy="646331"/>
          </a:xfrm>
          <a:prstGeom prst="rect">
            <a:avLst/>
          </a:prstGeom>
          <a:noFill/>
          <a:ln>
            <a:noFill/>
          </a:ln>
        </p:spPr>
        <p:txBody>
          <a:bodyPr wrap="square" rtlCol="0">
            <a:spAutoFit/>
          </a:bodyPr>
          <a:lstStyle/>
          <a:p>
            <a:r>
              <a:rPr lang="en-GB" sz="1200" dirty="0">
                <a:solidFill>
                  <a:srgbClr val="00B0F0"/>
                </a:solidFill>
                <a:latin typeface="Calibri" panose="020F0502020204030204" pitchFamily="34" charset="0"/>
              </a:rPr>
              <a:t>Total/clear-sky solar radiation </a:t>
            </a:r>
          </a:p>
          <a:p>
            <a:r>
              <a:rPr lang="en-GB" sz="1200" dirty="0">
                <a:solidFill>
                  <a:srgbClr val="00B0F0"/>
                </a:solidFill>
                <a:latin typeface="Calibri" panose="020F0502020204030204" pitchFamily="34" charset="0"/>
              </a:rPr>
              <a:t>CH4 anomalies detection</a:t>
            </a:r>
          </a:p>
          <a:p>
            <a:r>
              <a:rPr lang="en-GB" sz="1200" dirty="0">
                <a:solidFill>
                  <a:srgbClr val="00B0F0"/>
                </a:solidFill>
                <a:latin typeface="Calibri" panose="020F0502020204030204" pitchFamily="34" charset="0"/>
              </a:rPr>
              <a:t>Aerosol optical depth (e.g. dust)</a:t>
            </a:r>
          </a:p>
        </p:txBody>
      </p:sp>
      <p:sp>
        <p:nvSpPr>
          <p:cNvPr id="7" name="TextBox 6">
            <a:extLst>
              <a:ext uri="{FF2B5EF4-FFF2-40B4-BE49-F238E27FC236}">
                <a16:creationId xmlns:a16="http://schemas.microsoft.com/office/drawing/2014/main" id="{206067AB-01A2-309B-886D-8432FA3099C1}"/>
              </a:ext>
            </a:extLst>
          </p:cNvPr>
          <p:cNvSpPr txBox="1"/>
          <p:nvPr/>
        </p:nvSpPr>
        <p:spPr>
          <a:xfrm>
            <a:off x="2529260" y="2578066"/>
            <a:ext cx="4186925" cy="1200304"/>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l"/>
            <a:r>
              <a:rPr lang="en-GB" sz="1200" dirty="0">
                <a:solidFill>
                  <a:srgbClr val="C00000"/>
                </a:solidFill>
                <a:latin typeface="Calibri" panose="020F0502020204030204" pitchFamily="34" charset="0"/>
              </a:rPr>
              <a:t>Reanalysis &amp; climate projections </a:t>
            </a:r>
          </a:p>
          <a:p>
            <a:pPr algn="l">
              <a:buFont typeface="Arial" panose="020B0604020202020204" pitchFamily="34" charset="0"/>
              <a:buChar char="•"/>
            </a:pPr>
            <a:r>
              <a:rPr lang="en-GB" sz="1200" dirty="0">
                <a:solidFill>
                  <a:srgbClr val="C00000"/>
                </a:solidFill>
                <a:latin typeface="Calibri" panose="020F0502020204030204" pitchFamily="34" charset="0"/>
              </a:rPr>
              <a:t>Meteorological variables (wind speed, precipitation, solar radiation, air temperature, sea level pressure) </a:t>
            </a:r>
          </a:p>
          <a:p>
            <a:pPr algn="l">
              <a:buFont typeface="Arial" panose="020B0604020202020204" pitchFamily="34" charset="0"/>
              <a:buChar char="•"/>
            </a:pPr>
            <a:r>
              <a:rPr lang="en-GB" sz="1200" dirty="0">
                <a:solidFill>
                  <a:srgbClr val="C00000"/>
                </a:solidFill>
                <a:latin typeface="Calibri" panose="020F0502020204030204" pitchFamily="34" charset="0"/>
              </a:rPr>
              <a:t>Energy derived variables (electricity demand, hydro, solar and wind power generation) </a:t>
            </a:r>
          </a:p>
          <a:p>
            <a:pPr algn="l"/>
            <a:r>
              <a:rPr lang="en-GB" sz="1200" dirty="0">
                <a:solidFill>
                  <a:srgbClr val="C00000"/>
                </a:solidFill>
                <a:latin typeface="Calibri" panose="020F0502020204030204" pitchFamily="34" charset="0"/>
              </a:rPr>
              <a:t>Next: Information at seasonal forecast timescale</a:t>
            </a:r>
          </a:p>
        </p:txBody>
      </p:sp>
      <p:sp>
        <p:nvSpPr>
          <p:cNvPr id="8" name="TextBox 7">
            <a:extLst>
              <a:ext uri="{FF2B5EF4-FFF2-40B4-BE49-F238E27FC236}">
                <a16:creationId xmlns:a16="http://schemas.microsoft.com/office/drawing/2014/main" id="{8043C521-86BF-2F11-4913-318097F93B8E}"/>
              </a:ext>
            </a:extLst>
          </p:cNvPr>
          <p:cNvSpPr txBox="1"/>
          <p:nvPr/>
        </p:nvSpPr>
        <p:spPr>
          <a:xfrm>
            <a:off x="2529260" y="3971167"/>
            <a:ext cx="4186924" cy="1384995"/>
          </a:xfrm>
          <a:prstGeom prst="rect">
            <a:avLst/>
          </a:prstGeom>
          <a:noFill/>
        </p:spPr>
        <p:txBody>
          <a:bodyPr wrap="square" rtlCol="0">
            <a:spAutoFit/>
          </a:bodyPr>
          <a:lstStyle/>
          <a:p>
            <a:r>
              <a:rPr lang="en-GB" sz="1200" dirty="0">
                <a:solidFill>
                  <a:srgbClr val="92D050"/>
                </a:solidFill>
                <a:latin typeface="Calibri"/>
                <a:cs typeface="Segoe UI"/>
              </a:rPr>
              <a:t>Urban atlas</a:t>
            </a:r>
          </a:p>
          <a:p>
            <a:r>
              <a:rPr lang="en-GB" sz="1200" dirty="0">
                <a:solidFill>
                  <a:srgbClr val="92D050"/>
                </a:solidFill>
                <a:latin typeface="Calibri"/>
                <a:cs typeface="Segoe UI"/>
              </a:rPr>
              <a:t>High resolution Vegetation Phenology and Productivity</a:t>
            </a:r>
          </a:p>
          <a:p>
            <a:r>
              <a:rPr lang="en-GB" sz="1200" dirty="0">
                <a:solidFill>
                  <a:srgbClr val="92D050"/>
                </a:solidFill>
                <a:latin typeface="Calibri"/>
                <a:cs typeface="Segoe UI"/>
              </a:rPr>
              <a:t>Corine Land Cover (CLC) and CLC+, </a:t>
            </a:r>
          </a:p>
          <a:p>
            <a:r>
              <a:rPr lang="en-GB" sz="1200" dirty="0">
                <a:solidFill>
                  <a:srgbClr val="92D050"/>
                </a:solidFill>
                <a:latin typeface="Calibri"/>
                <a:cs typeface="Segoe UI"/>
              </a:rPr>
              <a:t>European Ground Motion Service (EGMS), HR VPP (for biofuels)</a:t>
            </a:r>
          </a:p>
          <a:p>
            <a:r>
              <a:rPr lang="en-GB" sz="1200" dirty="0">
                <a:solidFill>
                  <a:srgbClr val="92D050"/>
                </a:solidFill>
                <a:latin typeface="Calibri"/>
                <a:cs typeface="Segoe UI"/>
              </a:rPr>
              <a:t>Surface Albedo, Land Surface Temperature</a:t>
            </a:r>
          </a:p>
          <a:p>
            <a:r>
              <a:rPr lang="en-GB" sz="1200" dirty="0">
                <a:solidFill>
                  <a:srgbClr val="92D050"/>
                </a:solidFill>
                <a:latin typeface="Calibri"/>
                <a:cs typeface="Segoe UI"/>
              </a:rPr>
              <a:t>Leaf Area Index  &amp; Soil Water Index (biomass estimation)</a:t>
            </a:r>
          </a:p>
          <a:p>
            <a:r>
              <a:rPr lang="en-GB" sz="1200" dirty="0">
                <a:solidFill>
                  <a:srgbClr val="92D050"/>
                </a:solidFill>
                <a:latin typeface="Calibri"/>
                <a:cs typeface="Segoe UI"/>
              </a:rPr>
              <a:t>Land Cover Map</a:t>
            </a:r>
          </a:p>
        </p:txBody>
      </p:sp>
      <p:sp>
        <p:nvSpPr>
          <p:cNvPr id="9" name="TextBox 8">
            <a:extLst>
              <a:ext uri="{FF2B5EF4-FFF2-40B4-BE49-F238E27FC236}">
                <a16:creationId xmlns:a16="http://schemas.microsoft.com/office/drawing/2014/main" id="{775E3DC9-84FD-8201-C551-8BEFD31CACC2}"/>
              </a:ext>
            </a:extLst>
          </p:cNvPr>
          <p:cNvSpPr txBox="1"/>
          <p:nvPr/>
        </p:nvSpPr>
        <p:spPr>
          <a:xfrm>
            <a:off x="8828768" y="2818383"/>
            <a:ext cx="3276442" cy="1015638"/>
          </a:xfrm>
          <a:prstGeom prst="rect">
            <a:avLst/>
          </a:prstGeom>
          <a:solidFill>
            <a:schemeClr val="bg1"/>
          </a:solid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1200">
                <a:solidFill>
                  <a:srgbClr val="4E7E7D"/>
                </a:solidFill>
                <a:latin typeface="Calibri"/>
                <a:cs typeface="Segoe UI"/>
              </a:rPr>
              <a:t>Reanalysis and forecasts of river discharge to assess hydropower potential</a:t>
            </a:r>
          </a:p>
          <a:p>
            <a:r>
              <a:rPr lang="en-US" sz="1200">
                <a:solidFill>
                  <a:srgbClr val="4E7E7D"/>
                </a:solidFill>
                <a:latin typeface="Calibri"/>
                <a:cs typeface="Segoe UI"/>
              </a:rPr>
              <a:t>Drought impacts on energy production</a:t>
            </a:r>
          </a:p>
          <a:p>
            <a:r>
              <a:rPr lang="en-US" sz="1200">
                <a:solidFill>
                  <a:srgbClr val="4E7E7D"/>
                </a:solidFill>
                <a:latin typeface="Calibri"/>
                <a:cs typeface="Segoe UI"/>
              </a:rPr>
              <a:t>Information on population, buildings and settlements</a:t>
            </a:r>
          </a:p>
        </p:txBody>
      </p:sp>
      <p:sp>
        <p:nvSpPr>
          <p:cNvPr id="10" name="TextBox 9">
            <a:extLst>
              <a:ext uri="{FF2B5EF4-FFF2-40B4-BE49-F238E27FC236}">
                <a16:creationId xmlns:a16="http://schemas.microsoft.com/office/drawing/2014/main" id="{A84F5513-75EE-8C8C-9998-8E12EC77DFD8}"/>
              </a:ext>
            </a:extLst>
          </p:cNvPr>
          <p:cNvSpPr txBox="1"/>
          <p:nvPr/>
        </p:nvSpPr>
        <p:spPr>
          <a:xfrm>
            <a:off x="8828768" y="1369853"/>
            <a:ext cx="3276442" cy="1200304"/>
          </a:xfrm>
          <a:prstGeom prst="rect">
            <a:avLst/>
          </a:prstGeom>
          <a:solidFill>
            <a:schemeClr val="bg1"/>
          </a:solid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1200" dirty="0">
                <a:solidFill>
                  <a:schemeClr val="tx2">
                    <a:lumMod val="90000"/>
                    <a:lumOff val="10000"/>
                  </a:schemeClr>
                </a:solidFill>
                <a:latin typeface="Calibri"/>
                <a:cs typeface="Segoe UI"/>
              </a:rPr>
              <a:t>Global ocean waves Reanalysis</a:t>
            </a:r>
          </a:p>
          <a:p>
            <a:r>
              <a:rPr lang="en-US" sz="1200" dirty="0">
                <a:solidFill>
                  <a:schemeClr val="tx2">
                    <a:lumMod val="90000"/>
                    <a:lumOff val="10000"/>
                  </a:schemeClr>
                </a:solidFill>
                <a:latin typeface="Calibri"/>
                <a:cs typeface="Segoe UI"/>
              </a:rPr>
              <a:t>Global ocean waves Analysis and Forecast</a:t>
            </a:r>
          </a:p>
          <a:p>
            <a:r>
              <a:rPr lang="en-US" sz="1200" dirty="0">
                <a:solidFill>
                  <a:schemeClr val="tx2">
                    <a:lumMod val="90000"/>
                    <a:lumOff val="10000"/>
                  </a:schemeClr>
                </a:solidFill>
                <a:latin typeface="Calibri"/>
                <a:cs typeface="Segoe UI"/>
              </a:rPr>
              <a:t>Global ocean physics Reanalysis</a:t>
            </a:r>
          </a:p>
          <a:p>
            <a:r>
              <a:rPr lang="en-US" sz="1200" dirty="0">
                <a:solidFill>
                  <a:schemeClr val="tx2">
                    <a:lumMod val="90000"/>
                    <a:lumOff val="10000"/>
                  </a:schemeClr>
                </a:solidFill>
                <a:latin typeface="Calibri"/>
                <a:cs typeface="Segoe UI"/>
              </a:rPr>
              <a:t>Mediterranean Sea Biogeochemistry Analysis and Forecast</a:t>
            </a:r>
          </a:p>
          <a:p>
            <a:r>
              <a:rPr lang="en-US" sz="1200" dirty="0">
                <a:solidFill>
                  <a:schemeClr val="tx2">
                    <a:lumMod val="90000"/>
                    <a:lumOff val="10000"/>
                  </a:schemeClr>
                </a:solidFill>
                <a:latin typeface="Calibri"/>
                <a:cs typeface="Segoe UI"/>
              </a:rPr>
              <a:t>Global Ocean Along Track L 3 Sea Surface Heights</a:t>
            </a:r>
          </a:p>
        </p:txBody>
      </p:sp>
      <p:sp>
        <p:nvSpPr>
          <p:cNvPr id="11" name="TextBox 10">
            <a:extLst>
              <a:ext uri="{FF2B5EF4-FFF2-40B4-BE49-F238E27FC236}">
                <a16:creationId xmlns:a16="http://schemas.microsoft.com/office/drawing/2014/main" id="{DE79A686-3830-6EA8-B21C-4ADBA5C17514}"/>
              </a:ext>
            </a:extLst>
          </p:cNvPr>
          <p:cNvSpPr txBox="1"/>
          <p:nvPr/>
        </p:nvSpPr>
        <p:spPr>
          <a:xfrm>
            <a:off x="8828768" y="4253881"/>
            <a:ext cx="2824002" cy="646331"/>
          </a:xfrm>
          <a:prstGeom prst="rect">
            <a:avLst/>
          </a:prstGeom>
          <a:solidFill>
            <a:schemeClr val="bg1"/>
          </a:solidFill>
        </p:spPr>
        <p:txBody>
          <a:bodyPr wrap="square" rtlCol="0">
            <a:spAutoFit/>
          </a:bodyPr>
          <a:lstStyle/>
          <a:p>
            <a:r>
              <a:rPr lang="en-GB" sz="1200" dirty="0">
                <a:solidFill>
                  <a:schemeClr val="accent2"/>
                </a:solidFill>
                <a:latin typeface="Calibri"/>
                <a:cs typeface="Segoe UI"/>
              </a:rPr>
              <a:t>G</a:t>
            </a:r>
            <a:r>
              <a:rPr lang="en-DE" sz="1200">
                <a:solidFill>
                  <a:schemeClr val="accent2"/>
                </a:solidFill>
                <a:latin typeface="Calibri"/>
                <a:cs typeface="Segoe UI"/>
              </a:rPr>
              <a:t>eospatial Analysis </a:t>
            </a:r>
          </a:p>
          <a:p>
            <a:r>
              <a:rPr lang="en-GB" sz="1200" dirty="0">
                <a:solidFill>
                  <a:schemeClr val="accent2"/>
                </a:solidFill>
                <a:latin typeface="Calibri"/>
                <a:cs typeface="Segoe UI"/>
              </a:rPr>
              <a:t>Mapping for Situational Awareness</a:t>
            </a:r>
            <a:endParaRPr lang="en-DE" sz="1200">
              <a:solidFill>
                <a:schemeClr val="accent2"/>
              </a:solidFill>
              <a:latin typeface="Calibri"/>
              <a:cs typeface="Segoe UI"/>
            </a:endParaRPr>
          </a:p>
          <a:p>
            <a:r>
              <a:rPr lang="en-GB" sz="1200" dirty="0">
                <a:solidFill>
                  <a:schemeClr val="accent2"/>
                </a:solidFill>
                <a:latin typeface="Calibri"/>
                <a:cs typeface="Segoe UI"/>
              </a:rPr>
              <a:t>Support to Planning</a:t>
            </a:r>
            <a:endParaRPr lang="en-DE" sz="1200">
              <a:solidFill>
                <a:schemeClr val="accent2"/>
              </a:solidFill>
              <a:latin typeface="Calibri"/>
              <a:cs typeface="Segoe UI"/>
            </a:endParaRPr>
          </a:p>
        </p:txBody>
      </p:sp>
      <p:grpSp>
        <p:nvGrpSpPr>
          <p:cNvPr id="12" name="Group 11">
            <a:extLst>
              <a:ext uri="{FF2B5EF4-FFF2-40B4-BE49-F238E27FC236}">
                <a16:creationId xmlns:a16="http://schemas.microsoft.com/office/drawing/2014/main" id="{60F1943B-7D42-63DE-FBD5-27C127F4EF0E}"/>
              </a:ext>
            </a:extLst>
          </p:cNvPr>
          <p:cNvGrpSpPr/>
          <p:nvPr/>
        </p:nvGrpSpPr>
        <p:grpSpPr>
          <a:xfrm>
            <a:off x="6579220" y="1366005"/>
            <a:ext cx="2452695" cy="1079358"/>
            <a:chOff x="8968302" y="2084042"/>
            <a:chExt cx="3680001" cy="1619458"/>
          </a:xfrm>
        </p:grpSpPr>
        <p:pic>
          <p:nvPicPr>
            <p:cNvPr id="28" name="Picture 27" descr="A blue fish and a wave&#10;&#10;Description automatically generated">
              <a:extLst>
                <a:ext uri="{FF2B5EF4-FFF2-40B4-BE49-F238E27FC236}">
                  <a16:creationId xmlns:a16="http://schemas.microsoft.com/office/drawing/2014/main" id="{539C1C2D-7695-C42B-B1B8-6FBBC22D6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8302" y="2173771"/>
              <a:ext cx="3680001" cy="1440000"/>
            </a:xfrm>
            <a:prstGeom prst="rect">
              <a:avLst/>
            </a:prstGeom>
          </p:spPr>
        </p:pic>
        <p:sp>
          <p:nvSpPr>
            <p:cNvPr id="29" name="Rounded Rectangle 28">
              <a:extLst>
                <a:ext uri="{FF2B5EF4-FFF2-40B4-BE49-F238E27FC236}">
                  <a16:creationId xmlns:a16="http://schemas.microsoft.com/office/drawing/2014/main" id="{4489CCA6-2527-B29D-0580-8C2E6DD04648}"/>
                </a:ext>
              </a:extLst>
            </p:cNvPr>
            <p:cNvSpPr/>
            <p:nvPr/>
          </p:nvSpPr>
          <p:spPr>
            <a:xfrm>
              <a:off x="9331807" y="2084042"/>
              <a:ext cx="2952991" cy="1619458"/>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3" name="Group 12">
            <a:extLst>
              <a:ext uri="{FF2B5EF4-FFF2-40B4-BE49-F238E27FC236}">
                <a16:creationId xmlns:a16="http://schemas.microsoft.com/office/drawing/2014/main" id="{20341A85-4253-F167-8F61-35A2EE8749FF}"/>
              </a:ext>
            </a:extLst>
          </p:cNvPr>
          <p:cNvGrpSpPr/>
          <p:nvPr/>
        </p:nvGrpSpPr>
        <p:grpSpPr>
          <a:xfrm>
            <a:off x="6579220" y="2786523"/>
            <a:ext cx="2452695" cy="1079358"/>
            <a:chOff x="8968302" y="4121859"/>
            <a:chExt cx="3680001" cy="1619458"/>
          </a:xfrm>
        </p:grpSpPr>
        <p:pic>
          <p:nvPicPr>
            <p:cNvPr id="26" name="Picture 25" descr="A logo of a security company&#10;&#10;Description automatically generated">
              <a:extLst>
                <a:ext uri="{FF2B5EF4-FFF2-40B4-BE49-F238E27FC236}">
                  <a16:creationId xmlns:a16="http://schemas.microsoft.com/office/drawing/2014/main" id="{460D4CAC-86DF-C1E3-6AC8-C6A25B13B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302" y="4211588"/>
              <a:ext cx="3680001" cy="1440000"/>
            </a:xfrm>
            <a:prstGeom prst="rect">
              <a:avLst/>
            </a:prstGeom>
          </p:spPr>
        </p:pic>
        <p:sp>
          <p:nvSpPr>
            <p:cNvPr id="27" name="Rounded Rectangle 26">
              <a:extLst>
                <a:ext uri="{FF2B5EF4-FFF2-40B4-BE49-F238E27FC236}">
                  <a16:creationId xmlns:a16="http://schemas.microsoft.com/office/drawing/2014/main" id="{AA10089B-FA79-C6BA-3FCA-E7BF858E464F}"/>
                </a:ext>
              </a:extLst>
            </p:cNvPr>
            <p:cNvSpPr/>
            <p:nvPr/>
          </p:nvSpPr>
          <p:spPr>
            <a:xfrm>
              <a:off x="9331807" y="4121859"/>
              <a:ext cx="2952991" cy="1619458"/>
            </a:xfrm>
            <a:prstGeom prst="roundRect">
              <a:avLst/>
            </a:prstGeom>
            <a:noFill/>
            <a:ln>
              <a:solidFill>
                <a:srgbClr val="508F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4" name="Group 13">
            <a:extLst>
              <a:ext uri="{FF2B5EF4-FFF2-40B4-BE49-F238E27FC236}">
                <a16:creationId xmlns:a16="http://schemas.microsoft.com/office/drawing/2014/main" id="{6404F631-D46A-184F-4B86-9D5066186BB5}"/>
              </a:ext>
            </a:extLst>
          </p:cNvPr>
          <p:cNvGrpSpPr/>
          <p:nvPr/>
        </p:nvGrpSpPr>
        <p:grpSpPr>
          <a:xfrm>
            <a:off x="6543961" y="4093022"/>
            <a:ext cx="2452696" cy="1079358"/>
            <a:chOff x="8944338" y="6157022"/>
            <a:chExt cx="3680002" cy="1619458"/>
          </a:xfrm>
        </p:grpSpPr>
        <p:pic>
          <p:nvPicPr>
            <p:cNvPr id="24" name="Picture 23" descr="A logo with a person holding a person's hands&#10;&#10;Description automatically generated">
              <a:extLst>
                <a:ext uri="{FF2B5EF4-FFF2-40B4-BE49-F238E27FC236}">
                  <a16:creationId xmlns:a16="http://schemas.microsoft.com/office/drawing/2014/main" id="{2425968C-C773-855C-9429-1AA21796C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338" y="6246751"/>
              <a:ext cx="3680002" cy="1440000"/>
            </a:xfrm>
            <a:prstGeom prst="rect">
              <a:avLst/>
            </a:prstGeom>
          </p:spPr>
        </p:pic>
        <p:sp>
          <p:nvSpPr>
            <p:cNvPr id="25" name="Rounded Rectangle 24">
              <a:extLst>
                <a:ext uri="{FF2B5EF4-FFF2-40B4-BE49-F238E27FC236}">
                  <a16:creationId xmlns:a16="http://schemas.microsoft.com/office/drawing/2014/main" id="{07C03A94-6CE0-95E7-66E8-4DF86091C7FF}"/>
                </a:ext>
              </a:extLst>
            </p:cNvPr>
            <p:cNvSpPr/>
            <p:nvPr/>
          </p:nvSpPr>
          <p:spPr>
            <a:xfrm>
              <a:off x="9422144" y="6157022"/>
              <a:ext cx="2952991" cy="1619458"/>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5" name="Group 14">
            <a:extLst>
              <a:ext uri="{FF2B5EF4-FFF2-40B4-BE49-F238E27FC236}">
                <a16:creationId xmlns:a16="http://schemas.microsoft.com/office/drawing/2014/main" id="{08083268-436E-35EB-4F9C-7F4D82865605}"/>
              </a:ext>
            </a:extLst>
          </p:cNvPr>
          <p:cNvGrpSpPr/>
          <p:nvPr/>
        </p:nvGrpSpPr>
        <p:grpSpPr>
          <a:xfrm>
            <a:off x="288466" y="1302419"/>
            <a:ext cx="2452695" cy="1079358"/>
            <a:chOff x="-222637" y="1474288"/>
            <a:chExt cx="3680001" cy="1619458"/>
          </a:xfrm>
        </p:grpSpPr>
        <p:pic>
          <p:nvPicPr>
            <p:cNvPr id="22" name="Picture 21" descr="A logo with blue lines and a globe&#10;&#10;Description automatically generated">
              <a:extLst>
                <a:ext uri="{FF2B5EF4-FFF2-40B4-BE49-F238E27FC236}">
                  <a16:creationId xmlns:a16="http://schemas.microsoft.com/office/drawing/2014/main" id="{28115576-484C-0F8C-E213-0D19B852A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637" y="1564017"/>
              <a:ext cx="3680001" cy="1440000"/>
            </a:xfrm>
            <a:prstGeom prst="rect">
              <a:avLst/>
            </a:prstGeom>
          </p:spPr>
        </p:pic>
        <p:sp>
          <p:nvSpPr>
            <p:cNvPr id="23" name="Rounded Rectangle 22">
              <a:extLst>
                <a:ext uri="{FF2B5EF4-FFF2-40B4-BE49-F238E27FC236}">
                  <a16:creationId xmlns:a16="http://schemas.microsoft.com/office/drawing/2014/main" id="{5DA758E5-278B-2C02-4213-1DA35F052114}"/>
                </a:ext>
              </a:extLst>
            </p:cNvPr>
            <p:cNvSpPr/>
            <p:nvPr/>
          </p:nvSpPr>
          <p:spPr>
            <a:xfrm>
              <a:off x="155823" y="1474288"/>
              <a:ext cx="2952991" cy="1619458"/>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6" name="Group 15">
            <a:extLst>
              <a:ext uri="{FF2B5EF4-FFF2-40B4-BE49-F238E27FC236}">
                <a16:creationId xmlns:a16="http://schemas.microsoft.com/office/drawing/2014/main" id="{EC0784F1-B331-192B-7C99-327201DEEF25}"/>
              </a:ext>
            </a:extLst>
          </p:cNvPr>
          <p:cNvGrpSpPr/>
          <p:nvPr/>
        </p:nvGrpSpPr>
        <p:grpSpPr>
          <a:xfrm>
            <a:off x="530739" y="2649547"/>
            <a:ext cx="1968148" cy="1079358"/>
            <a:chOff x="273040" y="3609224"/>
            <a:chExt cx="2952991" cy="1619458"/>
          </a:xfrm>
        </p:grpSpPr>
        <p:pic>
          <p:nvPicPr>
            <p:cNvPr id="20" name="Picture 19" descr="A logo with a thermometer and clouds&#10;&#10;Description automatically generated">
              <a:extLst>
                <a:ext uri="{FF2B5EF4-FFF2-40B4-BE49-F238E27FC236}">
                  <a16:creationId xmlns:a16="http://schemas.microsoft.com/office/drawing/2014/main" id="{7A9DFB1F-5991-44CB-6312-82C6B7EFB7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4822" y="3698953"/>
              <a:ext cx="2576605" cy="1439999"/>
            </a:xfrm>
            <a:prstGeom prst="rect">
              <a:avLst/>
            </a:prstGeom>
          </p:spPr>
        </p:pic>
        <p:sp>
          <p:nvSpPr>
            <p:cNvPr id="21" name="Rounded Rectangle 20">
              <a:extLst>
                <a:ext uri="{FF2B5EF4-FFF2-40B4-BE49-F238E27FC236}">
                  <a16:creationId xmlns:a16="http://schemas.microsoft.com/office/drawing/2014/main" id="{A37516B9-E493-A3B0-0AFA-B4BB17D8FFAD}"/>
                </a:ext>
              </a:extLst>
            </p:cNvPr>
            <p:cNvSpPr/>
            <p:nvPr/>
          </p:nvSpPr>
          <p:spPr>
            <a:xfrm>
              <a:off x="273040" y="3609224"/>
              <a:ext cx="2952991" cy="1619458"/>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4CBC7C4A-9B2E-9DA0-64D0-69C2FF9143CC}"/>
              </a:ext>
            </a:extLst>
          </p:cNvPr>
          <p:cNvGrpSpPr/>
          <p:nvPr/>
        </p:nvGrpSpPr>
        <p:grpSpPr>
          <a:xfrm>
            <a:off x="288466" y="4080618"/>
            <a:ext cx="2452695" cy="1079358"/>
            <a:chOff x="-219808" y="6183141"/>
            <a:chExt cx="3680001" cy="1619458"/>
          </a:xfrm>
        </p:grpSpPr>
        <p:pic>
          <p:nvPicPr>
            <p:cNvPr id="18" name="Picture 17" descr="A green logo with a black background&#10;&#10;Description automatically generated">
              <a:extLst>
                <a:ext uri="{FF2B5EF4-FFF2-40B4-BE49-F238E27FC236}">
                  <a16:creationId xmlns:a16="http://schemas.microsoft.com/office/drawing/2014/main" id="{28A029ED-AC25-9435-7C48-0630A123F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08" y="6290050"/>
              <a:ext cx="3680001" cy="1440000"/>
            </a:xfrm>
            <a:prstGeom prst="rect">
              <a:avLst/>
            </a:prstGeom>
          </p:spPr>
        </p:pic>
        <p:sp>
          <p:nvSpPr>
            <p:cNvPr id="19" name="Rounded Rectangle 18">
              <a:extLst>
                <a:ext uri="{FF2B5EF4-FFF2-40B4-BE49-F238E27FC236}">
                  <a16:creationId xmlns:a16="http://schemas.microsoft.com/office/drawing/2014/main" id="{0531A54E-C2B3-04FB-59F2-3D241672E42F}"/>
                </a:ext>
              </a:extLst>
            </p:cNvPr>
            <p:cNvSpPr/>
            <p:nvPr/>
          </p:nvSpPr>
          <p:spPr>
            <a:xfrm>
              <a:off x="143698" y="6183141"/>
              <a:ext cx="2952991" cy="1619458"/>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272377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2289</TotalTime>
  <Words>1011</Words>
  <Application>Microsoft Office PowerPoint</Application>
  <PresentationFormat>Widescreen</PresentationFormat>
  <Paragraphs>120</Paragraphs>
  <Slides>10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Calibri</vt:lpstr>
      <vt:lpstr>Lato</vt:lpstr>
      <vt:lpstr>Times New Roman</vt:lpstr>
      <vt:lpstr>TT Polls Bold</vt:lpstr>
      <vt:lpstr>Office Theme</vt:lpstr>
      <vt:lpstr>PowerPoint Presentation</vt:lpstr>
      <vt:lpstr>Energy Hub in a nutshell</vt:lpstr>
      <vt:lpstr>Energy Hub: A New Beginning</vt:lpstr>
      <vt:lpstr>Copernicus Programme</vt:lpstr>
      <vt:lpstr>European Centre for Medium-Range Weather Forecasts</vt:lpstr>
      <vt:lpstr>Energy Hub: easy access to data and use cases</vt:lpstr>
      <vt:lpstr>Energy Hub: examples of datasets</vt:lpstr>
      <vt:lpstr>Energy Hub: showcase &amp; inspire</vt:lpstr>
      <vt:lpstr>Energy Hub: more datasets to come…</vt:lpstr>
      <vt:lpstr>Thank you and we are eager to hear your voice!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Stijn Vermoote</dc:creator>
  <cp:lastModifiedBy>Catherine Mandler</cp:lastModifiedBy>
  <cp:revision>31</cp:revision>
  <dcterms:created xsi:type="dcterms:W3CDTF">2024-01-23T14:22:13Z</dcterms:created>
  <dcterms:modified xsi:type="dcterms:W3CDTF">2025-01-20T08:55:45Z</dcterms:modified>
</cp:coreProperties>
</file>