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10"/>
  </p:notesMasterIdLst>
  <p:sldIdLst>
    <p:sldId id="256" r:id="rId3"/>
    <p:sldId id="261" r:id="rId4"/>
    <p:sldId id="262" r:id="rId5"/>
    <p:sldId id="263" r:id="rId6"/>
    <p:sldId id="265" r:id="rId7"/>
    <p:sldId id="266" r:id="rId8"/>
    <p:sldId id="264" r:id="rId9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cla Trifilò" initials="" lastIdx="2" clrIdx="0"/>
  <p:cmAuthor id="1" name="Alice Pellegrin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461E3A-2940-488E-9894-6774BEA801CE}">
  <a:tblStyle styleId="{90461E3A-2940-488E-9894-6774BEA801C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2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2-26T12:10:42.173" idx="2">
    <p:pos x="6000" y="0"/>
    <p:text>@alice.pellegrino@spacegeneration.org Added below the three relevant slides from the sponsorship kit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ceeb8ce83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ceeb8ce83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3a18d594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g33a18d594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a18d5943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g33a18d5943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3a18d5943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g33a18d5943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F84B0E4F-9CC2-FCFB-D110-E24C1F91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>
            <a:extLst>
              <a:ext uri="{FF2B5EF4-FFF2-40B4-BE49-F238E27FC236}">
                <a16:creationId xmlns:a16="http://schemas.microsoft.com/office/drawing/2014/main" id="{43D3D9C0-694F-9FD4-55B9-113ECEA513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p20:notes">
            <a:extLst>
              <a:ext uri="{FF2B5EF4-FFF2-40B4-BE49-F238E27FC236}">
                <a16:creationId xmlns:a16="http://schemas.microsoft.com/office/drawing/2014/main" id="{C4B4C096-7A1E-812D-95B6-740C3EC111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1397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06ACA078-FD37-08B7-5892-CC47B04BE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3a18d5943b_0_27:notes">
            <a:extLst>
              <a:ext uri="{FF2B5EF4-FFF2-40B4-BE49-F238E27FC236}">
                <a16:creationId xmlns:a16="http://schemas.microsoft.com/office/drawing/2014/main" id="{DD9A4AB3-8B3A-4D90-4D83-8D199452C2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g33a18d5943b_0_27:notes">
            <a:extLst>
              <a:ext uri="{FF2B5EF4-FFF2-40B4-BE49-F238E27FC236}">
                <a16:creationId xmlns:a16="http://schemas.microsoft.com/office/drawing/2014/main" id="{3D8641F1-A43C-748E-4C82-E44F2396EE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02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363925" y="966200"/>
            <a:ext cx="4114800" cy="27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363925" y="3697464"/>
            <a:ext cx="41148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7"/>
          <p:cNvSpPr txBox="1"/>
          <p:nvPr/>
        </p:nvSpPr>
        <p:spPr>
          <a:xfrm>
            <a:off x="4572000" y="889685"/>
            <a:ext cx="4114800" cy="27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 dirty="0">
                <a:solidFill>
                  <a:srgbClr val="834E6A"/>
                </a:solidFill>
                <a:latin typeface="Roboto"/>
                <a:ea typeface="Roboto"/>
                <a:cs typeface="Roboto"/>
                <a:sym typeface="Roboto"/>
              </a:rPr>
              <a:t>1st Benelux Space Startup Competition</a:t>
            </a:r>
            <a:endParaRPr sz="4700" b="1" dirty="0">
              <a:solidFill>
                <a:srgbClr val="834E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37"/>
          <p:cNvSpPr txBox="1"/>
          <p:nvPr/>
        </p:nvSpPr>
        <p:spPr>
          <a:xfrm>
            <a:off x="3815400" y="4160272"/>
            <a:ext cx="4871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Roboto"/>
                <a:ea typeface="Roboto"/>
                <a:cs typeface="Roboto"/>
                <a:sym typeface="Roboto"/>
              </a:rPr>
              <a:t>16th NEREUS Info Session,</a:t>
            </a:r>
            <a:r>
              <a:rPr lang="en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b="1" dirty="0">
                <a:latin typeface="Roboto"/>
                <a:ea typeface="Roboto"/>
                <a:cs typeface="Roboto"/>
                <a:sym typeface="Roboto"/>
              </a:rPr>
              <a:t>27</a:t>
            </a:r>
            <a:r>
              <a:rPr lang="en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/02/2025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" sz="4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Alice Pellegrino, Co-deputy Event Manager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7"/>
          <p:cNvSpPr txBox="1"/>
          <p:nvPr/>
        </p:nvSpPr>
        <p:spPr>
          <a:xfrm>
            <a:off x="3020840" y="3424085"/>
            <a:ext cx="55902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435D74"/>
                </a:solidFill>
                <a:latin typeface="Roboto"/>
                <a:ea typeface="Roboto"/>
                <a:cs typeface="Roboto"/>
                <a:sym typeface="Roboto"/>
              </a:rPr>
              <a:t>Rotterdam, The Netherlands | 01-02 MAY 2025</a:t>
            </a:r>
            <a:endParaRPr sz="1200" dirty="0">
              <a:solidFill>
                <a:srgbClr val="435D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9610" y="273038"/>
            <a:ext cx="1557190" cy="61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04388"/>
            <a:ext cx="3977355" cy="373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2"/>
          <p:cNvPicPr preferRelativeResize="0"/>
          <p:nvPr/>
        </p:nvPicPr>
        <p:blipFill rotWithShape="1">
          <a:blip r:embed="rId3">
            <a:alphaModFix/>
          </a:blip>
          <a:srcRect l="13209"/>
          <a:stretch/>
        </p:blipFill>
        <p:spPr>
          <a:xfrm>
            <a:off x="563856" y="152650"/>
            <a:ext cx="650708" cy="749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2"/>
          <p:cNvSpPr/>
          <p:nvPr/>
        </p:nvSpPr>
        <p:spPr>
          <a:xfrm>
            <a:off x="7304854" y="1232225"/>
            <a:ext cx="1441791" cy="1374264"/>
          </a:xfrm>
          <a:custGeom>
            <a:avLst/>
            <a:gdLst/>
            <a:ahLst/>
            <a:cxnLst/>
            <a:rect l="l" t="t" r="r" b="b"/>
            <a:pathLst>
              <a:path w="2883582" h="2748528" extrusionOk="0">
                <a:moveTo>
                  <a:pt x="0" y="0"/>
                </a:moveTo>
                <a:lnTo>
                  <a:pt x="2883582" y="0"/>
                </a:lnTo>
                <a:lnTo>
                  <a:pt x="2883582" y="2748528"/>
                </a:lnTo>
                <a:lnTo>
                  <a:pt x="0" y="2748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4" name="Google Shape;264;p42"/>
          <p:cNvSpPr txBox="1"/>
          <p:nvPr/>
        </p:nvSpPr>
        <p:spPr>
          <a:xfrm>
            <a:off x="514350" y="1202249"/>
            <a:ext cx="6221730" cy="33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Space Generation Advisory Council (SGAC)</a:t>
            </a: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in support of the United Nations Programme on Space Applications, is a </a:t>
            </a:r>
            <a:r>
              <a:rPr lang="en"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non-governmental organisation that represents university students and young space professionals</a:t>
            </a: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to the United Nations, States, space agencies, industry and academia. </a:t>
            </a:r>
            <a:r>
              <a:rPr lang="en"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SGAC network</a:t>
            </a: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of members, volunteers and alumni has </a:t>
            </a:r>
            <a:r>
              <a:rPr lang="en"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grown to more than 27,000 members representing more than 170 countries</a:t>
            </a: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SGAC has </a:t>
            </a:r>
            <a:r>
              <a:rPr lang="en"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permanent observer status in the UN Committee on the Peaceful Uses of Outer Space (COPUOS)</a:t>
            </a: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SGAC provides pragmatic </a:t>
            </a:r>
            <a:r>
              <a:rPr lang="en"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space policy advice to policy makers based on the interests of students and young professionals, broadly in the age range 18-35,</a:t>
            </a: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interested in space from around the world. SGAC also provides input to national and international space agencies on a regular basis. SGAC is registered in the United States as a 501(c)(3) </a:t>
            </a:r>
            <a:r>
              <a:rPr lang="en"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non-profit organisation</a:t>
            </a: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Learn more: https://spacegeneration.org/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2"/>
          <p:cNvSpPr txBox="1"/>
          <p:nvPr/>
        </p:nvSpPr>
        <p:spPr>
          <a:xfrm>
            <a:off x="3004627" y="360202"/>
            <a:ext cx="33633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WHAT IS THE SGAC?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2"/>
          <p:cNvSpPr/>
          <p:nvPr/>
        </p:nvSpPr>
        <p:spPr>
          <a:xfrm>
            <a:off x="8025750" y="170201"/>
            <a:ext cx="749731" cy="714617"/>
          </a:xfrm>
          <a:custGeom>
            <a:avLst/>
            <a:gdLst/>
            <a:ahLst/>
            <a:cxnLst/>
            <a:rect l="l" t="t" r="r" b="b"/>
            <a:pathLst>
              <a:path w="2883582" h="2748528" extrusionOk="0">
                <a:moveTo>
                  <a:pt x="0" y="0"/>
                </a:moveTo>
                <a:lnTo>
                  <a:pt x="2883582" y="0"/>
                </a:lnTo>
                <a:lnTo>
                  <a:pt x="2883582" y="2748528"/>
                </a:lnTo>
                <a:lnTo>
                  <a:pt x="0" y="2748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" name="Google Shape;287;p44">
            <a:extLst>
              <a:ext uri="{FF2B5EF4-FFF2-40B4-BE49-F238E27FC236}">
                <a16:creationId xmlns:a16="http://schemas.microsoft.com/office/drawing/2014/main" id="{100BD938-08E1-300A-1D03-F2A162FA9D8F}"/>
              </a:ext>
            </a:extLst>
          </p:cNvPr>
          <p:cNvGrpSpPr/>
          <p:nvPr/>
        </p:nvGrpSpPr>
        <p:grpSpPr>
          <a:xfrm>
            <a:off x="0" y="4719227"/>
            <a:ext cx="9144300" cy="424273"/>
            <a:chOff x="0" y="-47625"/>
            <a:chExt cx="4816592" cy="860425"/>
          </a:xfrm>
        </p:grpSpPr>
        <p:sp>
          <p:nvSpPr>
            <p:cNvPr id="3" name="Google Shape;288;p44">
              <a:extLst>
                <a:ext uri="{FF2B5EF4-FFF2-40B4-BE49-F238E27FC236}">
                  <a16:creationId xmlns:a16="http://schemas.microsoft.com/office/drawing/2014/main" id="{960E1576-4AD4-FEDF-49A5-B647FDF856A2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03A63"/>
            </a:solidFill>
            <a:ln>
              <a:noFill/>
            </a:ln>
          </p:spPr>
        </p:sp>
        <p:sp>
          <p:nvSpPr>
            <p:cNvPr id="4" name="Google Shape;289;p44">
              <a:extLst>
                <a:ext uri="{FF2B5EF4-FFF2-40B4-BE49-F238E27FC236}">
                  <a16:creationId xmlns:a16="http://schemas.microsoft.com/office/drawing/2014/main" id="{856948E7-501C-9CE8-731A-868AE7E74A17}"/>
                </a:ext>
              </a:extLst>
            </p:cNvPr>
            <p:cNvSpPr txBox="1"/>
            <p:nvPr/>
          </p:nvSpPr>
          <p:spPr>
            <a:xfrm>
              <a:off x="0" y="-47625"/>
              <a:ext cx="481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DE2AC14A-4470-F99B-5BB2-302671090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074" y="3353803"/>
            <a:ext cx="1149350" cy="11493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65705B-56A7-E9B8-CC27-36DDF5C0B3C9}"/>
              </a:ext>
            </a:extLst>
          </p:cNvPr>
          <p:cNvSpPr txBox="1"/>
          <p:nvPr/>
        </p:nvSpPr>
        <p:spPr>
          <a:xfrm>
            <a:off x="7028799" y="3066253"/>
            <a:ext cx="1993900" cy="275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ja-JP" sz="12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MORE INFORMATION:</a:t>
            </a:r>
            <a:endParaRPr lang="ja-JP" altLang="en-US" sz="1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/>
        </p:nvSpPr>
        <p:spPr>
          <a:xfrm>
            <a:off x="290830" y="1140579"/>
            <a:ext cx="6658610" cy="220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Space Startup Competition (</a:t>
            </a:r>
            <a:r>
              <a:rPr lang="en"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SSC</a:t>
            </a: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is a </a:t>
            </a:r>
            <a:r>
              <a:rPr lang="en"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2-day business accelerator for pre-bootstrap startups or teams with space business ideas</a:t>
            </a: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event is open to a </a:t>
            </a:r>
            <a:r>
              <a:rPr lang="en"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global applicant pool of students and young professionals between the ages of 18 - 35</a:t>
            </a: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Selected individuals will have the opportunity to </a:t>
            </a:r>
            <a:r>
              <a:rPr lang="en"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develop their business ideas under the guidance of expert mentors</a:t>
            </a: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from the space sector.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43"/>
          <p:cNvSpPr/>
          <p:nvPr/>
        </p:nvSpPr>
        <p:spPr>
          <a:xfrm>
            <a:off x="7539845" y="1395347"/>
            <a:ext cx="1155410" cy="1171518"/>
          </a:xfrm>
          <a:custGeom>
            <a:avLst/>
            <a:gdLst/>
            <a:ahLst/>
            <a:cxnLst/>
            <a:rect l="l" t="t" r="r" b="b"/>
            <a:pathLst>
              <a:path w="2310820" h="2343037" extrusionOk="0">
                <a:moveTo>
                  <a:pt x="0" y="0"/>
                </a:moveTo>
                <a:lnTo>
                  <a:pt x="2310819" y="0"/>
                </a:lnTo>
                <a:lnTo>
                  <a:pt x="2310819" y="2343036"/>
                </a:lnTo>
                <a:lnTo>
                  <a:pt x="0" y="2343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7" name="Google Shape;277;p43"/>
          <p:cNvSpPr/>
          <p:nvPr/>
        </p:nvSpPr>
        <p:spPr>
          <a:xfrm>
            <a:off x="817767" y="3265101"/>
            <a:ext cx="1151393" cy="1101682"/>
          </a:xfrm>
          <a:custGeom>
            <a:avLst/>
            <a:gdLst/>
            <a:ahLst/>
            <a:cxnLst/>
            <a:rect l="l" t="t" r="r" b="b"/>
            <a:pathLst>
              <a:path w="1817241" h="1940978" extrusionOk="0">
                <a:moveTo>
                  <a:pt x="0" y="0"/>
                </a:moveTo>
                <a:lnTo>
                  <a:pt x="1817241" y="0"/>
                </a:lnTo>
                <a:lnTo>
                  <a:pt x="1817241" y="1940978"/>
                </a:lnTo>
                <a:lnTo>
                  <a:pt x="0" y="19409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8" name="Google Shape;278;p43"/>
          <p:cNvSpPr txBox="1"/>
          <p:nvPr/>
        </p:nvSpPr>
        <p:spPr>
          <a:xfrm>
            <a:off x="1810650" y="170201"/>
            <a:ext cx="55227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WHAT IS A SPACE STARTUP COMPETITION?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3"/>
          <p:cNvSpPr txBox="1"/>
          <p:nvPr/>
        </p:nvSpPr>
        <p:spPr>
          <a:xfrm>
            <a:off x="2643808" y="3077394"/>
            <a:ext cx="6131673" cy="154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event </a:t>
            </a:r>
            <a:r>
              <a:rPr lang="en"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finale is a pitch competition</a:t>
            </a: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where delegates will present their business plans to a prestigious panel of judges who will provide feedback and select winners.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This forward-thinking event is </a:t>
            </a:r>
            <a:r>
              <a:rPr lang="en"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designed to capitalize on the vigor and creativity of the next generation of entrepreneurs</a:t>
            </a:r>
            <a:r>
              <a:rPr lang="en" sz="13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We aim to enable knowledge-sharing amongst peers and professionals to provide participants with the necessary backdrop to network, learn, and advance the future.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3"/>
          <p:cNvSpPr/>
          <p:nvPr/>
        </p:nvSpPr>
        <p:spPr>
          <a:xfrm>
            <a:off x="8025750" y="170201"/>
            <a:ext cx="749731" cy="714617"/>
          </a:xfrm>
          <a:custGeom>
            <a:avLst/>
            <a:gdLst/>
            <a:ahLst/>
            <a:cxnLst/>
            <a:rect l="l" t="t" r="r" b="b"/>
            <a:pathLst>
              <a:path w="2883582" h="2748528" extrusionOk="0">
                <a:moveTo>
                  <a:pt x="0" y="0"/>
                </a:moveTo>
                <a:lnTo>
                  <a:pt x="2883582" y="0"/>
                </a:lnTo>
                <a:lnTo>
                  <a:pt x="2883582" y="2748528"/>
                </a:lnTo>
                <a:lnTo>
                  <a:pt x="0" y="2748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82" name="Google Shape;282;p43"/>
          <p:cNvPicPr preferRelativeResize="0"/>
          <p:nvPr/>
        </p:nvPicPr>
        <p:blipFill rotWithShape="1">
          <a:blip r:embed="rId6">
            <a:alphaModFix/>
          </a:blip>
          <a:srcRect l="13209"/>
          <a:stretch/>
        </p:blipFill>
        <p:spPr>
          <a:xfrm>
            <a:off x="563856" y="152650"/>
            <a:ext cx="650708" cy="749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287;p44">
            <a:extLst>
              <a:ext uri="{FF2B5EF4-FFF2-40B4-BE49-F238E27FC236}">
                <a16:creationId xmlns:a16="http://schemas.microsoft.com/office/drawing/2014/main" id="{ABB0C654-796A-DA46-56B2-515D59CC6960}"/>
              </a:ext>
            </a:extLst>
          </p:cNvPr>
          <p:cNvGrpSpPr/>
          <p:nvPr/>
        </p:nvGrpSpPr>
        <p:grpSpPr>
          <a:xfrm>
            <a:off x="0" y="4719227"/>
            <a:ext cx="9144300" cy="424273"/>
            <a:chOff x="0" y="-47625"/>
            <a:chExt cx="4816592" cy="860425"/>
          </a:xfrm>
        </p:grpSpPr>
        <p:sp>
          <p:nvSpPr>
            <p:cNvPr id="3" name="Google Shape;288;p44">
              <a:extLst>
                <a:ext uri="{FF2B5EF4-FFF2-40B4-BE49-F238E27FC236}">
                  <a16:creationId xmlns:a16="http://schemas.microsoft.com/office/drawing/2014/main" id="{18E1210B-1982-7AED-9C4B-6912619620D8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03A63"/>
            </a:solidFill>
            <a:ln>
              <a:noFill/>
            </a:ln>
          </p:spPr>
        </p:sp>
        <p:sp>
          <p:nvSpPr>
            <p:cNvPr id="4" name="Google Shape;289;p44">
              <a:extLst>
                <a:ext uri="{FF2B5EF4-FFF2-40B4-BE49-F238E27FC236}">
                  <a16:creationId xmlns:a16="http://schemas.microsoft.com/office/drawing/2014/main" id="{56F05F6F-38D0-5790-81A8-4AD1D42B9B6E}"/>
                </a:ext>
              </a:extLst>
            </p:cNvPr>
            <p:cNvSpPr txBox="1"/>
            <p:nvPr/>
          </p:nvSpPr>
          <p:spPr>
            <a:xfrm>
              <a:off x="0" y="-47625"/>
              <a:ext cx="481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44"/>
          <p:cNvGrpSpPr/>
          <p:nvPr/>
        </p:nvGrpSpPr>
        <p:grpSpPr>
          <a:xfrm>
            <a:off x="0" y="4719227"/>
            <a:ext cx="9144300" cy="424273"/>
            <a:chOff x="0" y="-47625"/>
            <a:chExt cx="4816592" cy="860425"/>
          </a:xfrm>
        </p:grpSpPr>
        <p:sp>
          <p:nvSpPr>
            <p:cNvPr id="288" name="Google Shape;288;p4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03A63"/>
            </a:solidFill>
            <a:ln>
              <a:noFill/>
            </a:ln>
          </p:spPr>
        </p:sp>
        <p:sp>
          <p:nvSpPr>
            <p:cNvPr id="289" name="Google Shape;289;p44"/>
            <p:cNvSpPr txBox="1"/>
            <p:nvPr/>
          </p:nvSpPr>
          <p:spPr>
            <a:xfrm>
              <a:off x="0" y="-47625"/>
              <a:ext cx="481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44"/>
          <p:cNvSpPr/>
          <p:nvPr/>
        </p:nvSpPr>
        <p:spPr>
          <a:xfrm>
            <a:off x="563857" y="1243779"/>
            <a:ext cx="652645" cy="629803"/>
          </a:xfrm>
          <a:custGeom>
            <a:avLst/>
            <a:gdLst/>
            <a:ahLst/>
            <a:cxnLst/>
            <a:rect l="l" t="t" r="r" b="b"/>
            <a:pathLst>
              <a:path w="1305290" h="1259605" extrusionOk="0">
                <a:moveTo>
                  <a:pt x="0" y="0"/>
                </a:moveTo>
                <a:lnTo>
                  <a:pt x="1305290" y="0"/>
                </a:lnTo>
                <a:lnTo>
                  <a:pt x="1305290" y="1259605"/>
                </a:lnTo>
                <a:lnTo>
                  <a:pt x="0" y="1259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1" name="Google Shape;291;p44"/>
          <p:cNvSpPr/>
          <p:nvPr/>
        </p:nvSpPr>
        <p:spPr>
          <a:xfrm>
            <a:off x="563856" y="2657193"/>
            <a:ext cx="543066" cy="663287"/>
          </a:xfrm>
          <a:custGeom>
            <a:avLst/>
            <a:gdLst/>
            <a:ahLst/>
            <a:cxnLst/>
            <a:rect l="l" t="t" r="r" b="b"/>
            <a:pathLst>
              <a:path w="1086131" h="1326573" extrusionOk="0">
                <a:moveTo>
                  <a:pt x="0" y="0"/>
                </a:moveTo>
                <a:lnTo>
                  <a:pt x="1086131" y="0"/>
                </a:lnTo>
                <a:lnTo>
                  <a:pt x="1086131" y="1326572"/>
                </a:lnTo>
                <a:lnTo>
                  <a:pt x="0" y="1326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2" name="Google Shape;292;p44"/>
          <p:cNvSpPr/>
          <p:nvPr/>
        </p:nvSpPr>
        <p:spPr>
          <a:xfrm>
            <a:off x="2405771" y="1961451"/>
            <a:ext cx="2186896" cy="225012"/>
          </a:xfrm>
          <a:custGeom>
            <a:avLst/>
            <a:gdLst/>
            <a:ahLst/>
            <a:cxnLst/>
            <a:rect l="l" t="t" r="r" b="b"/>
            <a:pathLst>
              <a:path w="4373791" h="450024" extrusionOk="0">
                <a:moveTo>
                  <a:pt x="0" y="0"/>
                </a:moveTo>
                <a:lnTo>
                  <a:pt x="4373791" y="0"/>
                </a:lnTo>
                <a:lnTo>
                  <a:pt x="4373791" y="450024"/>
                </a:lnTo>
                <a:lnTo>
                  <a:pt x="0" y="45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3" name="Google Shape;293;p44"/>
          <p:cNvSpPr txBox="1"/>
          <p:nvPr/>
        </p:nvSpPr>
        <p:spPr>
          <a:xfrm>
            <a:off x="1533007" y="144553"/>
            <a:ext cx="61743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1ST BENELUX SPACE STARTUP COMPETITION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4"/>
          <p:cNvSpPr txBox="1"/>
          <p:nvPr/>
        </p:nvSpPr>
        <p:spPr>
          <a:xfrm>
            <a:off x="563856" y="1981398"/>
            <a:ext cx="14298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WHEN? 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676A69"/>
                </a:solidFill>
                <a:latin typeface="Roboto"/>
                <a:ea typeface="Roboto"/>
                <a:cs typeface="Roboto"/>
                <a:sym typeface="Roboto"/>
              </a:rPr>
              <a:t>May 1-2, 2025</a:t>
            </a:r>
            <a:endParaRPr sz="1200" b="0" i="0" u="none" strike="noStrike" cap="none">
              <a:solidFill>
                <a:srgbClr val="676A6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0" i="0" u="none" strike="noStrike" cap="none">
                <a:solidFill>
                  <a:srgbClr val="676A69"/>
                </a:solidFill>
                <a:latin typeface="Roboto"/>
                <a:ea typeface="Roboto"/>
                <a:cs typeface="Roboto"/>
                <a:sym typeface="Roboto"/>
              </a:rPr>
              <a:t>(international workers day)</a:t>
            </a:r>
            <a:endParaRPr sz="900" b="0" i="0" u="none" strike="noStrike" cap="none">
              <a:solidFill>
                <a:srgbClr val="676A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44"/>
          <p:cNvSpPr txBox="1"/>
          <p:nvPr/>
        </p:nvSpPr>
        <p:spPr>
          <a:xfrm>
            <a:off x="563856" y="3377852"/>
            <a:ext cx="14298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WHERE? 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676A69"/>
                </a:solidFill>
                <a:latin typeface="Roboto"/>
                <a:ea typeface="Roboto"/>
                <a:cs typeface="Roboto"/>
                <a:sym typeface="Roboto"/>
              </a:rPr>
              <a:t>Rotterdam Science Tower (NL)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4"/>
          <p:cNvSpPr txBox="1"/>
          <p:nvPr/>
        </p:nvSpPr>
        <p:spPr>
          <a:xfrm>
            <a:off x="2405771" y="1313858"/>
            <a:ext cx="2318246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Participants lists</a:t>
            </a:r>
            <a:r>
              <a:rPr lang="en" sz="1200" b="0" i="0" u="none" strike="noStrike" cap="none" dirty="0">
                <a:solidFill>
                  <a:srgbClr val="676A69"/>
                </a:solidFill>
                <a:latin typeface="Roboto"/>
                <a:ea typeface="Roboto"/>
                <a:cs typeface="Roboto"/>
                <a:sym typeface="Roboto"/>
              </a:rPr>
              <a:t> will be frozen 6 weeks before the event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4"/>
          <p:cNvSpPr txBox="1"/>
          <p:nvPr/>
        </p:nvSpPr>
        <p:spPr>
          <a:xfrm>
            <a:off x="2444238" y="2418259"/>
            <a:ext cx="21099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676A69"/>
                </a:solidFill>
                <a:latin typeface="Roboto"/>
                <a:ea typeface="Roboto"/>
                <a:cs typeface="Roboto"/>
                <a:sym typeface="Roboto"/>
              </a:rPr>
              <a:t>This will allow the </a:t>
            </a:r>
            <a:r>
              <a:rPr lang="en" sz="1200" b="1" i="0" u="none" strike="noStrike" cap="none">
                <a:solidFill>
                  <a:srgbClr val="676A69"/>
                </a:solidFill>
                <a:latin typeface="Roboto"/>
                <a:ea typeface="Roboto"/>
                <a:cs typeface="Roboto"/>
                <a:sym typeface="Roboto"/>
              </a:rPr>
              <a:t>coupling of individuals with already established teams</a:t>
            </a:r>
            <a:r>
              <a:rPr lang="en" sz="1200" b="0" i="0" u="none" strike="noStrike" cap="none">
                <a:solidFill>
                  <a:srgbClr val="676A69"/>
                </a:solidFill>
                <a:latin typeface="Roboto"/>
                <a:ea typeface="Roboto"/>
                <a:cs typeface="Roboto"/>
                <a:sym typeface="Roboto"/>
              </a:rPr>
              <a:t> and the </a:t>
            </a:r>
            <a:r>
              <a:rPr lang="en" sz="1200" b="1" i="0" u="none" strike="noStrike" cap="none">
                <a:solidFill>
                  <a:srgbClr val="004678"/>
                </a:solidFill>
                <a:latin typeface="Roboto"/>
                <a:ea typeface="Roboto"/>
                <a:cs typeface="Roboto"/>
                <a:sym typeface="Roboto"/>
              </a:rPr>
              <a:t>delivery of 2+ webinars</a:t>
            </a:r>
            <a:r>
              <a:rPr lang="en" sz="1200" b="0" i="0" u="none" strike="noStrike" cap="none">
                <a:solidFill>
                  <a:srgbClr val="676A69"/>
                </a:solidFill>
                <a:latin typeface="Roboto"/>
                <a:ea typeface="Roboto"/>
                <a:cs typeface="Roboto"/>
                <a:sym typeface="Roboto"/>
              </a:rPr>
              <a:t> to introduce participants to the event and startup-building best-practices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8" name="Google Shape;298;p44"/>
          <p:cNvGraphicFramePr/>
          <p:nvPr/>
        </p:nvGraphicFramePr>
        <p:xfrm>
          <a:off x="5136132" y="1072839"/>
          <a:ext cx="3804350" cy="3222800"/>
        </p:xfrm>
        <a:graphic>
          <a:graphicData uri="http://schemas.openxmlformats.org/drawingml/2006/table">
            <a:tbl>
              <a:tblPr>
                <a:noFill/>
                <a:tableStyleId>{90461E3A-2940-488E-9894-6774BEA801CE}</a:tableStyleId>
              </a:tblPr>
              <a:tblGrid>
                <a:gridCol w="57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78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</a:t>
                      </a:r>
                      <a:r>
                        <a:rPr lang="en" sz="7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7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1st</a:t>
                      </a:r>
                      <a:r>
                        <a:rPr lang="en" sz="7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May 2025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</a:t>
                      </a:r>
                      <a:r>
                        <a:rPr lang="en" sz="7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7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2nd</a:t>
                      </a:r>
                      <a:r>
                        <a:rPr lang="en" sz="7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May 2025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08:30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Doors open, Registration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Doors open, Registration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09:00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1st day Welcome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2nd day Welcome + keynote session 3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09:30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Keynote session 1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Keynote session 4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10:00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Coffee break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Coffee break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10:30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Keynote session 2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Working session 4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11:00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Mentors presentation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12:00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Free lunch time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Free lunch time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13:00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Working session 1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Working session + pitch submission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14:00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Pitch competition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16:00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Coffee break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Jury decision + break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16:30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Working session 2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Winners announcement and closing session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18:00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Day 1 closing session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20:30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Aperitivo/Dinner (TBD)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600" u="none" strike="noStrike" cap="none"/>
                    </a:p>
                  </a:txBody>
                  <a:tcPr marL="40300" marR="40300" marT="40300" marB="40300" anchor="ctr">
                    <a:lnL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99" name="Google Shape;299;p44"/>
          <p:cNvSpPr/>
          <p:nvPr/>
        </p:nvSpPr>
        <p:spPr>
          <a:xfrm>
            <a:off x="8025750" y="170201"/>
            <a:ext cx="749731" cy="714617"/>
          </a:xfrm>
          <a:custGeom>
            <a:avLst/>
            <a:gdLst/>
            <a:ahLst/>
            <a:cxnLst/>
            <a:rect l="l" t="t" r="r" b="b"/>
            <a:pathLst>
              <a:path w="2883582" h="2748528" extrusionOk="0">
                <a:moveTo>
                  <a:pt x="0" y="0"/>
                </a:moveTo>
                <a:lnTo>
                  <a:pt x="2883582" y="0"/>
                </a:lnTo>
                <a:lnTo>
                  <a:pt x="2883582" y="2748528"/>
                </a:lnTo>
                <a:lnTo>
                  <a:pt x="0" y="2748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00" name="Google Shape;300;p44"/>
          <p:cNvPicPr preferRelativeResize="0"/>
          <p:nvPr/>
        </p:nvPicPr>
        <p:blipFill rotWithShape="1">
          <a:blip r:embed="rId7">
            <a:alphaModFix/>
          </a:blip>
          <a:srcRect l="13209"/>
          <a:stretch/>
        </p:blipFill>
        <p:spPr>
          <a:xfrm>
            <a:off x="563856" y="152650"/>
            <a:ext cx="650708" cy="74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87;p44">
            <a:extLst>
              <a:ext uri="{FF2B5EF4-FFF2-40B4-BE49-F238E27FC236}">
                <a16:creationId xmlns:a16="http://schemas.microsoft.com/office/drawing/2014/main" id="{B448D8C2-F178-A8DD-EEE8-167724A54887}"/>
              </a:ext>
            </a:extLst>
          </p:cNvPr>
          <p:cNvGrpSpPr/>
          <p:nvPr/>
        </p:nvGrpSpPr>
        <p:grpSpPr>
          <a:xfrm>
            <a:off x="0" y="4719227"/>
            <a:ext cx="9144300" cy="424273"/>
            <a:chOff x="0" y="-47625"/>
            <a:chExt cx="4816592" cy="860425"/>
          </a:xfrm>
        </p:grpSpPr>
        <p:sp>
          <p:nvSpPr>
            <p:cNvPr id="12" name="Google Shape;288;p44">
              <a:extLst>
                <a:ext uri="{FF2B5EF4-FFF2-40B4-BE49-F238E27FC236}">
                  <a16:creationId xmlns:a16="http://schemas.microsoft.com/office/drawing/2014/main" id="{32218C12-D66E-A3DC-45A7-BAF4B709A280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03A63"/>
            </a:solidFill>
            <a:ln>
              <a:noFill/>
            </a:ln>
          </p:spPr>
        </p:sp>
        <p:sp>
          <p:nvSpPr>
            <p:cNvPr id="13" name="Google Shape;289;p44">
              <a:extLst>
                <a:ext uri="{FF2B5EF4-FFF2-40B4-BE49-F238E27FC236}">
                  <a16:creationId xmlns:a16="http://schemas.microsoft.com/office/drawing/2014/main" id="{C6CE6580-716F-6ECD-7E3C-82A06EF8E0D8}"/>
                </a:ext>
              </a:extLst>
            </p:cNvPr>
            <p:cNvSpPr txBox="1"/>
            <p:nvPr/>
          </p:nvSpPr>
          <p:spPr>
            <a:xfrm>
              <a:off x="0" y="-47625"/>
              <a:ext cx="481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20"/>
          <p:cNvSpPr/>
          <p:nvPr/>
        </p:nvSpPr>
        <p:spPr>
          <a:xfrm>
            <a:off x="8025750" y="170201"/>
            <a:ext cx="749732" cy="714618"/>
          </a:xfrm>
          <a:custGeom>
            <a:avLst/>
            <a:gdLst/>
            <a:ahLst/>
            <a:cxnLst/>
            <a:rect l="l" t="t" r="r" b="b"/>
            <a:pathLst>
              <a:path w="2883582" h="2748528" extrusionOk="0">
                <a:moveTo>
                  <a:pt x="0" y="0"/>
                </a:moveTo>
                <a:lnTo>
                  <a:pt x="2883582" y="0"/>
                </a:lnTo>
                <a:lnTo>
                  <a:pt x="2883582" y="2748528"/>
                </a:lnTo>
                <a:lnTo>
                  <a:pt x="0" y="2748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39" name="Google Shape;339;p20"/>
          <p:cNvPicPr preferRelativeResize="0"/>
          <p:nvPr/>
        </p:nvPicPr>
        <p:blipFill rotWithShape="1">
          <a:blip r:embed="rId4">
            <a:alphaModFix/>
          </a:blip>
          <a:srcRect l="13209"/>
          <a:stretch/>
        </p:blipFill>
        <p:spPr>
          <a:xfrm>
            <a:off x="563856" y="152650"/>
            <a:ext cx="650708" cy="7497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3;p44">
            <a:extLst>
              <a:ext uri="{FF2B5EF4-FFF2-40B4-BE49-F238E27FC236}">
                <a16:creationId xmlns:a16="http://schemas.microsoft.com/office/drawing/2014/main" id="{98C86404-4D74-17EA-40C9-63B85E92AD1A}"/>
              </a:ext>
            </a:extLst>
          </p:cNvPr>
          <p:cNvSpPr txBox="1"/>
          <p:nvPr/>
        </p:nvSpPr>
        <p:spPr>
          <a:xfrm>
            <a:off x="1440945" y="370558"/>
            <a:ext cx="61743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dirty="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HOW TO REGISTER?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0;p40">
            <a:extLst>
              <a:ext uri="{FF2B5EF4-FFF2-40B4-BE49-F238E27FC236}">
                <a16:creationId xmlns:a16="http://schemas.microsoft.com/office/drawing/2014/main" id="{87A4495F-CD67-D127-99C8-1F5BEB6D6C4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856" y="1437491"/>
            <a:ext cx="2409918" cy="2560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400B81-A36A-E323-87A3-044CDF843381}"/>
              </a:ext>
            </a:extLst>
          </p:cNvPr>
          <p:cNvSpPr txBox="1"/>
          <p:nvPr/>
        </p:nvSpPr>
        <p:spPr>
          <a:xfrm>
            <a:off x="-517185" y="1145834"/>
            <a:ext cx="4572000" cy="314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altLang="ja-JP" sz="1400" b="1" dirty="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USE THIS QR CODE!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8764E42-58DD-4BE8-1991-4CBE8F746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2590" y="1091178"/>
            <a:ext cx="5374431" cy="3313697"/>
          </a:xfrm>
          <a:prstGeom prst="rect">
            <a:avLst/>
          </a:prstGeom>
        </p:spPr>
      </p:pic>
      <p:sp>
        <p:nvSpPr>
          <p:cNvPr id="10" name="Google Shape;293;p44">
            <a:extLst>
              <a:ext uri="{FF2B5EF4-FFF2-40B4-BE49-F238E27FC236}">
                <a16:creationId xmlns:a16="http://schemas.microsoft.com/office/drawing/2014/main" id="{B161135B-7CBD-D627-5840-DEED5F829777}"/>
              </a:ext>
            </a:extLst>
          </p:cNvPr>
          <p:cNvSpPr txBox="1"/>
          <p:nvPr/>
        </p:nvSpPr>
        <p:spPr>
          <a:xfrm>
            <a:off x="510313" y="4760707"/>
            <a:ext cx="8035564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EARLY BIRD RATES STILL OPEN FOR ANOTHER WEEK!</a:t>
            </a:r>
            <a:endParaRPr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786330C3-BA9B-484D-ACF7-1394D6877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0">
            <a:extLst>
              <a:ext uri="{FF2B5EF4-FFF2-40B4-BE49-F238E27FC236}">
                <a16:creationId xmlns:a16="http://schemas.microsoft.com/office/drawing/2014/main" id="{ABA6307F-D98B-B72A-769C-F6DFC3C7425F}"/>
              </a:ext>
            </a:extLst>
          </p:cNvPr>
          <p:cNvGrpSpPr/>
          <p:nvPr/>
        </p:nvGrpSpPr>
        <p:grpSpPr>
          <a:xfrm>
            <a:off x="0" y="4719230"/>
            <a:ext cx="9144000" cy="1633463"/>
            <a:chOff x="0" y="-47625"/>
            <a:chExt cx="4816593" cy="860425"/>
          </a:xfrm>
        </p:grpSpPr>
        <p:sp>
          <p:nvSpPr>
            <p:cNvPr id="289" name="Google Shape;289;p20">
              <a:extLst>
                <a:ext uri="{FF2B5EF4-FFF2-40B4-BE49-F238E27FC236}">
                  <a16:creationId xmlns:a16="http://schemas.microsoft.com/office/drawing/2014/main" id="{3934E881-F3E1-A317-3EB9-136B30C3F1A4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03A63"/>
            </a:solidFill>
            <a:ln>
              <a:noFill/>
            </a:ln>
          </p:spPr>
        </p:sp>
        <p:sp>
          <p:nvSpPr>
            <p:cNvPr id="290" name="Google Shape;290;p20">
              <a:extLst>
                <a:ext uri="{FF2B5EF4-FFF2-40B4-BE49-F238E27FC236}">
                  <a16:creationId xmlns:a16="http://schemas.microsoft.com/office/drawing/2014/main" id="{270F98B6-6A51-2528-DC24-09B5F8C16E30}"/>
                </a:ext>
              </a:extLst>
            </p:cNvPr>
            <p:cNvSpPr txBox="1"/>
            <p:nvPr/>
          </p:nvSpPr>
          <p:spPr>
            <a:xfrm>
              <a:off x="0" y="-47625"/>
              <a:ext cx="4816593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0000"/>
                </a:lnSpc>
                <a:buSzPts val="1800"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20">
            <a:extLst>
              <a:ext uri="{FF2B5EF4-FFF2-40B4-BE49-F238E27FC236}">
                <a16:creationId xmlns:a16="http://schemas.microsoft.com/office/drawing/2014/main" id="{0DBECDDF-EB3B-FB35-4936-AC08D46FC673}"/>
              </a:ext>
            </a:extLst>
          </p:cNvPr>
          <p:cNvGrpSpPr/>
          <p:nvPr/>
        </p:nvGrpSpPr>
        <p:grpSpPr>
          <a:xfrm>
            <a:off x="0" y="998178"/>
            <a:ext cx="9143998" cy="2331945"/>
            <a:chOff x="0" y="-57150"/>
            <a:chExt cx="5808008" cy="1228349"/>
          </a:xfrm>
        </p:grpSpPr>
        <p:sp>
          <p:nvSpPr>
            <p:cNvPr id="293" name="Google Shape;293;p20">
              <a:extLst>
                <a:ext uri="{FF2B5EF4-FFF2-40B4-BE49-F238E27FC236}">
                  <a16:creationId xmlns:a16="http://schemas.microsoft.com/office/drawing/2014/main" id="{0F96E3E0-BE8B-46BF-60B6-C556F8DD8DE0}"/>
                </a:ext>
              </a:extLst>
            </p:cNvPr>
            <p:cNvSpPr/>
            <p:nvPr/>
          </p:nvSpPr>
          <p:spPr>
            <a:xfrm>
              <a:off x="0" y="0"/>
              <a:ext cx="5808008" cy="1171199"/>
            </a:xfrm>
            <a:custGeom>
              <a:avLst/>
              <a:gdLst/>
              <a:ahLst/>
              <a:cxnLst/>
              <a:rect l="l" t="t" r="r" b="b"/>
              <a:pathLst>
                <a:path w="5808008" h="1171199" extrusionOk="0">
                  <a:moveTo>
                    <a:pt x="16851" y="0"/>
                  </a:moveTo>
                  <a:lnTo>
                    <a:pt x="5791157" y="0"/>
                  </a:lnTo>
                  <a:cubicBezTo>
                    <a:pt x="5800463" y="0"/>
                    <a:pt x="5808008" y="7545"/>
                    <a:pt x="5808008" y="16851"/>
                  </a:cubicBezTo>
                  <a:lnTo>
                    <a:pt x="5808008" y="1154348"/>
                  </a:lnTo>
                  <a:cubicBezTo>
                    <a:pt x="5808008" y="1158817"/>
                    <a:pt x="5806232" y="1163104"/>
                    <a:pt x="5803072" y="1166264"/>
                  </a:cubicBezTo>
                  <a:cubicBezTo>
                    <a:pt x="5799912" y="1169424"/>
                    <a:pt x="5795626" y="1171199"/>
                    <a:pt x="5791157" y="1171199"/>
                  </a:cubicBezTo>
                  <a:lnTo>
                    <a:pt x="16851" y="1171199"/>
                  </a:lnTo>
                  <a:cubicBezTo>
                    <a:pt x="7545" y="1171199"/>
                    <a:pt x="0" y="1163655"/>
                    <a:pt x="0" y="1154348"/>
                  </a:cubicBezTo>
                  <a:lnTo>
                    <a:pt x="0" y="16851"/>
                  </a:lnTo>
                  <a:cubicBezTo>
                    <a:pt x="0" y="7545"/>
                    <a:pt x="7545" y="0"/>
                    <a:pt x="16851" y="0"/>
                  </a:cubicBezTo>
                  <a:close/>
                </a:path>
              </a:pathLst>
            </a:custGeom>
            <a:solidFill>
              <a:srgbClr val="803A6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>
                <a:buSzPts val="1400"/>
              </a:pPr>
              <a:endParaRPr sz="700"/>
            </a:p>
          </p:txBody>
        </p:sp>
        <p:sp>
          <p:nvSpPr>
            <p:cNvPr id="294" name="Google Shape;294;p20">
              <a:extLst>
                <a:ext uri="{FF2B5EF4-FFF2-40B4-BE49-F238E27FC236}">
                  <a16:creationId xmlns:a16="http://schemas.microsoft.com/office/drawing/2014/main" id="{25A7AF09-DDA1-23F3-3621-82FB1687A0C9}"/>
                </a:ext>
              </a:extLst>
            </p:cNvPr>
            <p:cNvSpPr txBox="1"/>
            <p:nvPr/>
          </p:nvSpPr>
          <p:spPr>
            <a:xfrm>
              <a:off x="0" y="-57150"/>
              <a:ext cx="5808008" cy="1228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  <a:buSzPts val="1800"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20">
            <a:extLst>
              <a:ext uri="{FF2B5EF4-FFF2-40B4-BE49-F238E27FC236}">
                <a16:creationId xmlns:a16="http://schemas.microsoft.com/office/drawing/2014/main" id="{116E874A-2943-F6F9-D074-F8E890D49CA6}"/>
              </a:ext>
            </a:extLst>
          </p:cNvPr>
          <p:cNvGrpSpPr/>
          <p:nvPr/>
        </p:nvGrpSpPr>
        <p:grpSpPr>
          <a:xfrm>
            <a:off x="542641" y="1292218"/>
            <a:ext cx="8115300" cy="652811"/>
            <a:chOff x="0" y="-289322"/>
            <a:chExt cx="21640800" cy="1740829"/>
          </a:xfrm>
        </p:grpSpPr>
        <p:grpSp>
          <p:nvGrpSpPr>
            <p:cNvPr id="297" name="Google Shape;297;p20">
              <a:extLst>
                <a:ext uri="{FF2B5EF4-FFF2-40B4-BE49-F238E27FC236}">
                  <a16:creationId xmlns:a16="http://schemas.microsoft.com/office/drawing/2014/main" id="{B7D7B17E-82D3-75CA-7F8A-4B7E17D09E95}"/>
                </a:ext>
              </a:extLst>
            </p:cNvPr>
            <p:cNvGrpSpPr/>
            <p:nvPr/>
          </p:nvGrpSpPr>
          <p:grpSpPr>
            <a:xfrm>
              <a:off x="0" y="-289322"/>
              <a:ext cx="4999733" cy="1740829"/>
              <a:chOff x="0" y="-57150"/>
              <a:chExt cx="987601" cy="343867"/>
            </a:xfrm>
          </p:grpSpPr>
          <p:sp>
            <p:nvSpPr>
              <p:cNvPr id="298" name="Google Shape;298;p20">
                <a:extLst>
                  <a:ext uri="{FF2B5EF4-FFF2-40B4-BE49-F238E27FC236}">
                    <a16:creationId xmlns:a16="http://schemas.microsoft.com/office/drawing/2014/main" id="{756880B6-006E-027D-64A7-DE07BCB46841}"/>
                  </a:ext>
                </a:extLst>
              </p:cNvPr>
              <p:cNvSpPr/>
              <p:nvPr/>
            </p:nvSpPr>
            <p:spPr>
              <a:xfrm>
                <a:off x="0" y="0"/>
                <a:ext cx="987601" cy="286717"/>
              </a:xfrm>
              <a:custGeom>
                <a:avLst/>
                <a:gdLst/>
                <a:ahLst/>
                <a:cxnLst/>
                <a:rect l="l" t="t" r="r" b="b"/>
                <a:pathLst>
                  <a:path w="987601" h="286717" extrusionOk="0">
                    <a:moveTo>
                      <a:pt x="105296" y="0"/>
                    </a:moveTo>
                    <a:lnTo>
                      <a:pt x="882306" y="0"/>
                    </a:lnTo>
                    <a:cubicBezTo>
                      <a:pt x="910232" y="0"/>
                      <a:pt x="937014" y="11094"/>
                      <a:pt x="956761" y="30840"/>
                    </a:cubicBezTo>
                    <a:cubicBezTo>
                      <a:pt x="976508" y="50587"/>
                      <a:pt x="987601" y="77370"/>
                      <a:pt x="987601" y="105296"/>
                    </a:cubicBezTo>
                    <a:lnTo>
                      <a:pt x="987601" y="181422"/>
                    </a:lnTo>
                    <a:cubicBezTo>
                      <a:pt x="987601" y="239575"/>
                      <a:pt x="940459" y="286717"/>
                      <a:pt x="882306" y="286717"/>
                    </a:cubicBezTo>
                    <a:lnTo>
                      <a:pt x="105296" y="286717"/>
                    </a:lnTo>
                    <a:cubicBezTo>
                      <a:pt x="47143" y="286717"/>
                      <a:pt x="0" y="239575"/>
                      <a:pt x="0" y="181422"/>
                    </a:cubicBezTo>
                    <a:lnTo>
                      <a:pt x="0" y="105296"/>
                    </a:lnTo>
                    <a:cubicBezTo>
                      <a:pt x="0" y="47143"/>
                      <a:pt x="47143" y="0"/>
                      <a:pt x="105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pPr>
                  <a:buSzPts val="1400"/>
                </a:pPr>
                <a:endParaRPr sz="700"/>
              </a:p>
            </p:txBody>
          </p:sp>
          <p:sp>
            <p:nvSpPr>
              <p:cNvPr id="299" name="Google Shape;299;p20">
                <a:extLst>
                  <a:ext uri="{FF2B5EF4-FFF2-40B4-BE49-F238E27FC236}">
                    <a16:creationId xmlns:a16="http://schemas.microsoft.com/office/drawing/2014/main" id="{F10FB38C-0519-8CF7-44DF-FBF666DC5D26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987601" cy="343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algn="ctr">
                  <a:lnSpc>
                    <a:spcPct val="147722"/>
                  </a:lnSpc>
                  <a:buSzPts val="1800"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" name="Google Shape;300;p20">
              <a:extLst>
                <a:ext uri="{FF2B5EF4-FFF2-40B4-BE49-F238E27FC236}">
                  <a16:creationId xmlns:a16="http://schemas.microsoft.com/office/drawing/2014/main" id="{D1114B75-114F-A2BD-128C-BBB64ECE3E57}"/>
                </a:ext>
              </a:extLst>
            </p:cNvPr>
            <p:cNvGrpSpPr/>
            <p:nvPr/>
          </p:nvGrpSpPr>
          <p:grpSpPr>
            <a:xfrm>
              <a:off x="5547022" y="-289322"/>
              <a:ext cx="4999733" cy="1740829"/>
              <a:chOff x="0" y="-57150"/>
              <a:chExt cx="987601" cy="343867"/>
            </a:xfrm>
          </p:grpSpPr>
          <p:sp>
            <p:nvSpPr>
              <p:cNvPr id="301" name="Google Shape;301;p20">
                <a:extLst>
                  <a:ext uri="{FF2B5EF4-FFF2-40B4-BE49-F238E27FC236}">
                    <a16:creationId xmlns:a16="http://schemas.microsoft.com/office/drawing/2014/main" id="{CE0475C9-6A89-BABF-67C8-1E2576E65F56}"/>
                  </a:ext>
                </a:extLst>
              </p:cNvPr>
              <p:cNvSpPr/>
              <p:nvPr/>
            </p:nvSpPr>
            <p:spPr>
              <a:xfrm>
                <a:off x="0" y="0"/>
                <a:ext cx="987601" cy="286717"/>
              </a:xfrm>
              <a:custGeom>
                <a:avLst/>
                <a:gdLst/>
                <a:ahLst/>
                <a:cxnLst/>
                <a:rect l="l" t="t" r="r" b="b"/>
                <a:pathLst>
                  <a:path w="987601" h="286717" extrusionOk="0">
                    <a:moveTo>
                      <a:pt x="105296" y="0"/>
                    </a:moveTo>
                    <a:lnTo>
                      <a:pt x="882306" y="0"/>
                    </a:lnTo>
                    <a:cubicBezTo>
                      <a:pt x="910232" y="0"/>
                      <a:pt x="937014" y="11094"/>
                      <a:pt x="956761" y="30840"/>
                    </a:cubicBezTo>
                    <a:cubicBezTo>
                      <a:pt x="976508" y="50587"/>
                      <a:pt x="987601" y="77370"/>
                      <a:pt x="987601" y="105296"/>
                    </a:cubicBezTo>
                    <a:lnTo>
                      <a:pt x="987601" y="181422"/>
                    </a:lnTo>
                    <a:cubicBezTo>
                      <a:pt x="987601" y="239575"/>
                      <a:pt x="940459" y="286717"/>
                      <a:pt x="882306" y="286717"/>
                    </a:cubicBezTo>
                    <a:lnTo>
                      <a:pt x="105296" y="286717"/>
                    </a:lnTo>
                    <a:cubicBezTo>
                      <a:pt x="47143" y="286717"/>
                      <a:pt x="0" y="239575"/>
                      <a:pt x="0" y="181422"/>
                    </a:cubicBezTo>
                    <a:lnTo>
                      <a:pt x="0" y="105296"/>
                    </a:lnTo>
                    <a:cubicBezTo>
                      <a:pt x="0" y="47143"/>
                      <a:pt x="47143" y="0"/>
                      <a:pt x="105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pPr>
                  <a:buSzPts val="1400"/>
                </a:pPr>
                <a:endParaRPr sz="700"/>
              </a:p>
            </p:txBody>
          </p:sp>
          <p:sp>
            <p:nvSpPr>
              <p:cNvPr id="302" name="Google Shape;302;p20">
                <a:extLst>
                  <a:ext uri="{FF2B5EF4-FFF2-40B4-BE49-F238E27FC236}">
                    <a16:creationId xmlns:a16="http://schemas.microsoft.com/office/drawing/2014/main" id="{F03F399B-6257-9BF9-2D77-E0948C73FE2A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987601" cy="343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algn="ctr">
                  <a:lnSpc>
                    <a:spcPct val="147722"/>
                  </a:lnSpc>
                  <a:buSzPts val="1800"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303;p20">
              <a:extLst>
                <a:ext uri="{FF2B5EF4-FFF2-40B4-BE49-F238E27FC236}">
                  <a16:creationId xmlns:a16="http://schemas.microsoft.com/office/drawing/2014/main" id="{FE58FF21-39D6-2442-D368-7AC2769D31BF}"/>
                </a:ext>
              </a:extLst>
            </p:cNvPr>
            <p:cNvGrpSpPr/>
            <p:nvPr/>
          </p:nvGrpSpPr>
          <p:grpSpPr>
            <a:xfrm>
              <a:off x="11094045" y="-289322"/>
              <a:ext cx="4999733" cy="1740829"/>
              <a:chOff x="0" y="-57150"/>
              <a:chExt cx="987601" cy="343867"/>
            </a:xfrm>
          </p:grpSpPr>
          <p:sp>
            <p:nvSpPr>
              <p:cNvPr id="304" name="Google Shape;304;p20">
                <a:extLst>
                  <a:ext uri="{FF2B5EF4-FFF2-40B4-BE49-F238E27FC236}">
                    <a16:creationId xmlns:a16="http://schemas.microsoft.com/office/drawing/2014/main" id="{5DFF19C4-C582-55F9-9724-090A994D5250}"/>
                  </a:ext>
                </a:extLst>
              </p:cNvPr>
              <p:cNvSpPr/>
              <p:nvPr/>
            </p:nvSpPr>
            <p:spPr>
              <a:xfrm>
                <a:off x="0" y="0"/>
                <a:ext cx="987601" cy="286717"/>
              </a:xfrm>
              <a:custGeom>
                <a:avLst/>
                <a:gdLst/>
                <a:ahLst/>
                <a:cxnLst/>
                <a:rect l="l" t="t" r="r" b="b"/>
                <a:pathLst>
                  <a:path w="987601" h="286717" extrusionOk="0">
                    <a:moveTo>
                      <a:pt x="105296" y="0"/>
                    </a:moveTo>
                    <a:lnTo>
                      <a:pt x="882306" y="0"/>
                    </a:lnTo>
                    <a:cubicBezTo>
                      <a:pt x="910232" y="0"/>
                      <a:pt x="937014" y="11094"/>
                      <a:pt x="956761" y="30840"/>
                    </a:cubicBezTo>
                    <a:cubicBezTo>
                      <a:pt x="976508" y="50587"/>
                      <a:pt x="987601" y="77370"/>
                      <a:pt x="987601" y="105296"/>
                    </a:cubicBezTo>
                    <a:lnTo>
                      <a:pt x="987601" y="181422"/>
                    </a:lnTo>
                    <a:cubicBezTo>
                      <a:pt x="987601" y="239575"/>
                      <a:pt x="940459" y="286717"/>
                      <a:pt x="882306" y="286717"/>
                    </a:cubicBezTo>
                    <a:lnTo>
                      <a:pt x="105296" y="286717"/>
                    </a:lnTo>
                    <a:cubicBezTo>
                      <a:pt x="47143" y="286717"/>
                      <a:pt x="0" y="239575"/>
                      <a:pt x="0" y="181422"/>
                    </a:cubicBezTo>
                    <a:lnTo>
                      <a:pt x="0" y="105296"/>
                    </a:lnTo>
                    <a:cubicBezTo>
                      <a:pt x="0" y="47143"/>
                      <a:pt x="47143" y="0"/>
                      <a:pt x="105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pPr>
                  <a:buSzPts val="1400"/>
                </a:pPr>
                <a:endParaRPr sz="700"/>
              </a:p>
            </p:txBody>
          </p:sp>
          <p:sp>
            <p:nvSpPr>
              <p:cNvPr id="305" name="Google Shape;305;p20">
                <a:extLst>
                  <a:ext uri="{FF2B5EF4-FFF2-40B4-BE49-F238E27FC236}">
                    <a16:creationId xmlns:a16="http://schemas.microsoft.com/office/drawing/2014/main" id="{5F559CDE-A12E-84DD-92CB-7CD4510B37CC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987601" cy="343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algn="ctr">
                  <a:lnSpc>
                    <a:spcPct val="147722"/>
                  </a:lnSpc>
                  <a:buSzPts val="1800"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" name="Google Shape;306;p20">
              <a:extLst>
                <a:ext uri="{FF2B5EF4-FFF2-40B4-BE49-F238E27FC236}">
                  <a16:creationId xmlns:a16="http://schemas.microsoft.com/office/drawing/2014/main" id="{C7C90E35-0C3E-8F98-9534-504EBD2E0BA9}"/>
                </a:ext>
              </a:extLst>
            </p:cNvPr>
            <p:cNvGrpSpPr/>
            <p:nvPr/>
          </p:nvGrpSpPr>
          <p:grpSpPr>
            <a:xfrm>
              <a:off x="16641067" y="-289322"/>
              <a:ext cx="4999733" cy="1740829"/>
              <a:chOff x="0" y="-57150"/>
              <a:chExt cx="987601" cy="343867"/>
            </a:xfrm>
          </p:grpSpPr>
          <p:sp>
            <p:nvSpPr>
              <p:cNvPr id="307" name="Google Shape;307;p20">
                <a:extLst>
                  <a:ext uri="{FF2B5EF4-FFF2-40B4-BE49-F238E27FC236}">
                    <a16:creationId xmlns:a16="http://schemas.microsoft.com/office/drawing/2014/main" id="{C47C8609-9DD6-D68A-40F0-547EDF7305A7}"/>
                  </a:ext>
                </a:extLst>
              </p:cNvPr>
              <p:cNvSpPr/>
              <p:nvPr/>
            </p:nvSpPr>
            <p:spPr>
              <a:xfrm>
                <a:off x="0" y="0"/>
                <a:ext cx="987601" cy="286717"/>
              </a:xfrm>
              <a:custGeom>
                <a:avLst/>
                <a:gdLst/>
                <a:ahLst/>
                <a:cxnLst/>
                <a:rect l="l" t="t" r="r" b="b"/>
                <a:pathLst>
                  <a:path w="987601" h="286717" extrusionOk="0">
                    <a:moveTo>
                      <a:pt x="105296" y="0"/>
                    </a:moveTo>
                    <a:lnTo>
                      <a:pt x="882306" y="0"/>
                    </a:lnTo>
                    <a:cubicBezTo>
                      <a:pt x="910232" y="0"/>
                      <a:pt x="937014" y="11094"/>
                      <a:pt x="956761" y="30840"/>
                    </a:cubicBezTo>
                    <a:cubicBezTo>
                      <a:pt x="976508" y="50587"/>
                      <a:pt x="987601" y="77370"/>
                      <a:pt x="987601" y="105296"/>
                    </a:cubicBezTo>
                    <a:lnTo>
                      <a:pt x="987601" y="181422"/>
                    </a:lnTo>
                    <a:cubicBezTo>
                      <a:pt x="987601" y="239575"/>
                      <a:pt x="940459" y="286717"/>
                      <a:pt x="882306" y="286717"/>
                    </a:cubicBezTo>
                    <a:lnTo>
                      <a:pt x="105296" y="286717"/>
                    </a:lnTo>
                    <a:cubicBezTo>
                      <a:pt x="47143" y="286717"/>
                      <a:pt x="0" y="239575"/>
                      <a:pt x="0" y="181422"/>
                    </a:cubicBezTo>
                    <a:lnTo>
                      <a:pt x="0" y="105296"/>
                    </a:lnTo>
                    <a:cubicBezTo>
                      <a:pt x="0" y="47143"/>
                      <a:pt x="47143" y="0"/>
                      <a:pt x="105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pPr>
                  <a:buSzPts val="1400"/>
                </a:pPr>
                <a:endParaRPr sz="700"/>
              </a:p>
            </p:txBody>
          </p:sp>
          <p:sp>
            <p:nvSpPr>
              <p:cNvPr id="308" name="Google Shape;308;p20">
                <a:extLst>
                  <a:ext uri="{FF2B5EF4-FFF2-40B4-BE49-F238E27FC236}">
                    <a16:creationId xmlns:a16="http://schemas.microsoft.com/office/drawing/2014/main" id="{7DCEC990-CD5D-3D06-6F96-BF2BA5474DAA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987601" cy="343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algn="ctr">
                  <a:lnSpc>
                    <a:spcPct val="147722"/>
                  </a:lnSpc>
                  <a:buSzPts val="1800"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9" name="Google Shape;309;p20">
            <a:extLst>
              <a:ext uri="{FF2B5EF4-FFF2-40B4-BE49-F238E27FC236}">
                <a16:creationId xmlns:a16="http://schemas.microsoft.com/office/drawing/2014/main" id="{CD1DB1B5-7890-B6A1-4A3D-EC9C3A7F4CE8}"/>
              </a:ext>
            </a:extLst>
          </p:cNvPr>
          <p:cNvSpPr/>
          <p:nvPr/>
        </p:nvSpPr>
        <p:spPr>
          <a:xfrm>
            <a:off x="1231743" y="2882293"/>
            <a:ext cx="354029" cy="365922"/>
          </a:xfrm>
          <a:custGeom>
            <a:avLst/>
            <a:gdLst/>
            <a:ahLst/>
            <a:cxnLst/>
            <a:rect l="l" t="t" r="r" b="b"/>
            <a:pathLst>
              <a:path w="708058" h="731843" extrusionOk="0">
                <a:moveTo>
                  <a:pt x="0" y="0"/>
                </a:moveTo>
                <a:lnTo>
                  <a:pt x="708058" y="0"/>
                </a:lnTo>
                <a:lnTo>
                  <a:pt x="708058" y="731843"/>
                </a:lnTo>
                <a:lnTo>
                  <a:pt x="0" y="731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0" name="Google Shape;310;p20">
            <a:extLst>
              <a:ext uri="{FF2B5EF4-FFF2-40B4-BE49-F238E27FC236}">
                <a16:creationId xmlns:a16="http://schemas.microsoft.com/office/drawing/2014/main" id="{D6E60758-1E83-1C8A-D7FA-FAC38D458373}"/>
              </a:ext>
            </a:extLst>
          </p:cNvPr>
          <p:cNvSpPr/>
          <p:nvPr/>
        </p:nvSpPr>
        <p:spPr>
          <a:xfrm>
            <a:off x="5438153" y="2882293"/>
            <a:ext cx="369958" cy="365922"/>
          </a:xfrm>
          <a:custGeom>
            <a:avLst/>
            <a:gdLst/>
            <a:ahLst/>
            <a:cxnLst/>
            <a:rect l="l" t="t" r="r" b="b"/>
            <a:pathLst>
              <a:path w="739915" h="731843" extrusionOk="0">
                <a:moveTo>
                  <a:pt x="0" y="0"/>
                </a:moveTo>
                <a:lnTo>
                  <a:pt x="739915" y="0"/>
                </a:lnTo>
                <a:lnTo>
                  <a:pt x="739915" y="731843"/>
                </a:lnTo>
                <a:lnTo>
                  <a:pt x="0" y="731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1" name="Google Shape;311;p20">
            <a:extLst>
              <a:ext uri="{FF2B5EF4-FFF2-40B4-BE49-F238E27FC236}">
                <a16:creationId xmlns:a16="http://schemas.microsoft.com/office/drawing/2014/main" id="{DD0D1068-B42B-8335-AC71-6EE58990588D}"/>
              </a:ext>
            </a:extLst>
          </p:cNvPr>
          <p:cNvSpPr/>
          <p:nvPr/>
        </p:nvSpPr>
        <p:spPr>
          <a:xfrm>
            <a:off x="7555292" y="2882293"/>
            <a:ext cx="353572" cy="365922"/>
          </a:xfrm>
          <a:custGeom>
            <a:avLst/>
            <a:gdLst/>
            <a:ahLst/>
            <a:cxnLst/>
            <a:rect l="l" t="t" r="r" b="b"/>
            <a:pathLst>
              <a:path w="707143" h="731843" extrusionOk="0">
                <a:moveTo>
                  <a:pt x="0" y="0"/>
                </a:moveTo>
                <a:lnTo>
                  <a:pt x="707143" y="0"/>
                </a:lnTo>
                <a:lnTo>
                  <a:pt x="707143" y="731843"/>
                </a:lnTo>
                <a:lnTo>
                  <a:pt x="0" y="731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2" name="Google Shape;312;p20">
            <a:extLst>
              <a:ext uri="{FF2B5EF4-FFF2-40B4-BE49-F238E27FC236}">
                <a16:creationId xmlns:a16="http://schemas.microsoft.com/office/drawing/2014/main" id="{8EB0C549-56C1-191E-4472-E4540308E318}"/>
              </a:ext>
            </a:extLst>
          </p:cNvPr>
          <p:cNvSpPr/>
          <p:nvPr/>
        </p:nvSpPr>
        <p:spPr>
          <a:xfrm>
            <a:off x="3324394" y="2891818"/>
            <a:ext cx="365922" cy="365922"/>
          </a:xfrm>
          <a:custGeom>
            <a:avLst/>
            <a:gdLst/>
            <a:ahLst/>
            <a:cxnLst/>
            <a:rect l="l" t="t" r="r" b="b"/>
            <a:pathLst>
              <a:path w="731843" h="731843" extrusionOk="0">
                <a:moveTo>
                  <a:pt x="0" y="0"/>
                </a:moveTo>
                <a:lnTo>
                  <a:pt x="731843" y="0"/>
                </a:lnTo>
                <a:lnTo>
                  <a:pt x="731843" y="731843"/>
                </a:lnTo>
                <a:lnTo>
                  <a:pt x="0" y="731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3" name="Google Shape;313;p20">
            <a:extLst>
              <a:ext uri="{FF2B5EF4-FFF2-40B4-BE49-F238E27FC236}">
                <a16:creationId xmlns:a16="http://schemas.microsoft.com/office/drawing/2014/main" id="{50716A5F-9D18-E293-E34E-CE1C4C52034C}"/>
              </a:ext>
            </a:extLst>
          </p:cNvPr>
          <p:cNvSpPr txBox="1"/>
          <p:nvPr/>
        </p:nvSpPr>
        <p:spPr>
          <a:xfrm>
            <a:off x="542641" y="2040279"/>
            <a:ext cx="18639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0"/>
              </a:lnSpc>
              <a:buSzPts val="2000"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Pitch your organization to young space enthusiasts </a:t>
            </a:r>
            <a:endParaRPr sz="650"/>
          </a:p>
        </p:txBody>
      </p:sp>
      <p:sp>
        <p:nvSpPr>
          <p:cNvPr id="314" name="Google Shape;314;p20">
            <a:extLst>
              <a:ext uri="{FF2B5EF4-FFF2-40B4-BE49-F238E27FC236}">
                <a16:creationId xmlns:a16="http://schemas.microsoft.com/office/drawing/2014/main" id="{35578CAE-7F9D-9DB2-6F80-6CE003C1A960}"/>
              </a:ext>
            </a:extLst>
          </p:cNvPr>
          <p:cNvSpPr txBox="1"/>
          <p:nvPr/>
        </p:nvSpPr>
        <p:spPr>
          <a:xfrm>
            <a:off x="392714" y="1500468"/>
            <a:ext cx="218663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0"/>
              </a:lnSpc>
              <a:buSzPts val="2400"/>
            </a:pPr>
            <a:r>
              <a:rPr lang="en-US" sz="1200" b="1">
                <a:solidFill>
                  <a:srgbClr val="004678"/>
                </a:solidFill>
                <a:latin typeface="Roboto"/>
                <a:ea typeface="Roboto"/>
                <a:cs typeface="Roboto"/>
                <a:sym typeface="Roboto"/>
              </a:rPr>
              <a:t>REPRESENT </a:t>
            </a:r>
            <a:endParaRPr sz="700"/>
          </a:p>
          <a:p>
            <a:pPr algn="ctr">
              <a:lnSpc>
                <a:spcPct val="110000"/>
              </a:lnSpc>
              <a:buSzPts val="2400"/>
            </a:pPr>
            <a:r>
              <a:rPr lang="en-US" sz="1200" b="1">
                <a:solidFill>
                  <a:srgbClr val="004678"/>
                </a:solidFill>
                <a:latin typeface="Roboto"/>
                <a:ea typeface="Roboto"/>
                <a:cs typeface="Roboto"/>
                <a:sym typeface="Roboto"/>
              </a:rPr>
              <a:t>YOUR ORGANIZATION</a:t>
            </a:r>
            <a:endParaRPr sz="700"/>
          </a:p>
        </p:txBody>
      </p:sp>
      <p:sp>
        <p:nvSpPr>
          <p:cNvPr id="315" name="Google Shape;315;p20">
            <a:extLst>
              <a:ext uri="{FF2B5EF4-FFF2-40B4-BE49-F238E27FC236}">
                <a16:creationId xmlns:a16="http://schemas.microsoft.com/office/drawing/2014/main" id="{EDB60EAC-DD6F-6A2C-0A16-9C0237859FFB}"/>
              </a:ext>
            </a:extLst>
          </p:cNvPr>
          <p:cNvSpPr txBox="1"/>
          <p:nvPr/>
        </p:nvSpPr>
        <p:spPr>
          <a:xfrm>
            <a:off x="2459224" y="1500468"/>
            <a:ext cx="218663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0"/>
              </a:lnSpc>
              <a:buSzPts val="2400"/>
            </a:pPr>
            <a:r>
              <a:rPr lang="en-US" sz="1200" b="1">
                <a:solidFill>
                  <a:srgbClr val="004678"/>
                </a:solidFill>
                <a:latin typeface="Roboto"/>
                <a:ea typeface="Roboto"/>
                <a:cs typeface="Roboto"/>
                <a:sym typeface="Roboto"/>
              </a:rPr>
              <a:t>IMPROVE </a:t>
            </a:r>
            <a:endParaRPr sz="700"/>
          </a:p>
          <a:p>
            <a:pPr algn="ctr">
              <a:lnSpc>
                <a:spcPct val="110000"/>
              </a:lnSpc>
              <a:buSzPts val="2400"/>
            </a:pPr>
            <a:r>
              <a:rPr lang="en-US" sz="1200" b="1">
                <a:solidFill>
                  <a:srgbClr val="004678"/>
                </a:solidFill>
                <a:latin typeface="Roboto"/>
                <a:ea typeface="Roboto"/>
                <a:cs typeface="Roboto"/>
                <a:sym typeface="Roboto"/>
              </a:rPr>
              <a:t>YOUR VISIBILITY</a:t>
            </a:r>
            <a:endParaRPr sz="700"/>
          </a:p>
        </p:txBody>
      </p:sp>
      <p:sp>
        <p:nvSpPr>
          <p:cNvPr id="316" name="Google Shape;316;p20">
            <a:extLst>
              <a:ext uri="{FF2B5EF4-FFF2-40B4-BE49-F238E27FC236}">
                <a16:creationId xmlns:a16="http://schemas.microsoft.com/office/drawing/2014/main" id="{FC236A49-E11E-EB81-89C4-6AF7274BD14B}"/>
              </a:ext>
            </a:extLst>
          </p:cNvPr>
          <p:cNvSpPr txBox="1"/>
          <p:nvPr/>
        </p:nvSpPr>
        <p:spPr>
          <a:xfrm>
            <a:off x="4613626" y="1500468"/>
            <a:ext cx="206883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0"/>
              </a:lnSpc>
              <a:buSzPts val="2400"/>
            </a:pPr>
            <a:r>
              <a:rPr lang="en-US" sz="1200" b="1">
                <a:solidFill>
                  <a:srgbClr val="004678"/>
                </a:solidFill>
                <a:latin typeface="Roboto"/>
                <a:ea typeface="Roboto"/>
                <a:cs typeface="Roboto"/>
                <a:sym typeface="Roboto"/>
              </a:rPr>
              <a:t>OFFER </a:t>
            </a:r>
            <a:endParaRPr sz="700"/>
          </a:p>
          <a:p>
            <a:pPr algn="ctr">
              <a:lnSpc>
                <a:spcPct val="110000"/>
              </a:lnSpc>
              <a:buSzPts val="2400"/>
            </a:pPr>
            <a:r>
              <a:rPr lang="en-US" sz="1200" b="1">
                <a:solidFill>
                  <a:srgbClr val="004678"/>
                </a:solidFill>
                <a:latin typeface="Roboto"/>
                <a:ea typeface="Roboto"/>
                <a:cs typeface="Roboto"/>
                <a:sym typeface="Roboto"/>
              </a:rPr>
              <a:t>YOUR SPECIAL PRIZES</a:t>
            </a:r>
            <a:endParaRPr sz="700"/>
          </a:p>
        </p:txBody>
      </p:sp>
      <p:sp>
        <p:nvSpPr>
          <p:cNvPr id="317" name="Google Shape;317;p20">
            <a:extLst>
              <a:ext uri="{FF2B5EF4-FFF2-40B4-BE49-F238E27FC236}">
                <a16:creationId xmlns:a16="http://schemas.microsoft.com/office/drawing/2014/main" id="{7F5F58C8-0359-B081-0963-7CB5C9D04F05}"/>
              </a:ext>
            </a:extLst>
          </p:cNvPr>
          <p:cNvSpPr txBox="1"/>
          <p:nvPr/>
        </p:nvSpPr>
        <p:spPr>
          <a:xfrm>
            <a:off x="6682456" y="1500468"/>
            <a:ext cx="206883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0"/>
              </a:lnSpc>
              <a:buSzPts val="2400"/>
            </a:pPr>
            <a:r>
              <a:rPr lang="en-US" sz="1200" b="1">
                <a:solidFill>
                  <a:srgbClr val="004678"/>
                </a:solidFill>
                <a:latin typeface="Roboto"/>
                <a:ea typeface="Roboto"/>
                <a:cs typeface="Roboto"/>
                <a:sym typeface="Roboto"/>
              </a:rPr>
              <a:t>SOURCE </a:t>
            </a:r>
            <a:endParaRPr sz="700"/>
          </a:p>
          <a:p>
            <a:pPr algn="ctr">
              <a:lnSpc>
                <a:spcPct val="110000"/>
              </a:lnSpc>
              <a:buSzPts val="2400"/>
            </a:pPr>
            <a:r>
              <a:rPr lang="en-US" sz="1200" b="1">
                <a:solidFill>
                  <a:srgbClr val="004678"/>
                </a:solidFill>
                <a:latin typeface="Roboto"/>
                <a:ea typeface="Roboto"/>
                <a:cs typeface="Roboto"/>
                <a:sym typeface="Roboto"/>
              </a:rPr>
              <a:t>NEW TALENTS</a:t>
            </a:r>
            <a:endParaRPr sz="700"/>
          </a:p>
        </p:txBody>
      </p:sp>
      <p:sp>
        <p:nvSpPr>
          <p:cNvPr id="318" name="Google Shape;318;p20">
            <a:extLst>
              <a:ext uri="{FF2B5EF4-FFF2-40B4-BE49-F238E27FC236}">
                <a16:creationId xmlns:a16="http://schemas.microsoft.com/office/drawing/2014/main" id="{34D02F8C-02C6-01DE-D95C-CA5C728499C8}"/>
              </a:ext>
            </a:extLst>
          </p:cNvPr>
          <p:cNvSpPr txBox="1"/>
          <p:nvPr/>
        </p:nvSpPr>
        <p:spPr>
          <a:xfrm>
            <a:off x="2620617" y="2040279"/>
            <a:ext cx="1863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0"/>
              </a:lnSpc>
              <a:buSzPts val="2000"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SGAC is an international organization that organizes events in more than 100 countries</a:t>
            </a:r>
            <a:endParaRPr sz="650"/>
          </a:p>
        </p:txBody>
      </p:sp>
      <p:sp>
        <p:nvSpPr>
          <p:cNvPr id="319" name="Google Shape;319;p20">
            <a:extLst>
              <a:ext uri="{FF2B5EF4-FFF2-40B4-BE49-F238E27FC236}">
                <a16:creationId xmlns:a16="http://schemas.microsoft.com/office/drawing/2014/main" id="{C9E36556-CB75-E837-E3FE-B004FDFF7C18}"/>
              </a:ext>
            </a:extLst>
          </p:cNvPr>
          <p:cNvSpPr txBox="1"/>
          <p:nvPr/>
        </p:nvSpPr>
        <p:spPr>
          <a:xfrm>
            <a:off x="4698778" y="2040279"/>
            <a:ext cx="1848750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0"/>
              </a:lnSpc>
              <a:buSzPts val="2000"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 and have a member from your organization as a mentor and in the jury. Take inspiration from the examples below to define your prize.</a:t>
            </a:r>
            <a:endParaRPr sz="650"/>
          </a:p>
        </p:txBody>
      </p:sp>
      <p:sp>
        <p:nvSpPr>
          <p:cNvPr id="320" name="Google Shape;320;p20">
            <a:extLst>
              <a:ext uri="{FF2B5EF4-FFF2-40B4-BE49-F238E27FC236}">
                <a16:creationId xmlns:a16="http://schemas.microsoft.com/office/drawing/2014/main" id="{40A736DB-311B-19B1-2796-BA175EE5F961}"/>
              </a:ext>
            </a:extLst>
          </p:cNvPr>
          <p:cNvSpPr txBox="1"/>
          <p:nvPr/>
        </p:nvSpPr>
        <p:spPr>
          <a:xfrm>
            <a:off x="6773373" y="2040279"/>
            <a:ext cx="18870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0"/>
              </a:lnSpc>
              <a:buSzPts val="2000"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Leverage the SGAC network of young professionals &amp; create relationships with talented leaders from across the globe</a:t>
            </a:r>
            <a:endParaRPr sz="650"/>
          </a:p>
        </p:txBody>
      </p:sp>
      <p:sp>
        <p:nvSpPr>
          <p:cNvPr id="321" name="Google Shape;321;p20">
            <a:extLst>
              <a:ext uri="{FF2B5EF4-FFF2-40B4-BE49-F238E27FC236}">
                <a16:creationId xmlns:a16="http://schemas.microsoft.com/office/drawing/2014/main" id="{8C0D2B5A-089F-4820-8BCF-32BACC1F878A}"/>
              </a:ext>
            </a:extLst>
          </p:cNvPr>
          <p:cNvSpPr/>
          <p:nvPr/>
        </p:nvSpPr>
        <p:spPr>
          <a:xfrm>
            <a:off x="2579349" y="3878727"/>
            <a:ext cx="656904" cy="121527"/>
          </a:xfrm>
          <a:custGeom>
            <a:avLst/>
            <a:gdLst/>
            <a:ahLst/>
            <a:cxnLst/>
            <a:rect l="l" t="t" r="r" b="b"/>
            <a:pathLst>
              <a:path w="1313808" h="243054" extrusionOk="0">
                <a:moveTo>
                  <a:pt x="0" y="0"/>
                </a:moveTo>
                <a:lnTo>
                  <a:pt x="1313808" y="0"/>
                </a:lnTo>
                <a:lnTo>
                  <a:pt x="1313808" y="243054"/>
                </a:lnTo>
                <a:lnTo>
                  <a:pt x="0" y="243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2" name="Google Shape;322;p20">
            <a:extLst>
              <a:ext uri="{FF2B5EF4-FFF2-40B4-BE49-F238E27FC236}">
                <a16:creationId xmlns:a16="http://schemas.microsoft.com/office/drawing/2014/main" id="{2286AAE3-2AF2-0653-1C4A-FDF736E1E0B1}"/>
              </a:ext>
            </a:extLst>
          </p:cNvPr>
          <p:cNvSpPr/>
          <p:nvPr/>
        </p:nvSpPr>
        <p:spPr>
          <a:xfrm>
            <a:off x="542641" y="3753917"/>
            <a:ext cx="577509" cy="390801"/>
          </a:xfrm>
          <a:custGeom>
            <a:avLst/>
            <a:gdLst/>
            <a:ahLst/>
            <a:cxnLst/>
            <a:rect l="l" t="t" r="r" b="b"/>
            <a:pathLst>
              <a:path w="1155017" h="781602" extrusionOk="0">
                <a:moveTo>
                  <a:pt x="0" y="0"/>
                </a:moveTo>
                <a:lnTo>
                  <a:pt x="1155017" y="0"/>
                </a:lnTo>
                <a:lnTo>
                  <a:pt x="1155017" y="781603"/>
                </a:lnTo>
                <a:lnTo>
                  <a:pt x="0" y="7816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10928"/>
            </a:stretch>
          </a:blipFill>
          <a:ln>
            <a:noFill/>
          </a:ln>
        </p:spPr>
      </p:sp>
      <p:sp>
        <p:nvSpPr>
          <p:cNvPr id="323" name="Google Shape;323;p20">
            <a:extLst>
              <a:ext uri="{FF2B5EF4-FFF2-40B4-BE49-F238E27FC236}">
                <a16:creationId xmlns:a16="http://schemas.microsoft.com/office/drawing/2014/main" id="{AB00DBC7-5674-EC44-793F-E3665E70399E}"/>
              </a:ext>
            </a:extLst>
          </p:cNvPr>
          <p:cNvSpPr/>
          <p:nvPr/>
        </p:nvSpPr>
        <p:spPr>
          <a:xfrm>
            <a:off x="2438244" y="4381963"/>
            <a:ext cx="914325" cy="156578"/>
          </a:xfrm>
          <a:custGeom>
            <a:avLst/>
            <a:gdLst/>
            <a:ahLst/>
            <a:cxnLst/>
            <a:rect l="l" t="t" r="r" b="b"/>
            <a:pathLst>
              <a:path w="1828649" h="313156" extrusionOk="0">
                <a:moveTo>
                  <a:pt x="0" y="0"/>
                </a:moveTo>
                <a:lnTo>
                  <a:pt x="1828648" y="0"/>
                </a:lnTo>
                <a:lnTo>
                  <a:pt x="1828648" y="313156"/>
                </a:lnTo>
                <a:lnTo>
                  <a:pt x="0" y="313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20">
            <a:extLst>
              <a:ext uri="{FF2B5EF4-FFF2-40B4-BE49-F238E27FC236}">
                <a16:creationId xmlns:a16="http://schemas.microsoft.com/office/drawing/2014/main" id="{F2B19D4F-AF1E-4B8F-C244-562FF51A5D82}"/>
              </a:ext>
            </a:extLst>
          </p:cNvPr>
          <p:cNvSpPr/>
          <p:nvPr/>
        </p:nvSpPr>
        <p:spPr>
          <a:xfrm>
            <a:off x="4629019" y="3635470"/>
            <a:ext cx="537939" cy="509249"/>
          </a:xfrm>
          <a:custGeom>
            <a:avLst/>
            <a:gdLst/>
            <a:ahLst/>
            <a:cxnLst/>
            <a:rect l="l" t="t" r="r" b="b"/>
            <a:pathLst>
              <a:path w="1075877" h="1018497" extrusionOk="0">
                <a:moveTo>
                  <a:pt x="0" y="0"/>
                </a:moveTo>
                <a:lnTo>
                  <a:pt x="1075877" y="0"/>
                </a:lnTo>
                <a:lnTo>
                  <a:pt x="1075877" y="1018497"/>
                </a:lnTo>
                <a:lnTo>
                  <a:pt x="0" y="1018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5" name="Google Shape;325;p20">
            <a:extLst>
              <a:ext uri="{FF2B5EF4-FFF2-40B4-BE49-F238E27FC236}">
                <a16:creationId xmlns:a16="http://schemas.microsoft.com/office/drawing/2014/main" id="{F9606BDB-FDB6-A8EE-E0EF-73DA2F6C37CA}"/>
              </a:ext>
            </a:extLst>
          </p:cNvPr>
          <p:cNvSpPr/>
          <p:nvPr/>
        </p:nvSpPr>
        <p:spPr>
          <a:xfrm>
            <a:off x="396639" y="4285381"/>
            <a:ext cx="761665" cy="380832"/>
          </a:xfrm>
          <a:custGeom>
            <a:avLst/>
            <a:gdLst/>
            <a:ahLst/>
            <a:cxnLst/>
            <a:rect l="l" t="t" r="r" b="b"/>
            <a:pathLst>
              <a:path w="1523329" h="761664" extrusionOk="0">
                <a:moveTo>
                  <a:pt x="0" y="0"/>
                </a:moveTo>
                <a:lnTo>
                  <a:pt x="1523329" y="0"/>
                </a:lnTo>
                <a:lnTo>
                  <a:pt x="1523329" y="761664"/>
                </a:lnTo>
                <a:lnTo>
                  <a:pt x="0" y="761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6" name="Google Shape;326;p20">
            <a:extLst>
              <a:ext uri="{FF2B5EF4-FFF2-40B4-BE49-F238E27FC236}">
                <a16:creationId xmlns:a16="http://schemas.microsoft.com/office/drawing/2014/main" id="{C89D6341-F415-8705-4B4F-221B0F2B2F76}"/>
              </a:ext>
            </a:extLst>
          </p:cNvPr>
          <p:cNvSpPr/>
          <p:nvPr/>
        </p:nvSpPr>
        <p:spPr>
          <a:xfrm>
            <a:off x="4544352" y="4285381"/>
            <a:ext cx="677159" cy="388520"/>
          </a:xfrm>
          <a:custGeom>
            <a:avLst/>
            <a:gdLst/>
            <a:ahLst/>
            <a:cxnLst/>
            <a:rect l="l" t="t" r="r" b="b"/>
            <a:pathLst>
              <a:path w="1354317" h="777039" extrusionOk="0">
                <a:moveTo>
                  <a:pt x="0" y="0"/>
                </a:moveTo>
                <a:lnTo>
                  <a:pt x="1354316" y="0"/>
                </a:lnTo>
                <a:lnTo>
                  <a:pt x="1354316" y="777039"/>
                </a:lnTo>
                <a:lnTo>
                  <a:pt x="0" y="777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7" name="Google Shape;327;p20">
            <a:extLst>
              <a:ext uri="{FF2B5EF4-FFF2-40B4-BE49-F238E27FC236}">
                <a16:creationId xmlns:a16="http://schemas.microsoft.com/office/drawing/2014/main" id="{54F31583-CF62-5875-8D4E-A1F4E24DBA85}"/>
              </a:ext>
            </a:extLst>
          </p:cNvPr>
          <p:cNvSpPr/>
          <p:nvPr/>
        </p:nvSpPr>
        <p:spPr>
          <a:xfrm>
            <a:off x="6515503" y="3804853"/>
            <a:ext cx="915863" cy="254000"/>
          </a:xfrm>
          <a:custGeom>
            <a:avLst/>
            <a:gdLst/>
            <a:ahLst/>
            <a:cxnLst/>
            <a:rect l="l" t="t" r="r" b="b"/>
            <a:pathLst>
              <a:path w="1831726" h="507999" extrusionOk="0">
                <a:moveTo>
                  <a:pt x="0" y="0"/>
                </a:moveTo>
                <a:lnTo>
                  <a:pt x="1831726" y="0"/>
                </a:lnTo>
                <a:lnTo>
                  <a:pt x="1831726" y="507999"/>
                </a:lnTo>
                <a:lnTo>
                  <a:pt x="0" y="507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8" name="Google Shape;328;p20">
            <a:extLst>
              <a:ext uri="{FF2B5EF4-FFF2-40B4-BE49-F238E27FC236}">
                <a16:creationId xmlns:a16="http://schemas.microsoft.com/office/drawing/2014/main" id="{B70C060D-F77B-011F-436D-8C15BF4F5148}"/>
              </a:ext>
            </a:extLst>
          </p:cNvPr>
          <p:cNvSpPr/>
          <p:nvPr/>
        </p:nvSpPr>
        <p:spPr>
          <a:xfrm>
            <a:off x="6707678" y="4217625"/>
            <a:ext cx="512080" cy="494797"/>
          </a:xfrm>
          <a:custGeom>
            <a:avLst/>
            <a:gdLst/>
            <a:ahLst/>
            <a:cxnLst/>
            <a:rect l="l" t="t" r="r" b="b"/>
            <a:pathLst>
              <a:path w="1024159" h="989593" extrusionOk="0">
                <a:moveTo>
                  <a:pt x="0" y="0"/>
                </a:moveTo>
                <a:lnTo>
                  <a:pt x="1024158" y="0"/>
                </a:lnTo>
                <a:lnTo>
                  <a:pt x="1024158" y="989594"/>
                </a:lnTo>
                <a:lnTo>
                  <a:pt x="0" y="989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9" name="Google Shape;329;p20">
            <a:extLst>
              <a:ext uri="{FF2B5EF4-FFF2-40B4-BE49-F238E27FC236}">
                <a16:creationId xmlns:a16="http://schemas.microsoft.com/office/drawing/2014/main" id="{43F80283-E425-BF5B-81B6-8F978F160670}"/>
              </a:ext>
            </a:extLst>
          </p:cNvPr>
          <p:cNvSpPr txBox="1"/>
          <p:nvPr/>
        </p:nvSpPr>
        <p:spPr>
          <a:xfrm>
            <a:off x="1486031" y="3386804"/>
            <a:ext cx="5752974" cy="20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0"/>
              </a:lnSpc>
              <a:buSzPts val="2400"/>
            </a:pPr>
            <a:r>
              <a:rPr lang="en-US" sz="1200" b="1" dirty="0">
                <a:solidFill>
                  <a:srgbClr val="004678"/>
                </a:solidFill>
                <a:latin typeface="Roboto"/>
                <a:ea typeface="Roboto"/>
                <a:cs typeface="Roboto"/>
                <a:sym typeface="Roboto"/>
              </a:rPr>
              <a:t>NOTABLE EXAMPLES FROM THE PAST EDITIONS (in other European regions)</a:t>
            </a:r>
            <a:endParaRPr sz="700" dirty="0"/>
          </a:p>
        </p:txBody>
      </p:sp>
      <p:sp>
        <p:nvSpPr>
          <p:cNvPr id="330" name="Google Shape;330;p20">
            <a:extLst>
              <a:ext uri="{FF2B5EF4-FFF2-40B4-BE49-F238E27FC236}">
                <a16:creationId xmlns:a16="http://schemas.microsoft.com/office/drawing/2014/main" id="{BA13B0FA-068A-BD8A-0425-90891BFEE596}"/>
              </a:ext>
            </a:extLst>
          </p:cNvPr>
          <p:cNvSpPr txBox="1"/>
          <p:nvPr/>
        </p:nvSpPr>
        <p:spPr>
          <a:xfrm>
            <a:off x="1296010" y="3804853"/>
            <a:ext cx="10104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buSzPts val="2000"/>
            </a:pPr>
            <a:r>
              <a:rPr lang="en-US" sz="100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6 hours coaching with CEO</a:t>
            </a:r>
            <a:endParaRPr sz="700"/>
          </a:p>
        </p:txBody>
      </p:sp>
      <p:sp>
        <p:nvSpPr>
          <p:cNvPr id="331" name="Google Shape;331;p20">
            <a:extLst>
              <a:ext uri="{FF2B5EF4-FFF2-40B4-BE49-F238E27FC236}">
                <a16:creationId xmlns:a16="http://schemas.microsoft.com/office/drawing/2014/main" id="{8C64FD8A-F30E-937F-69E8-BF62F7D9E51F}"/>
              </a:ext>
            </a:extLst>
          </p:cNvPr>
          <p:cNvSpPr txBox="1"/>
          <p:nvPr/>
        </p:nvSpPr>
        <p:spPr>
          <a:xfrm>
            <a:off x="1301178" y="4262277"/>
            <a:ext cx="101040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buSzPts val="2000"/>
            </a:pPr>
            <a:r>
              <a:rPr lang="en-US" sz="100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Presentation at AIDAA general assembly</a:t>
            </a:r>
            <a:endParaRPr sz="700"/>
          </a:p>
        </p:txBody>
      </p:sp>
      <p:sp>
        <p:nvSpPr>
          <p:cNvPr id="332" name="Google Shape;332;p20">
            <a:extLst>
              <a:ext uri="{FF2B5EF4-FFF2-40B4-BE49-F238E27FC236}">
                <a16:creationId xmlns:a16="http://schemas.microsoft.com/office/drawing/2014/main" id="{0ECEEF35-F692-1241-D685-605BB6A2D8DC}"/>
              </a:ext>
            </a:extLst>
          </p:cNvPr>
          <p:cNvSpPr txBox="1"/>
          <p:nvPr/>
        </p:nvSpPr>
        <p:spPr>
          <a:xfrm>
            <a:off x="3463913" y="3841146"/>
            <a:ext cx="1010408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buSzPts val="2000"/>
            </a:pPr>
            <a:r>
              <a:rPr lang="en-US" sz="100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2 internships</a:t>
            </a:r>
            <a:endParaRPr sz="700"/>
          </a:p>
        </p:txBody>
      </p:sp>
      <p:sp>
        <p:nvSpPr>
          <p:cNvPr id="333" name="Google Shape;333;p20">
            <a:extLst>
              <a:ext uri="{FF2B5EF4-FFF2-40B4-BE49-F238E27FC236}">
                <a16:creationId xmlns:a16="http://schemas.microsoft.com/office/drawing/2014/main" id="{0CEBAA9F-6A25-47C0-9E29-886AD28E81F4}"/>
              </a:ext>
            </a:extLst>
          </p:cNvPr>
          <p:cNvSpPr txBox="1"/>
          <p:nvPr/>
        </p:nvSpPr>
        <p:spPr>
          <a:xfrm>
            <a:off x="3443056" y="4381963"/>
            <a:ext cx="1010408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buSzPts val="2000"/>
            </a:pPr>
            <a:r>
              <a:rPr lang="en-US" sz="100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Visit to a facility</a:t>
            </a:r>
            <a:endParaRPr sz="700"/>
          </a:p>
        </p:txBody>
      </p:sp>
      <p:sp>
        <p:nvSpPr>
          <p:cNvPr id="334" name="Google Shape;334;p20">
            <a:extLst>
              <a:ext uri="{FF2B5EF4-FFF2-40B4-BE49-F238E27FC236}">
                <a16:creationId xmlns:a16="http://schemas.microsoft.com/office/drawing/2014/main" id="{EF0B37EC-AA23-04B5-3517-8FCFD65ED935}"/>
              </a:ext>
            </a:extLst>
          </p:cNvPr>
          <p:cNvSpPr txBox="1"/>
          <p:nvPr/>
        </p:nvSpPr>
        <p:spPr>
          <a:xfrm>
            <a:off x="5328882" y="3855790"/>
            <a:ext cx="10104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buSzPts val="2000"/>
            </a:pPr>
            <a:r>
              <a:rPr lang="en-US" sz="100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3-months internship</a:t>
            </a:r>
            <a:endParaRPr sz="700"/>
          </a:p>
        </p:txBody>
      </p:sp>
      <p:sp>
        <p:nvSpPr>
          <p:cNvPr id="335" name="Google Shape;335;p20">
            <a:extLst>
              <a:ext uri="{FF2B5EF4-FFF2-40B4-BE49-F238E27FC236}">
                <a16:creationId xmlns:a16="http://schemas.microsoft.com/office/drawing/2014/main" id="{E8A36F37-F588-0C72-2F90-70AC82AE8093}"/>
              </a:ext>
            </a:extLst>
          </p:cNvPr>
          <p:cNvSpPr txBox="1"/>
          <p:nvPr/>
        </p:nvSpPr>
        <p:spPr>
          <a:xfrm>
            <a:off x="5326991" y="4266120"/>
            <a:ext cx="101040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buSzPts val="2000"/>
            </a:pPr>
            <a:r>
              <a:rPr lang="en-US" sz="100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Access to the “Switch2Product” program</a:t>
            </a:r>
            <a:endParaRPr sz="700"/>
          </a:p>
        </p:txBody>
      </p:sp>
      <p:sp>
        <p:nvSpPr>
          <p:cNvPr id="336" name="Google Shape;336;p20">
            <a:extLst>
              <a:ext uri="{FF2B5EF4-FFF2-40B4-BE49-F238E27FC236}">
                <a16:creationId xmlns:a16="http://schemas.microsoft.com/office/drawing/2014/main" id="{271A4D66-345B-0DDA-AAFF-619C876724AC}"/>
              </a:ext>
            </a:extLst>
          </p:cNvPr>
          <p:cNvSpPr txBox="1"/>
          <p:nvPr/>
        </p:nvSpPr>
        <p:spPr>
          <a:xfrm>
            <a:off x="7590036" y="4285381"/>
            <a:ext cx="12237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buSzPts val="2000"/>
            </a:pPr>
            <a:r>
              <a:rPr lang="en-US" sz="100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Pre-incubation programmes</a:t>
            </a:r>
            <a:endParaRPr sz="700"/>
          </a:p>
        </p:txBody>
      </p:sp>
      <p:sp>
        <p:nvSpPr>
          <p:cNvPr id="337" name="Google Shape;337;p20">
            <a:extLst>
              <a:ext uri="{FF2B5EF4-FFF2-40B4-BE49-F238E27FC236}">
                <a16:creationId xmlns:a16="http://schemas.microsoft.com/office/drawing/2014/main" id="{3DB926DB-B19F-4B4D-9BC6-F20B8982B60B}"/>
              </a:ext>
            </a:extLst>
          </p:cNvPr>
          <p:cNvSpPr txBox="1"/>
          <p:nvPr/>
        </p:nvSpPr>
        <p:spPr>
          <a:xfrm>
            <a:off x="7620756" y="3856445"/>
            <a:ext cx="1223768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buSzPts val="2000"/>
            </a:pPr>
            <a:r>
              <a:rPr lang="en-US" sz="100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6-months internship</a:t>
            </a:r>
            <a:endParaRPr sz="700"/>
          </a:p>
        </p:txBody>
      </p:sp>
      <p:sp>
        <p:nvSpPr>
          <p:cNvPr id="338" name="Google Shape;338;p20">
            <a:extLst>
              <a:ext uri="{FF2B5EF4-FFF2-40B4-BE49-F238E27FC236}">
                <a16:creationId xmlns:a16="http://schemas.microsoft.com/office/drawing/2014/main" id="{FDF467E5-8C70-75FC-B4FC-BD531B714ABC}"/>
              </a:ext>
            </a:extLst>
          </p:cNvPr>
          <p:cNvSpPr/>
          <p:nvPr/>
        </p:nvSpPr>
        <p:spPr>
          <a:xfrm>
            <a:off x="8025750" y="170201"/>
            <a:ext cx="749732" cy="714618"/>
          </a:xfrm>
          <a:custGeom>
            <a:avLst/>
            <a:gdLst/>
            <a:ahLst/>
            <a:cxnLst/>
            <a:rect l="l" t="t" r="r" b="b"/>
            <a:pathLst>
              <a:path w="2883582" h="2748528" extrusionOk="0">
                <a:moveTo>
                  <a:pt x="0" y="0"/>
                </a:moveTo>
                <a:lnTo>
                  <a:pt x="2883582" y="0"/>
                </a:lnTo>
                <a:lnTo>
                  <a:pt x="2883582" y="2748528"/>
                </a:lnTo>
                <a:lnTo>
                  <a:pt x="0" y="2748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39" name="Google Shape;339;p20">
            <a:extLst>
              <a:ext uri="{FF2B5EF4-FFF2-40B4-BE49-F238E27FC236}">
                <a16:creationId xmlns:a16="http://schemas.microsoft.com/office/drawing/2014/main" id="{FD3368D4-EB7E-C105-F5B8-1BF35DE1F34B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 l="13209"/>
          <a:stretch/>
        </p:blipFill>
        <p:spPr>
          <a:xfrm>
            <a:off x="563856" y="152650"/>
            <a:ext cx="650708" cy="7497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3;p44">
            <a:extLst>
              <a:ext uri="{FF2B5EF4-FFF2-40B4-BE49-F238E27FC236}">
                <a16:creationId xmlns:a16="http://schemas.microsoft.com/office/drawing/2014/main" id="{207019E2-F126-AE10-DD75-B89598CEDDEF}"/>
              </a:ext>
            </a:extLst>
          </p:cNvPr>
          <p:cNvSpPr txBox="1"/>
          <p:nvPr/>
        </p:nvSpPr>
        <p:spPr>
          <a:xfrm>
            <a:off x="1440945" y="370558"/>
            <a:ext cx="61743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SPONSORSHIPS ARE STILL OPEN!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0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D30A516C-69FE-8B81-622D-35828B571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44">
            <a:extLst>
              <a:ext uri="{FF2B5EF4-FFF2-40B4-BE49-F238E27FC236}">
                <a16:creationId xmlns:a16="http://schemas.microsoft.com/office/drawing/2014/main" id="{59CA0238-8DED-8E18-12AA-FCE2136CF148}"/>
              </a:ext>
            </a:extLst>
          </p:cNvPr>
          <p:cNvGrpSpPr/>
          <p:nvPr/>
        </p:nvGrpSpPr>
        <p:grpSpPr>
          <a:xfrm>
            <a:off x="0" y="4719227"/>
            <a:ext cx="9144300" cy="424273"/>
            <a:chOff x="0" y="-47625"/>
            <a:chExt cx="4816592" cy="860425"/>
          </a:xfrm>
        </p:grpSpPr>
        <p:sp>
          <p:nvSpPr>
            <p:cNvPr id="288" name="Google Shape;288;p44">
              <a:extLst>
                <a:ext uri="{FF2B5EF4-FFF2-40B4-BE49-F238E27FC236}">
                  <a16:creationId xmlns:a16="http://schemas.microsoft.com/office/drawing/2014/main" id="{2383F39E-F438-2103-5799-B3FDF8E31491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03A63"/>
            </a:solidFill>
            <a:ln>
              <a:noFill/>
            </a:ln>
          </p:spPr>
        </p:sp>
        <p:sp>
          <p:nvSpPr>
            <p:cNvPr id="289" name="Google Shape;289;p44">
              <a:extLst>
                <a:ext uri="{FF2B5EF4-FFF2-40B4-BE49-F238E27FC236}">
                  <a16:creationId xmlns:a16="http://schemas.microsoft.com/office/drawing/2014/main" id="{034677AF-D9DC-300B-7DE9-C1B2EAAF3893}"/>
                </a:ext>
              </a:extLst>
            </p:cNvPr>
            <p:cNvSpPr txBox="1"/>
            <p:nvPr/>
          </p:nvSpPr>
          <p:spPr>
            <a:xfrm>
              <a:off x="0" y="-47625"/>
              <a:ext cx="481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44">
            <a:extLst>
              <a:ext uri="{FF2B5EF4-FFF2-40B4-BE49-F238E27FC236}">
                <a16:creationId xmlns:a16="http://schemas.microsoft.com/office/drawing/2014/main" id="{8D481391-7314-005A-1CFB-72D8AF354D5D}"/>
              </a:ext>
            </a:extLst>
          </p:cNvPr>
          <p:cNvSpPr/>
          <p:nvPr/>
        </p:nvSpPr>
        <p:spPr>
          <a:xfrm>
            <a:off x="889210" y="1560102"/>
            <a:ext cx="925515" cy="887098"/>
          </a:xfrm>
          <a:custGeom>
            <a:avLst/>
            <a:gdLst/>
            <a:ahLst/>
            <a:cxnLst/>
            <a:rect l="l" t="t" r="r" b="b"/>
            <a:pathLst>
              <a:path w="1305290" h="1259605" extrusionOk="0">
                <a:moveTo>
                  <a:pt x="0" y="0"/>
                </a:moveTo>
                <a:lnTo>
                  <a:pt x="1305290" y="0"/>
                </a:lnTo>
                <a:lnTo>
                  <a:pt x="1305290" y="1259605"/>
                </a:lnTo>
                <a:lnTo>
                  <a:pt x="0" y="1259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1" name="Google Shape;291;p44">
            <a:extLst>
              <a:ext uri="{FF2B5EF4-FFF2-40B4-BE49-F238E27FC236}">
                <a16:creationId xmlns:a16="http://schemas.microsoft.com/office/drawing/2014/main" id="{3CAB7C18-260C-6058-BA42-4744525A3884}"/>
              </a:ext>
            </a:extLst>
          </p:cNvPr>
          <p:cNvSpPr/>
          <p:nvPr/>
        </p:nvSpPr>
        <p:spPr>
          <a:xfrm>
            <a:off x="7367272" y="1531114"/>
            <a:ext cx="680070" cy="812529"/>
          </a:xfrm>
          <a:custGeom>
            <a:avLst/>
            <a:gdLst/>
            <a:ahLst/>
            <a:cxnLst/>
            <a:rect l="l" t="t" r="r" b="b"/>
            <a:pathLst>
              <a:path w="1086131" h="1326573" extrusionOk="0">
                <a:moveTo>
                  <a:pt x="0" y="0"/>
                </a:moveTo>
                <a:lnTo>
                  <a:pt x="1086131" y="0"/>
                </a:lnTo>
                <a:lnTo>
                  <a:pt x="1086131" y="1326572"/>
                </a:lnTo>
                <a:lnTo>
                  <a:pt x="0" y="1326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3" name="Google Shape;293;p44">
            <a:extLst>
              <a:ext uri="{FF2B5EF4-FFF2-40B4-BE49-F238E27FC236}">
                <a16:creationId xmlns:a16="http://schemas.microsoft.com/office/drawing/2014/main" id="{0E473D81-E3EC-4679-C715-20C37AA8F72D}"/>
              </a:ext>
            </a:extLst>
          </p:cNvPr>
          <p:cNvSpPr txBox="1"/>
          <p:nvPr/>
        </p:nvSpPr>
        <p:spPr>
          <a:xfrm>
            <a:off x="1533007" y="144553"/>
            <a:ext cx="61743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DO YOU HAVE ANY QUESTION?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4">
            <a:extLst>
              <a:ext uri="{FF2B5EF4-FFF2-40B4-BE49-F238E27FC236}">
                <a16:creationId xmlns:a16="http://schemas.microsoft.com/office/drawing/2014/main" id="{2AB49935-18D2-978D-4AD1-88A56D2F1A61}"/>
              </a:ext>
            </a:extLst>
          </p:cNvPr>
          <p:cNvSpPr txBox="1"/>
          <p:nvPr/>
        </p:nvSpPr>
        <p:spPr>
          <a:xfrm>
            <a:off x="424856" y="2626455"/>
            <a:ext cx="1854224" cy="71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WHEN? 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676A69"/>
                </a:solidFill>
                <a:latin typeface="Roboto"/>
                <a:ea typeface="Roboto"/>
                <a:cs typeface="Roboto"/>
                <a:sym typeface="Roboto"/>
              </a:rPr>
              <a:t>May 1-2, 2025</a:t>
            </a:r>
            <a:endParaRPr sz="1600" b="0" i="0" u="none" strike="noStrike" cap="none" dirty="0">
              <a:solidFill>
                <a:srgbClr val="676A6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676A69"/>
                </a:solidFill>
                <a:latin typeface="Roboto"/>
                <a:ea typeface="Roboto"/>
                <a:cs typeface="Roboto"/>
                <a:sym typeface="Roboto"/>
              </a:rPr>
              <a:t>(international workers day)</a:t>
            </a:r>
            <a:endParaRPr sz="1050" b="0" i="0" u="none" strike="noStrike" cap="none" dirty="0">
              <a:solidFill>
                <a:srgbClr val="676A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44">
            <a:extLst>
              <a:ext uri="{FF2B5EF4-FFF2-40B4-BE49-F238E27FC236}">
                <a16:creationId xmlns:a16="http://schemas.microsoft.com/office/drawing/2014/main" id="{63E82835-8856-F2FE-D858-F3746E3D083C}"/>
              </a:ext>
            </a:extLst>
          </p:cNvPr>
          <p:cNvSpPr txBox="1"/>
          <p:nvPr/>
        </p:nvSpPr>
        <p:spPr>
          <a:xfrm>
            <a:off x="6411907" y="2460108"/>
            <a:ext cx="25908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WHERE? 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676A69"/>
                </a:solidFill>
                <a:latin typeface="Roboto"/>
                <a:ea typeface="Roboto"/>
                <a:cs typeface="Roboto"/>
                <a:sym typeface="Roboto"/>
              </a:rPr>
              <a:t>Rotterdam Science Tower </a:t>
            </a:r>
          </a:p>
          <a:p>
            <a:pPr marL="0" marR="0" lvl="0" indent="0" algn="ctr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676A69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GB" sz="1600" b="0" i="0" u="none" strike="noStrike" cap="none" dirty="0">
                <a:solidFill>
                  <a:srgbClr val="676A69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n" sz="1600" b="0" i="0" u="none" strike="noStrike" cap="none" dirty="0">
                <a:solidFill>
                  <a:srgbClr val="676A69"/>
                </a:solidFill>
                <a:latin typeface="Roboto"/>
                <a:ea typeface="Roboto"/>
                <a:cs typeface="Roboto"/>
                <a:sym typeface="Roboto"/>
              </a:rPr>
              <a:t> Netherlands)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4">
            <a:extLst>
              <a:ext uri="{FF2B5EF4-FFF2-40B4-BE49-F238E27FC236}">
                <a16:creationId xmlns:a16="http://schemas.microsoft.com/office/drawing/2014/main" id="{FEB587AE-754A-3BD9-7BE5-494D75F617F4}"/>
              </a:ext>
            </a:extLst>
          </p:cNvPr>
          <p:cNvSpPr/>
          <p:nvPr/>
        </p:nvSpPr>
        <p:spPr>
          <a:xfrm>
            <a:off x="8025750" y="170201"/>
            <a:ext cx="749731" cy="714617"/>
          </a:xfrm>
          <a:custGeom>
            <a:avLst/>
            <a:gdLst/>
            <a:ahLst/>
            <a:cxnLst/>
            <a:rect l="l" t="t" r="r" b="b"/>
            <a:pathLst>
              <a:path w="2883582" h="2748528" extrusionOk="0">
                <a:moveTo>
                  <a:pt x="0" y="0"/>
                </a:moveTo>
                <a:lnTo>
                  <a:pt x="2883582" y="0"/>
                </a:lnTo>
                <a:lnTo>
                  <a:pt x="2883582" y="2748528"/>
                </a:lnTo>
                <a:lnTo>
                  <a:pt x="0" y="2748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00" name="Google Shape;300;p44">
            <a:extLst>
              <a:ext uri="{FF2B5EF4-FFF2-40B4-BE49-F238E27FC236}">
                <a16:creationId xmlns:a16="http://schemas.microsoft.com/office/drawing/2014/main" id="{7088EC9B-98F4-481C-B6AF-40B7F404322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3209"/>
          <a:stretch/>
        </p:blipFill>
        <p:spPr>
          <a:xfrm>
            <a:off x="563856" y="152650"/>
            <a:ext cx="650708" cy="74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5342" y="787020"/>
            <a:ext cx="3293315" cy="28579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3;p44">
            <a:extLst>
              <a:ext uri="{FF2B5EF4-FFF2-40B4-BE49-F238E27FC236}">
                <a16:creationId xmlns:a16="http://schemas.microsoft.com/office/drawing/2014/main" id="{13B72DF8-72A6-B974-C5C5-7711497471C5}"/>
              </a:ext>
            </a:extLst>
          </p:cNvPr>
          <p:cNvSpPr txBox="1"/>
          <p:nvPr/>
        </p:nvSpPr>
        <p:spPr>
          <a:xfrm>
            <a:off x="656063" y="3829284"/>
            <a:ext cx="7831871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" sz="400" b="1" dirty="0">
              <a:solidFill>
                <a:srgbClr val="0B487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i="0" u="none" strike="noStrike" cap="none" dirty="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Point of C</a:t>
            </a:r>
            <a:r>
              <a:rPr lang="en" sz="2000" i="0" u="none" strike="noStrike" cap="none" dirty="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ontact: </a:t>
            </a:r>
            <a:r>
              <a:rPr lang="en-GB" sz="2000" b="1" i="0" u="none" strike="noStrike" cap="none" dirty="0">
                <a:solidFill>
                  <a:srgbClr val="0B4878"/>
                </a:solidFill>
                <a:latin typeface="Roboto"/>
                <a:ea typeface="Roboto"/>
                <a:cs typeface="Roboto"/>
                <a:sym typeface="Roboto"/>
              </a:rPr>
              <a:t>alice.pellegrino@spacegeneration.org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76746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vent Sponsorship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6B8FC9"/>
      </a:accent1>
      <a:accent2>
        <a:srgbClr val="52D1BF"/>
      </a:accent2>
      <a:accent3>
        <a:srgbClr val="39465B"/>
      </a:accent3>
      <a:accent4>
        <a:srgbClr val="365448"/>
      </a:accent4>
      <a:accent5>
        <a:srgbClr val="B53232"/>
      </a:accent5>
      <a:accent6>
        <a:srgbClr val="F2912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682</Words>
  <Application>Microsoft Office PowerPoint</Application>
  <PresentationFormat>Presentazione su schermo (16:9)</PresentationFormat>
  <Paragraphs>104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Roboto</vt:lpstr>
      <vt:lpstr>Fira Sans Extra Condensed</vt:lpstr>
      <vt:lpstr>Arial</vt:lpstr>
      <vt:lpstr>Calibri</vt:lpstr>
      <vt:lpstr>Simple Light</vt:lpstr>
      <vt:lpstr>Event Sponsorship Infographics by Slidesgo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Alice Pellegrino</dc:creator>
  <cp:lastModifiedBy>Alice Pellegrino</cp:lastModifiedBy>
  <cp:revision>2</cp:revision>
  <dcterms:modified xsi:type="dcterms:W3CDTF">2025-02-27T09:23:02Z</dcterms:modified>
</cp:coreProperties>
</file>