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985" r:id="rId4"/>
    <p:sldMasterId id="2147484036" r:id="rId5"/>
    <p:sldMasterId id="2147484100" r:id="rId6"/>
    <p:sldMasterId id="2147484145" r:id="rId7"/>
  </p:sldMasterIdLst>
  <p:notesMasterIdLst>
    <p:notesMasterId r:id="rId33"/>
  </p:notesMasterIdLst>
  <p:handoutMasterIdLst>
    <p:handoutMasterId r:id="rId34"/>
  </p:handoutMasterIdLst>
  <p:sldIdLst>
    <p:sldId id="2147482059" r:id="rId8"/>
    <p:sldId id="2147482170" r:id="rId9"/>
    <p:sldId id="2147482118" r:id="rId10"/>
    <p:sldId id="2147482168" r:id="rId11"/>
    <p:sldId id="2147482119" r:id="rId12"/>
    <p:sldId id="2147482142" r:id="rId13"/>
    <p:sldId id="2147482149" r:id="rId14"/>
    <p:sldId id="2147482120" r:id="rId15"/>
    <p:sldId id="2147482169" r:id="rId16"/>
    <p:sldId id="2147482006" r:id="rId17"/>
    <p:sldId id="2147482121" r:id="rId18"/>
    <p:sldId id="2147482122" r:id="rId19"/>
    <p:sldId id="2147482171" r:id="rId20"/>
    <p:sldId id="2147482066" r:id="rId21"/>
    <p:sldId id="2147482049" r:id="rId22"/>
    <p:sldId id="2147482067" r:id="rId23"/>
    <p:sldId id="2147482050" r:id="rId24"/>
    <p:sldId id="2147482064" r:id="rId25"/>
    <p:sldId id="2147482068" r:id="rId26"/>
    <p:sldId id="2147482172" r:id="rId27"/>
    <p:sldId id="1016" r:id="rId28"/>
    <p:sldId id="1014" r:id="rId29"/>
    <p:sldId id="1008" r:id="rId30"/>
    <p:sldId id="1010" r:id="rId31"/>
    <p:sldId id="2147482155" r:id="rId32"/>
  </p:sldIdLst>
  <p:sldSz cx="12192000" cy="6858000"/>
  <p:notesSz cx="6669088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385" userDrawn="1">
          <p15:clr>
            <a:srgbClr val="A4A3A4"/>
          </p15:clr>
        </p15:guide>
        <p15:guide id="4" orient="horz" pos="52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AFD508-42EC-B537-3441-9E304855B0D9}" name="PINTO Vera (DEFIS)" initials="" userId="S::Vera.PINTO@ec.europa.eu::35779fc5-b283-41b0-ac22-8062651fa205" providerId="AD"/>
  <p188:author id="{F0C1C321-4055-0C62-AEE2-CF6B2C1A773E}" name="MAZANOVA Zuzana (DEFIS)" initials="ZM" userId="S::Zuzana.MAZANOVA@ec.europa.eu::bde3b291-1050-4f8f-845c-8da23168f3df" providerId="AD"/>
  <p188:author id="{A5A30A25-B5E5-28B1-5AAB-C47C508B96F4}" name="MOREL DE WESTGAVER Pierre-Elie (DEFIS)" initials="" userId="S::Pierre-Elie.MOREL-DE-WESTGAVER@ec.europa.eu::085e0c24-d2f7-4c1d-9244-8dcbe075d1e1" providerId="AD"/>
  <p188:author id="{8DCAD936-98B4-D5B5-4042-391EFFCAC873}" name="MUNOZ Rodolphe (DEFIS)" initials="M(" userId="S::rodolphe.munoz@ec.europa.eu::04520857-61a7-4a9f-8899-3f20f4c273bf" providerId="AD"/>
  <p188:author id="{D3511547-E6F8-FC7D-2A7C-080289E5C7E5}" name="PINTO Vera (DEFIS)" initials="P(" userId="S::vera.pinto@ec.europa.eu::35779fc5-b283-41b0-ac22-8062651fa205" providerId="AD"/>
  <p188:author id="{97F48773-6119-1BB2-5A34-AFD07C55DF33}" name="MUNOZ Rodolphe (DEFIS)" initials="RM" userId="S::Rodolphe.MUNOZ@ec.europa.eu::04520857-61a7-4a9f-8899-3f20f4c273bf" providerId="AD"/>
  <p188:author id="{51F39F73-6D82-2A0C-86C4-9152856E0FCE}" name="MOREL DE WESTGAVER Pierre-Elie (DEFIS)" initials="M(" userId="S::pierre-elie.morel-de-westgaver@ec.europa.eu::085e0c24-d2f7-4c1d-9244-8dcbe075d1e1" providerId="AD"/>
  <p188:author id="{3F459182-6921-3CCB-44FC-83C2D4A7E8FE}" name="DETHLEFSEN Thea (DEFIS)" initials="TD" userId="S::Thea.DETHLEFSEN@ec.europa.eu::3d7446b3-0391-49e1-ac02-18f35bf8aa9f" providerId="AD"/>
  <p188:author id="{7D4D9AB0-4674-5D18-B338-50990DA2A76C}" name="ADAM Ruxandra Gabriela (DEFIS)" initials="RA" userId="S::Ruxandra-Gabriela.ADAM@ec.europa.eu::8cc13c8c-889f-4b6e-b174-579bbd97795c" providerId="AD"/>
  <p188:author id="{C05383F3-1795-6C0B-5859-22F85252F5B1}" name="LAMBRECHT Regine (ESTAT-EXT)" initials="RL" userId="S::Regine.LAMBRECHT@ext.ec.europa.eu::1a5166bf-0d9b-4429-b96c-64f3c887b7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161"/>
    <a:srgbClr val="CBF2FD"/>
    <a:srgbClr val="3067F0"/>
    <a:srgbClr val="0101FF"/>
    <a:srgbClr val="3A3A3A"/>
    <a:srgbClr val="BED8F0"/>
    <a:srgbClr val="9BE5FF"/>
    <a:srgbClr val="4C6C9C"/>
    <a:srgbClr val="00008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CF7639-C723-4217-AB3B-62EA2EE8C544}" v="1" dt="2025-10-09T15:12:01.0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  <p:guide orient="horz" pos="3385"/>
        <p:guide orient="horz" pos="52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microsoft.com/office/2015/10/relationships/revisionInfo" Target="revisionInfo.xml"/><Relationship Id="rId21" Type="http://schemas.openxmlformats.org/officeDocument/2006/relationships/slide" Target="slides/slide14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/>
              <a:t>Value Global Space Economy (</a:t>
            </a: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r>
              <a:rPr lang="en-US" sz="900"/>
              <a:t> billion)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 (EUR trillion)</c:v>
                </c:pt>
              </c:strCache>
            </c:strRef>
          </c:tx>
          <c:spPr>
            <a:solidFill>
              <a:srgbClr val="B8CF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rgbClr val="B8CFFF"/>
                </a:solidFill>
                <a:prstDash val="sysDash"/>
              </a:ln>
              <a:effectLst/>
            </c:spPr>
            <c:trendlineType val="exp"/>
            <c:dispRSqr val="0"/>
            <c:dispEq val="0"/>
          </c:trendline>
          <c:cat>
            <c:numRef>
              <c:f>Sheet1!$A$2:$A$3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2035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560</c:v>
                </c:pt>
                <c:pt idx="1">
                  <c:v>1600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9F-41D2-A363-7C07899CA73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584622672"/>
        <c:axId val="1584618832"/>
      </c:barChart>
      <c:catAx>
        <c:axId val="1584622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4618832"/>
        <c:crosses val="autoZero"/>
        <c:auto val="1"/>
        <c:lblAlgn val="ctr"/>
        <c:lblOffset val="100"/>
        <c:noMultiLvlLbl val="0"/>
      </c:catAx>
      <c:valAx>
        <c:axId val="15846188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8462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A5-49D2-9C98-46A6CC7B2DEC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A5-49D2-9C98-46A6CC7B2DE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</c:v>
                </c:pt>
                <c:pt idx="1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5A5-49D2-9C98-46A6CC7B2D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1F9-4D1B-8680-E1E2CB5232BC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1F9-4D1B-8680-E1E2CB5232B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19</c:v>
                </c:pt>
                <c:pt idx="1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F9-4D1B-8680-E1E2CB5232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C98062-5592-455A-968E-D71F9DA5D47F}" type="doc">
      <dgm:prSet loTypeId="urn:microsoft.com/office/officeart/2005/8/layout/vProcess5" loCatId="process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C13B3B5-8D80-486F-88BA-2D1DE25CC277}">
      <dgm:prSet/>
      <dgm:spPr/>
      <dgm:t>
        <a:bodyPr/>
        <a:lstStyle/>
        <a:p>
          <a:r>
            <a:rPr lang="en-IE"/>
            <a:t>The Commission will develop a dedicated methodology to monitor the EU’s competitiveness in space and the EU’s share of the global space economy </a:t>
          </a:r>
          <a:endParaRPr lang="en-US"/>
        </a:p>
      </dgm:t>
    </dgm:pt>
    <dgm:pt modelId="{AECC4006-7599-4375-B1CB-F5FE681C2A8C}" type="parTrans" cxnId="{041334A0-F2F4-4558-B5EC-412C2085645C}">
      <dgm:prSet/>
      <dgm:spPr/>
      <dgm:t>
        <a:bodyPr/>
        <a:lstStyle/>
        <a:p>
          <a:endParaRPr lang="en-US"/>
        </a:p>
      </dgm:t>
    </dgm:pt>
    <dgm:pt modelId="{5903E4CA-A79B-4F62-94B1-F0D4F3F25B72}" type="sibTrans" cxnId="{041334A0-F2F4-4558-B5EC-412C2085645C}">
      <dgm:prSet/>
      <dgm:spPr/>
      <dgm:t>
        <a:bodyPr/>
        <a:lstStyle/>
        <a:p>
          <a:endParaRPr lang="en-US"/>
        </a:p>
      </dgm:t>
    </dgm:pt>
    <dgm:pt modelId="{D512913C-007B-490B-BF13-28F0CA4191F5}">
      <dgm:prSet/>
      <dgm:spPr/>
      <dgm:t>
        <a:bodyPr/>
        <a:lstStyle/>
        <a:p>
          <a:r>
            <a:rPr lang="en-IE"/>
            <a:t>The Commission will establish a ‘Space Team Europe’, a high-level forum bringing together all European Space Stakeholders to prepare an EU Space Master Plan</a:t>
          </a:r>
          <a:endParaRPr lang="en-US"/>
        </a:p>
      </dgm:t>
    </dgm:pt>
    <dgm:pt modelId="{CCAD8E99-455E-4496-96D5-643D3682DA88}" type="parTrans" cxnId="{F95DECF0-CED1-49BD-BB0B-C695FCC55198}">
      <dgm:prSet/>
      <dgm:spPr/>
      <dgm:t>
        <a:bodyPr/>
        <a:lstStyle/>
        <a:p>
          <a:endParaRPr lang="en-US"/>
        </a:p>
      </dgm:t>
    </dgm:pt>
    <dgm:pt modelId="{E744ED5C-06C2-464F-ABAA-7B0BDC9CCBEE}" type="sibTrans" cxnId="{F95DECF0-CED1-49BD-BB0B-C695FCC55198}">
      <dgm:prSet/>
      <dgm:spPr/>
      <dgm:t>
        <a:bodyPr/>
        <a:lstStyle/>
        <a:p>
          <a:endParaRPr lang="en-US"/>
        </a:p>
      </dgm:t>
    </dgm:pt>
    <dgm:pt modelId="{5367B94D-D49F-4BD3-B26A-25D6BB6A8577}">
      <dgm:prSet/>
      <dgm:spPr/>
      <dgm:t>
        <a:bodyPr/>
        <a:lstStyle/>
        <a:p>
          <a:r>
            <a:rPr lang="en-IE"/>
            <a:t>The EU Competitiveness Coordination Tool, which ensures coordination of EU and national policies, will include space in the selected key areas that are deemed of strategic importance </a:t>
          </a:r>
          <a:endParaRPr lang="en-US"/>
        </a:p>
      </dgm:t>
    </dgm:pt>
    <dgm:pt modelId="{2D29B2BE-EB5B-4D87-8018-7C67AC9D27F2}" type="parTrans" cxnId="{6CDC833A-734A-42A0-BD36-6C6E0B96BC75}">
      <dgm:prSet/>
      <dgm:spPr/>
      <dgm:t>
        <a:bodyPr/>
        <a:lstStyle/>
        <a:p>
          <a:endParaRPr lang="en-US"/>
        </a:p>
      </dgm:t>
    </dgm:pt>
    <dgm:pt modelId="{E2AFC59C-C3F7-44C8-B806-800B7C5D32E6}" type="sibTrans" cxnId="{6CDC833A-734A-42A0-BD36-6C6E0B96BC75}">
      <dgm:prSet/>
      <dgm:spPr/>
      <dgm:t>
        <a:bodyPr/>
        <a:lstStyle/>
        <a:p>
          <a:endParaRPr lang="en-US"/>
        </a:p>
      </dgm:t>
    </dgm:pt>
    <dgm:pt modelId="{9DFCD198-6821-4462-B581-CEC1E1D1624A}" type="pres">
      <dgm:prSet presAssocID="{16C98062-5592-455A-968E-D71F9DA5D47F}" presName="outerComposite" presStyleCnt="0">
        <dgm:presLayoutVars>
          <dgm:chMax val="5"/>
          <dgm:dir/>
          <dgm:resizeHandles val="exact"/>
        </dgm:presLayoutVars>
      </dgm:prSet>
      <dgm:spPr/>
    </dgm:pt>
    <dgm:pt modelId="{916BAAEA-67E0-4C20-8204-08AF7201FE66}" type="pres">
      <dgm:prSet presAssocID="{16C98062-5592-455A-968E-D71F9DA5D47F}" presName="dummyMaxCanvas" presStyleCnt="0">
        <dgm:presLayoutVars/>
      </dgm:prSet>
      <dgm:spPr/>
    </dgm:pt>
    <dgm:pt modelId="{9DC20C4B-2AB8-4E3F-ABE7-07168651118F}" type="pres">
      <dgm:prSet presAssocID="{16C98062-5592-455A-968E-D71F9DA5D47F}" presName="ThreeNodes_1" presStyleLbl="node1" presStyleIdx="0" presStyleCnt="3">
        <dgm:presLayoutVars>
          <dgm:bulletEnabled val="1"/>
        </dgm:presLayoutVars>
      </dgm:prSet>
      <dgm:spPr/>
    </dgm:pt>
    <dgm:pt modelId="{3B7F8823-D9AF-4FD6-8521-5D0C016838E5}" type="pres">
      <dgm:prSet presAssocID="{16C98062-5592-455A-968E-D71F9DA5D47F}" presName="ThreeNodes_2" presStyleLbl="node1" presStyleIdx="1" presStyleCnt="3">
        <dgm:presLayoutVars>
          <dgm:bulletEnabled val="1"/>
        </dgm:presLayoutVars>
      </dgm:prSet>
      <dgm:spPr/>
    </dgm:pt>
    <dgm:pt modelId="{D8FB7E5C-552C-4DCB-A55D-AAC8D102C620}" type="pres">
      <dgm:prSet presAssocID="{16C98062-5592-455A-968E-D71F9DA5D47F}" presName="ThreeNodes_3" presStyleLbl="node1" presStyleIdx="2" presStyleCnt="3">
        <dgm:presLayoutVars>
          <dgm:bulletEnabled val="1"/>
        </dgm:presLayoutVars>
      </dgm:prSet>
      <dgm:spPr/>
    </dgm:pt>
    <dgm:pt modelId="{25EFD5FD-CF8B-42ED-BBB8-A9DD0F3372F1}" type="pres">
      <dgm:prSet presAssocID="{16C98062-5592-455A-968E-D71F9DA5D47F}" presName="ThreeConn_1-2" presStyleLbl="fgAccFollowNode1" presStyleIdx="0" presStyleCnt="2">
        <dgm:presLayoutVars>
          <dgm:bulletEnabled val="1"/>
        </dgm:presLayoutVars>
      </dgm:prSet>
      <dgm:spPr/>
    </dgm:pt>
    <dgm:pt modelId="{373976F6-4E44-42A0-BB3F-B0147CE5EC1A}" type="pres">
      <dgm:prSet presAssocID="{16C98062-5592-455A-968E-D71F9DA5D47F}" presName="ThreeConn_2-3" presStyleLbl="fgAccFollowNode1" presStyleIdx="1" presStyleCnt="2">
        <dgm:presLayoutVars>
          <dgm:bulletEnabled val="1"/>
        </dgm:presLayoutVars>
      </dgm:prSet>
      <dgm:spPr/>
    </dgm:pt>
    <dgm:pt modelId="{4C9906AD-D8C4-4CDF-82D1-7911FE405C6F}" type="pres">
      <dgm:prSet presAssocID="{16C98062-5592-455A-968E-D71F9DA5D47F}" presName="ThreeNodes_1_text" presStyleLbl="node1" presStyleIdx="2" presStyleCnt="3">
        <dgm:presLayoutVars>
          <dgm:bulletEnabled val="1"/>
        </dgm:presLayoutVars>
      </dgm:prSet>
      <dgm:spPr/>
    </dgm:pt>
    <dgm:pt modelId="{5BF7F209-2FF9-4063-BA63-21E2158943F6}" type="pres">
      <dgm:prSet presAssocID="{16C98062-5592-455A-968E-D71F9DA5D47F}" presName="ThreeNodes_2_text" presStyleLbl="node1" presStyleIdx="2" presStyleCnt="3">
        <dgm:presLayoutVars>
          <dgm:bulletEnabled val="1"/>
        </dgm:presLayoutVars>
      </dgm:prSet>
      <dgm:spPr/>
    </dgm:pt>
    <dgm:pt modelId="{BA35D05B-6B5F-4003-AEA9-BCDF043ED9A5}" type="pres">
      <dgm:prSet presAssocID="{16C98062-5592-455A-968E-D71F9DA5D47F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C70EA1A-F632-4C59-8405-6A01DB722A10}" type="presOf" srcId="{D512913C-007B-490B-BF13-28F0CA4191F5}" destId="{3B7F8823-D9AF-4FD6-8521-5D0C016838E5}" srcOrd="0" destOrd="0" presId="urn:microsoft.com/office/officeart/2005/8/layout/vProcess5"/>
    <dgm:cxn modelId="{6CDC833A-734A-42A0-BD36-6C6E0B96BC75}" srcId="{16C98062-5592-455A-968E-D71F9DA5D47F}" destId="{5367B94D-D49F-4BD3-B26A-25D6BB6A8577}" srcOrd="2" destOrd="0" parTransId="{2D29B2BE-EB5B-4D87-8018-7C67AC9D27F2}" sibTransId="{E2AFC59C-C3F7-44C8-B806-800B7C5D32E6}"/>
    <dgm:cxn modelId="{8C25C747-D088-4C43-ADC9-7B690FD98EA6}" type="presOf" srcId="{CC13B3B5-8D80-486F-88BA-2D1DE25CC277}" destId="{4C9906AD-D8C4-4CDF-82D1-7911FE405C6F}" srcOrd="1" destOrd="0" presId="urn:microsoft.com/office/officeart/2005/8/layout/vProcess5"/>
    <dgm:cxn modelId="{F824DF49-8218-43E3-9B81-01E72105D391}" type="presOf" srcId="{E744ED5C-06C2-464F-ABAA-7B0BDC9CCBEE}" destId="{373976F6-4E44-42A0-BB3F-B0147CE5EC1A}" srcOrd="0" destOrd="0" presId="urn:microsoft.com/office/officeart/2005/8/layout/vProcess5"/>
    <dgm:cxn modelId="{B908806D-1F10-4149-AAF3-75E8F6261FDD}" type="presOf" srcId="{5903E4CA-A79B-4F62-94B1-F0D4F3F25B72}" destId="{25EFD5FD-CF8B-42ED-BBB8-A9DD0F3372F1}" srcOrd="0" destOrd="0" presId="urn:microsoft.com/office/officeart/2005/8/layout/vProcess5"/>
    <dgm:cxn modelId="{46B40085-9F36-48D3-8EF3-1BA6699052AD}" type="presOf" srcId="{CC13B3B5-8D80-486F-88BA-2D1DE25CC277}" destId="{9DC20C4B-2AB8-4E3F-ABE7-07168651118F}" srcOrd="0" destOrd="0" presId="urn:microsoft.com/office/officeart/2005/8/layout/vProcess5"/>
    <dgm:cxn modelId="{041334A0-F2F4-4558-B5EC-412C2085645C}" srcId="{16C98062-5592-455A-968E-D71F9DA5D47F}" destId="{CC13B3B5-8D80-486F-88BA-2D1DE25CC277}" srcOrd="0" destOrd="0" parTransId="{AECC4006-7599-4375-B1CB-F5FE681C2A8C}" sibTransId="{5903E4CA-A79B-4F62-94B1-F0D4F3F25B72}"/>
    <dgm:cxn modelId="{3F0009CE-D212-4B37-88E7-4F39D734AB78}" type="presOf" srcId="{5367B94D-D49F-4BD3-B26A-25D6BB6A8577}" destId="{BA35D05B-6B5F-4003-AEA9-BCDF043ED9A5}" srcOrd="1" destOrd="0" presId="urn:microsoft.com/office/officeart/2005/8/layout/vProcess5"/>
    <dgm:cxn modelId="{AAC2DFEA-E929-433D-B892-5437AED3DF24}" type="presOf" srcId="{16C98062-5592-455A-968E-D71F9DA5D47F}" destId="{9DFCD198-6821-4462-B581-CEC1E1D1624A}" srcOrd="0" destOrd="0" presId="urn:microsoft.com/office/officeart/2005/8/layout/vProcess5"/>
    <dgm:cxn modelId="{F95DECF0-CED1-49BD-BB0B-C695FCC55198}" srcId="{16C98062-5592-455A-968E-D71F9DA5D47F}" destId="{D512913C-007B-490B-BF13-28F0CA4191F5}" srcOrd="1" destOrd="0" parTransId="{CCAD8E99-455E-4496-96D5-643D3682DA88}" sibTransId="{E744ED5C-06C2-464F-ABAA-7B0BDC9CCBEE}"/>
    <dgm:cxn modelId="{A299FBF3-33D0-42E2-B76A-8506EBE14EA7}" type="presOf" srcId="{5367B94D-D49F-4BD3-B26A-25D6BB6A8577}" destId="{D8FB7E5C-552C-4DCB-A55D-AAC8D102C620}" srcOrd="0" destOrd="0" presId="urn:microsoft.com/office/officeart/2005/8/layout/vProcess5"/>
    <dgm:cxn modelId="{EDD589F4-77EA-4324-B303-A9BBC1133E3B}" type="presOf" srcId="{D512913C-007B-490B-BF13-28F0CA4191F5}" destId="{5BF7F209-2FF9-4063-BA63-21E2158943F6}" srcOrd="1" destOrd="0" presId="urn:microsoft.com/office/officeart/2005/8/layout/vProcess5"/>
    <dgm:cxn modelId="{F5B0C0A8-F853-46F6-B35A-294DFDAF4717}" type="presParOf" srcId="{9DFCD198-6821-4462-B581-CEC1E1D1624A}" destId="{916BAAEA-67E0-4C20-8204-08AF7201FE66}" srcOrd="0" destOrd="0" presId="urn:microsoft.com/office/officeart/2005/8/layout/vProcess5"/>
    <dgm:cxn modelId="{A774DAE3-621B-4BCA-943D-AC828506E787}" type="presParOf" srcId="{9DFCD198-6821-4462-B581-CEC1E1D1624A}" destId="{9DC20C4B-2AB8-4E3F-ABE7-07168651118F}" srcOrd="1" destOrd="0" presId="urn:microsoft.com/office/officeart/2005/8/layout/vProcess5"/>
    <dgm:cxn modelId="{E0150CC3-1640-4556-B38D-228465B99906}" type="presParOf" srcId="{9DFCD198-6821-4462-B581-CEC1E1D1624A}" destId="{3B7F8823-D9AF-4FD6-8521-5D0C016838E5}" srcOrd="2" destOrd="0" presId="urn:microsoft.com/office/officeart/2005/8/layout/vProcess5"/>
    <dgm:cxn modelId="{E335917D-A9D3-4A05-9407-18E9E3A073E9}" type="presParOf" srcId="{9DFCD198-6821-4462-B581-CEC1E1D1624A}" destId="{D8FB7E5C-552C-4DCB-A55D-AAC8D102C620}" srcOrd="3" destOrd="0" presId="urn:microsoft.com/office/officeart/2005/8/layout/vProcess5"/>
    <dgm:cxn modelId="{19904791-E7DD-4319-907F-1089957C301E}" type="presParOf" srcId="{9DFCD198-6821-4462-B581-CEC1E1D1624A}" destId="{25EFD5FD-CF8B-42ED-BBB8-A9DD0F3372F1}" srcOrd="4" destOrd="0" presId="urn:microsoft.com/office/officeart/2005/8/layout/vProcess5"/>
    <dgm:cxn modelId="{FCA5942F-BE80-4B4C-98F9-39300D325049}" type="presParOf" srcId="{9DFCD198-6821-4462-B581-CEC1E1D1624A}" destId="{373976F6-4E44-42A0-BB3F-B0147CE5EC1A}" srcOrd="5" destOrd="0" presId="urn:microsoft.com/office/officeart/2005/8/layout/vProcess5"/>
    <dgm:cxn modelId="{23F082A6-075E-4F80-8E98-63D0ABEBE121}" type="presParOf" srcId="{9DFCD198-6821-4462-B581-CEC1E1D1624A}" destId="{4C9906AD-D8C4-4CDF-82D1-7911FE405C6F}" srcOrd="6" destOrd="0" presId="urn:microsoft.com/office/officeart/2005/8/layout/vProcess5"/>
    <dgm:cxn modelId="{FDA89FD1-E009-4F5A-B433-5F748475A3F7}" type="presParOf" srcId="{9DFCD198-6821-4462-B581-CEC1E1D1624A}" destId="{5BF7F209-2FF9-4063-BA63-21E2158943F6}" srcOrd="7" destOrd="0" presId="urn:microsoft.com/office/officeart/2005/8/layout/vProcess5"/>
    <dgm:cxn modelId="{C63FCDED-3348-4CFB-A426-479438737C11}" type="presParOf" srcId="{9DFCD198-6821-4462-B581-CEC1E1D1624A}" destId="{BA35D05B-6B5F-4003-AEA9-BCDF043ED9A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C20C4B-2AB8-4E3F-ABE7-07168651118F}">
      <dsp:nvSpPr>
        <dsp:cNvPr id="0" name=""/>
        <dsp:cNvSpPr/>
      </dsp:nvSpPr>
      <dsp:spPr>
        <a:xfrm>
          <a:off x="0" y="0"/>
          <a:ext cx="8938260" cy="109154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The Commission will develop a dedicated methodology to monitor the EU’s competitiveness in space and the EU’s share of the global space economy </a:t>
          </a:r>
          <a:endParaRPr lang="en-US" sz="2000" kern="1200"/>
        </a:p>
      </dsp:txBody>
      <dsp:txXfrm>
        <a:off x="31970" y="31970"/>
        <a:ext cx="7760401" cy="1027601"/>
      </dsp:txXfrm>
    </dsp:sp>
    <dsp:sp modelId="{3B7F8823-D9AF-4FD6-8521-5D0C016838E5}">
      <dsp:nvSpPr>
        <dsp:cNvPr id="0" name=""/>
        <dsp:cNvSpPr/>
      </dsp:nvSpPr>
      <dsp:spPr>
        <a:xfrm>
          <a:off x="788669" y="1273465"/>
          <a:ext cx="8938260" cy="109154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The Commission will establish a ‘Space Team Europe’, a high-level forum bringing together all European Space Stakeholders to prepare an EU Space Master Plan</a:t>
          </a:r>
          <a:endParaRPr lang="en-US" sz="2000" kern="1200"/>
        </a:p>
      </dsp:txBody>
      <dsp:txXfrm>
        <a:off x="820639" y="1305435"/>
        <a:ext cx="7376147" cy="1027601"/>
      </dsp:txXfrm>
    </dsp:sp>
    <dsp:sp modelId="{D8FB7E5C-552C-4DCB-A55D-AAC8D102C620}">
      <dsp:nvSpPr>
        <dsp:cNvPr id="0" name=""/>
        <dsp:cNvSpPr/>
      </dsp:nvSpPr>
      <dsp:spPr>
        <a:xfrm>
          <a:off x="1577339" y="2546931"/>
          <a:ext cx="8938260" cy="109154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The EU Competitiveness Coordination Tool, which ensures coordination of EU and national policies, will include space in the selected key areas that are deemed of strategic importance </a:t>
          </a:r>
          <a:endParaRPr lang="en-US" sz="2000" kern="1200"/>
        </a:p>
      </dsp:txBody>
      <dsp:txXfrm>
        <a:off x="1609309" y="2578901"/>
        <a:ext cx="7376147" cy="1027601"/>
      </dsp:txXfrm>
    </dsp:sp>
    <dsp:sp modelId="{25EFD5FD-CF8B-42ED-BBB8-A9DD0F3372F1}">
      <dsp:nvSpPr>
        <dsp:cNvPr id="0" name=""/>
        <dsp:cNvSpPr/>
      </dsp:nvSpPr>
      <dsp:spPr>
        <a:xfrm>
          <a:off x="8228757" y="827752"/>
          <a:ext cx="709502" cy="709502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8388395" y="827752"/>
        <a:ext cx="390226" cy="533900"/>
      </dsp:txXfrm>
    </dsp:sp>
    <dsp:sp modelId="{373976F6-4E44-42A0-BB3F-B0147CE5EC1A}">
      <dsp:nvSpPr>
        <dsp:cNvPr id="0" name=""/>
        <dsp:cNvSpPr/>
      </dsp:nvSpPr>
      <dsp:spPr>
        <a:xfrm>
          <a:off x="9017427" y="2093941"/>
          <a:ext cx="709502" cy="709502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9177065" y="2093941"/>
        <a:ext cx="390226" cy="533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676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122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623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651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100">
                <a:cs typeface="Arial"/>
              </a:rPr>
              <a:t>First time the commission looks </a:t>
            </a:r>
            <a:r>
              <a:rPr lang="en-US" sz="1100" b="1">
                <a:cs typeface="Arial"/>
              </a:rPr>
              <a:t>at the entire space economy</a:t>
            </a:r>
            <a:r>
              <a:rPr lang="en-US" sz="1100">
                <a:cs typeface="Arial"/>
              </a:rPr>
              <a:t>, focusing on </a:t>
            </a:r>
            <a:r>
              <a:rPr lang="en-US" sz="1100" b="1">
                <a:cs typeface="Arial"/>
              </a:rPr>
              <a:t>the development of space infrastructure </a:t>
            </a:r>
            <a:r>
              <a:rPr lang="en-US" sz="1100">
                <a:cs typeface="Arial"/>
              </a:rPr>
              <a:t>and </a:t>
            </a:r>
            <a:r>
              <a:rPr lang="en-US" sz="1100" b="1">
                <a:cs typeface="Arial"/>
              </a:rPr>
              <a:t>space services</a:t>
            </a:r>
            <a:r>
              <a:rPr lang="en-US" sz="1100">
                <a:cs typeface="Arial"/>
              </a:rPr>
              <a:t>, aiming to </a:t>
            </a:r>
            <a:r>
              <a:rPr lang="en-US" sz="1100" b="1">
                <a:cs typeface="Arial"/>
              </a:rPr>
              <a:t>integrate space-based services across all sectors of the economy</a:t>
            </a:r>
            <a:endParaRPr lang="en-US" sz="1100" b="1">
              <a:solidFill>
                <a:srgbClr val="000000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100">
                <a:cs typeface="Arial"/>
              </a:rPr>
              <a:t>First time for the Commission to include emerging </a:t>
            </a:r>
            <a:r>
              <a:rPr lang="en-US" sz="1100" b="1">
                <a:cs typeface="Arial"/>
              </a:rPr>
              <a:t>orbital </a:t>
            </a:r>
            <a:r>
              <a:rPr lang="en-US" sz="1100">
                <a:cs typeface="Arial"/>
              </a:rPr>
              <a:t>and </a:t>
            </a:r>
            <a:r>
              <a:rPr lang="en-US" sz="1100" b="1">
                <a:cs typeface="Arial"/>
              </a:rPr>
              <a:t>beyond Earth’s orbit</a:t>
            </a:r>
            <a:r>
              <a:rPr lang="en-US" sz="1100">
                <a:cs typeface="Arial"/>
              </a:rPr>
              <a:t> economy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>
              <a:cs typeface="Arial"/>
            </a:endParaRP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530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606F6-79E2-C3A5-10C6-8CC9373A3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DA0CEC-F55E-9B5D-38AE-DB1FC68678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28937D-7262-7818-7A4C-74561BCF7B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895F1-93AF-BEFC-62EC-DBDCB56AB0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0CBEF-AE7D-FF44-8A56-AD53AB00CCBE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275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451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770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240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FD75726-10EB-4B17-8202-A74DFC1323B9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793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371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554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522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098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1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option 1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Graphic 1">
            <a:extLst>
              <a:ext uri="{FF2B5EF4-FFF2-40B4-BE49-F238E27FC236}">
                <a16:creationId xmlns:a16="http://schemas.microsoft.com/office/drawing/2014/main" id="{63D028D9-6582-CA91-E714-47DB01387AE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1" b="31606"/>
          <a:stretch/>
        </p:blipFill>
        <p:spPr bwMode="auto">
          <a:xfrm>
            <a:off x="-101600" y="3429000"/>
            <a:ext cx="12293599" cy="393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B290A50-B43D-A2B6-515F-75425256A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40514"/>
            <a:ext cx="10515600" cy="1020337"/>
          </a:xfrm>
          <a:noFill/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pic>
        <p:nvPicPr>
          <p:cNvPr id="3" name="Picture 2" descr="European Commission">
            <a:extLst>
              <a:ext uri="{FF2B5EF4-FFF2-40B4-BE49-F238E27FC236}">
                <a16:creationId xmlns:a16="http://schemas.microsoft.com/office/drawing/2014/main" id="{85D80D5D-B11B-B8B1-1D33-81E7377D59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  <p:pic>
        <p:nvPicPr>
          <p:cNvPr id="2" name="Picture 1" descr="European Commission">
            <a:extLst>
              <a:ext uri="{FF2B5EF4-FFF2-40B4-BE49-F238E27FC236}">
                <a16:creationId xmlns:a16="http://schemas.microsoft.com/office/drawing/2014/main" id="{40639328-2DD8-B453-1657-708B9315E22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D2BE3D02-313E-2A28-5310-BA887A1D54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619169"/>
            <a:ext cx="10065224" cy="537269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02190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39DED1-43B7-A54B-D3D7-54792E535D2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416748-3994-A02A-B7BD-AC8272883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839009"/>
      </p:ext>
    </p:extLst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9BD169-F6A4-2E23-F2D4-B7DED1FC9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C2FD4-3B80-FE70-83EA-C9956AF11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217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4 imag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91;p33">
            <a:extLst>
              <a:ext uri="{FF2B5EF4-FFF2-40B4-BE49-F238E27FC236}">
                <a16:creationId xmlns:a16="http://schemas.microsoft.com/office/drawing/2014/main" id="{A9F38C94-2545-ED67-4909-C5A475FCF80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38332" y="2197664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95;p33">
            <a:extLst>
              <a:ext uri="{FF2B5EF4-FFF2-40B4-BE49-F238E27FC236}">
                <a16:creationId xmlns:a16="http://schemas.microsoft.com/office/drawing/2014/main" id="{45EC68E1-18F5-04CB-00B3-F8948F3B4F18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161035" y="2197663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0A4763F-1C9A-B628-1609-DA5C75C90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02758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Google Shape;91;p33">
            <a:extLst>
              <a:ext uri="{FF2B5EF4-FFF2-40B4-BE49-F238E27FC236}">
                <a16:creationId xmlns:a16="http://schemas.microsoft.com/office/drawing/2014/main" id="{0AB5F208-A96D-CEBC-874F-7B719FD86FE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538332" y="4031391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95;p33">
            <a:extLst>
              <a:ext uri="{FF2B5EF4-FFF2-40B4-BE49-F238E27FC236}">
                <a16:creationId xmlns:a16="http://schemas.microsoft.com/office/drawing/2014/main" id="{0AC28D44-5B34-89F9-D8AB-62E99E380E3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1035" y="4031390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4095A4F-385F-CF4A-5E10-E3628D85F6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02758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92A6C90-A6CE-C107-4350-7906F5FDD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839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A45C4F8-1803-A72B-10DF-5927ABF6E4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839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9C7B51-3F16-5ABF-3BE2-AA17BD10D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493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457" y="589047"/>
            <a:ext cx="7587343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766457" y="1895333"/>
            <a:ext cx="7587342" cy="3845577"/>
          </a:xfrm>
          <a:solidFill>
            <a:schemeClr val="bg1"/>
          </a:solidFill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0067565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F83483-47D9-4712-A8D7-6CBF6177582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7"/>
            <a:ext cx="5138057" cy="717240"/>
          </a:xfrm>
          <a:solidFill>
            <a:schemeClr val="bg1"/>
          </a:solidFill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bg1"/>
                </a:solidFill>
                <a:highlight>
                  <a:srgbClr val="003399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3991843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F035CA-6728-7746-C9FC-81382094BF06}"/>
              </a:ext>
            </a:extLst>
          </p:cNvPr>
          <p:cNvSpPr/>
          <p:nvPr/>
        </p:nvSpPr>
        <p:spPr>
          <a:xfrm>
            <a:off x="5388429" y="0"/>
            <a:ext cx="6803571" cy="68579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E701F0-97E6-7792-DA18-AD6E08BC874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6"/>
            <a:ext cx="5138057" cy="1000267"/>
          </a:xfrm>
          <a:noFill/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tx2"/>
                </a:solidFill>
                <a:highlight>
                  <a:srgbClr val="FFD34E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noFill/>
        </p:spPr>
        <p:txBody>
          <a:bodyPr>
            <a:noAutofit/>
          </a:bodyPr>
          <a:lstStyle>
            <a:lvl1pPr marL="0" indent="0">
              <a:buClr>
                <a:schemeClr val="bg1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07C9B7E-A9F7-E74E-8B7F-3BB737CA39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B7786630-3DC2-B1C3-65DD-397E446197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32292"/>
      </p:ext>
    </p:extLst>
  </p:cSld>
  <p:clrMapOvr>
    <a:masterClrMapping/>
  </p:clrMapOvr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columns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773642" y="0"/>
            <a:ext cx="4418358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8936A4-CDCB-C345-F71F-92F2A35F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067"/>
            <a:ext cx="7915275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E590DB-1C31-60F0-D6F8-A1706796115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4C5D68-6EAE-4A7A-7185-241C6CF3B9B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305921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blue flag with yellow stars&#10;&#10;Description automatically generated">
            <a:extLst>
              <a:ext uri="{FF2B5EF4-FFF2-40B4-BE49-F238E27FC236}">
                <a16:creationId xmlns:a16="http://schemas.microsoft.com/office/drawing/2014/main" id="{901A7271-B7CF-4C49-1423-D7CA7ECEF2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C0DCEE1B-27AC-37B6-7683-71F823E43E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97D846-EECB-7092-C88A-21E2250BD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30915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314E959-31F1-870D-FAE7-99D8E6333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566250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coloured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2517C-B46F-A98F-0643-A97107DEC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589695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a coloure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0C1291-4A16-4E7F-D6F2-0662C6CC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90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706136"/>
            <a:ext cx="4840275" cy="346317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1CCFCC-12CB-E276-21C2-DAA2C8D36EC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393779" y="1706137"/>
            <a:ext cx="4960021" cy="3463178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240A71C-FBDC-ABE7-AF08-221E5E629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439813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posi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559404-34AB-2AB1-76B4-CB85000D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6904"/>
            <a:ext cx="10515600" cy="81690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012AF7B-3A7E-8763-817E-DD321C64A6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A2B82B-3461-6DA2-3E41-F3AC8139182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tx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oogle Shape;66;p29" descr="Quote">
            <a:extLst>
              <a:ext uri="{FF2B5EF4-FFF2-40B4-BE49-F238E27FC236}">
                <a16:creationId xmlns:a16="http://schemas.microsoft.com/office/drawing/2014/main" id="{2BA61D73-E039-6C69-A4A9-27D86CB30D1D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ue flag with yellow stars&#10;&#10;Description automatically generated">
            <a:extLst>
              <a:ext uri="{FF2B5EF4-FFF2-40B4-BE49-F238E27FC236}">
                <a16:creationId xmlns:a16="http://schemas.microsoft.com/office/drawing/2014/main" id="{BE2FFB7F-6A6F-E203-E2CE-AAC503E40F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Google Shape;66;p29" descr="Quote">
            <a:extLst>
              <a:ext uri="{FF2B5EF4-FFF2-40B4-BE49-F238E27FC236}">
                <a16:creationId xmlns:a16="http://schemas.microsoft.com/office/drawing/2014/main" id="{D61A7912-F509-F977-C8A3-05B55096DDA4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blue flag with yellow stars&#10;&#10;Description automatically generated">
            <a:extLst>
              <a:ext uri="{FF2B5EF4-FFF2-40B4-BE49-F238E27FC236}">
                <a16:creationId xmlns:a16="http://schemas.microsoft.com/office/drawing/2014/main" id="{519F3A2E-810F-F3DF-534B-DFE8563EDC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0BD146-26A9-B2E3-790A-137432E69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321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0E4D59-AF6A-8993-094A-5A4FED57EA3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3588F2-1E00-50BC-0820-CB663EE97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395538"/>
      </p:ext>
    </p:extLst>
  </p:cSld>
  <p:clrMapOvr>
    <a:masterClrMapping/>
  </p:clrMapOvr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16039EEF-B8E6-4383-4827-068F061175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BE876A1-64BE-0A6D-B28E-A01C8883D1F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bg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oogle Shape;66;p29" descr="Quote">
            <a:extLst>
              <a:ext uri="{FF2B5EF4-FFF2-40B4-BE49-F238E27FC236}">
                <a16:creationId xmlns:a16="http://schemas.microsoft.com/office/drawing/2014/main" id="{E1B4A183-929D-5431-B365-FECE6A72A484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6CD1AA0-BE2D-038C-5423-E271CF1636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148383-BBA9-7909-CFDF-60BEA0FE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03511"/>
            <a:ext cx="10515600" cy="816904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pic>
        <p:nvPicPr>
          <p:cNvPr id="6" name="Google Shape;66;p29" descr="Quote">
            <a:extLst>
              <a:ext uri="{FF2B5EF4-FFF2-40B4-BE49-F238E27FC236}">
                <a16:creationId xmlns:a16="http://schemas.microsoft.com/office/drawing/2014/main" id="{DE2EBF53-76CE-6C8F-0861-C3A5D384E180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AB87E6E1-A561-866F-CE99-26D9647684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765A446-C679-3C21-6DB2-E6E244E9D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68818312"/>
      </p:ext>
    </p:extLst>
  </p:cSld>
  <p:clrMapOvr>
    <a:masterClrMapping/>
  </p:clrMapOvr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picture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52718" y="1683033"/>
            <a:ext cx="3886563" cy="3886563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43A5598A-C2EA-5505-BEB5-E80CA68AED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3D5D7A7A-28D1-BC55-7F75-53B9E5FBC5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B7D111-DE2E-9994-A799-F62F38E83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170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4D01C79-8E51-7320-51B2-6B4D1CD158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6200794-8F7F-E0F0-3735-90CCC24A8A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271D99-21D4-ED76-0E54-1ECA6FD71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10378"/>
      </p:ext>
    </p:extLst>
  </p:cSld>
  <p:clrMapOvr>
    <a:masterClrMapping/>
  </p:clrMapOvr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7EF38B-E8AF-66F2-44F8-7A5DA7FF3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636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ircles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Google Shape;128;p36">
            <a:extLst>
              <a:ext uri="{FF2B5EF4-FFF2-40B4-BE49-F238E27FC236}">
                <a16:creationId xmlns:a16="http://schemas.microsoft.com/office/drawing/2014/main" id="{C6066961-5253-C2E8-C59C-7D3AEA19074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4407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7354" y="179242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128;p36">
            <a:extLst>
              <a:ext uri="{FF2B5EF4-FFF2-40B4-BE49-F238E27FC236}">
                <a16:creationId xmlns:a16="http://schemas.microsoft.com/office/drawing/2014/main" id="{530B519E-B8E9-0851-34A7-4EBCABDB1F2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838198" y="379352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7CC6BA2-60D9-1664-3253-8468AB06B3B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2887352" y="394186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Google Shape;128;p36">
            <a:extLst>
              <a:ext uri="{FF2B5EF4-FFF2-40B4-BE49-F238E27FC236}">
                <a16:creationId xmlns:a16="http://schemas.microsoft.com/office/drawing/2014/main" id="{B0466037-50F3-96B3-1B0E-06D3D18B8BCE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422796" y="167960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C1C8BB-B6BF-EFC9-4FB7-FE68ADABF64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71950" y="182795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2B2D1DEC-353D-0530-46BD-FAC7D81DC42A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422794" y="382905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C01048-C2DE-CFE9-C353-8ED3741099B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471948" y="397739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7E4CCE-C35C-C711-24D0-0F4BCA80C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F46C79FD-C571-418B-AB0F-5EE936C85276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002102"/>
      </p:ext>
    </p:extLst>
  </p:cSld>
  <p:clrMapOvr>
    <a:masterClrMapping/>
  </p:clrMapOvr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rectangles pictures white background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15" name="Google Shape;97;p33">
            <a:extLst>
              <a:ext uri="{FF2B5EF4-FFF2-40B4-BE49-F238E27FC236}">
                <a16:creationId xmlns:a16="http://schemas.microsoft.com/office/drawing/2014/main" id="{51CBB8A7-3E08-DCAC-14AF-878AC33CDC30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38200" y="1931348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438DF5-CCC4-87AD-037A-C14F79B626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08868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Google Shape;97;p33">
            <a:extLst>
              <a:ext uri="{FF2B5EF4-FFF2-40B4-BE49-F238E27FC236}">
                <a16:creationId xmlns:a16="http://schemas.microsoft.com/office/drawing/2014/main" id="{BFE9E99F-07A9-26A1-106E-78351E5222CA}"/>
              </a:ext>
            </a:extLst>
          </p:cNvPr>
          <p:cNvSpPr>
            <a:spLocks noGrp="1"/>
          </p:cNvSpPr>
          <p:nvPr>
            <p:ph type="pic" idx="7"/>
          </p:nvPr>
        </p:nvSpPr>
        <p:spPr>
          <a:xfrm>
            <a:off x="838202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A6A52A8-BCDE-0058-03FA-48265F58CC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8868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oogle Shape;95;p33">
            <a:extLst>
              <a:ext uri="{FF2B5EF4-FFF2-40B4-BE49-F238E27FC236}">
                <a16:creationId xmlns:a16="http://schemas.microsoft.com/office/drawing/2014/main" id="{A15E4B72-6400-86B0-FD40-4FCA9F38655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80157" y="1931348"/>
            <a:ext cx="2461593" cy="163815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022ECE-0EE9-F2CA-72F3-353CAD2AB4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587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97;p33">
            <a:extLst>
              <a:ext uri="{FF2B5EF4-FFF2-40B4-BE49-F238E27FC236}">
                <a16:creationId xmlns:a16="http://schemas.microsoft.com/office/drawing/2014/main" id="{0D3E0C88-3573-7B0F-D8F7-5AAD283A42F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80157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F2FF4C0-B8CC-5E9A-7FF2-0BA1FD8666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1587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F815C1-0113-F490-4A53-0227959CF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177273"/>
      </p:ext>
    </p:extLst>
  </p:cSld>
  <p:clrMapOvr>
    <a:masterClrMapping/>
  </p:clrMapOvr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squared pictures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2993028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Google Shape;116;p35">
            <a:extLst>
              <a:ext uri="{FF2B5EF4-FFF2-40B4-BE49-F238E27FC236}">
                <a16:creationId xmlns:a16="http://schemas.microsoft.com/office/drawing/2014/main" id="{80AA888C-2660-9749-11E6-8A96DD56EAC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147856" y="161372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17;p35">
            <a:extLst>
              <a:ext uri="{FF2B5EF4-FFF2-40B4-BE49-F238E27FC236}">
                <a16:creationId xmlns:a16="http://schemas.microsoft.com/office/drawing/2014/main" id="{95752BFF-4A6F-68EA-E048-C405D776F6A9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7302684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18;p35">
            <a:extLst>
              <a:ext uri="{FF2B5EF4-FFF2-40B4-BE49-F238E27FC236}">
                <a16:creationId xmlns:a16="http://schemas.microsoft.com/office/drawing/2014/main" id="{69A61CD2-9393-897F-4851-B55A256B6577}"/>
              </a:ext>
            </a:extLst>
          </p:cNvPr>
          <p:cNvSpPr>
            <a:spLocks noGrp="1"/>
          </p:cNvSpPr>
          <p:nvPr>
            <p:ph type="pic" idx="6"/>
          </p:nvPr>
        </p:nvSpPr>
        <p:spPr>
          <a:xfrm>
            <a:off x="9457512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5" name="Google Shape;114;p35">
            <a:extLst>
              <a:ext uri="{FF2B5EF4-FFF2-40B4-BE49-F238E27FC236}">
                <a16:creationId xmlns:a16="http://schemas.microsoft.com/office/drawing/2014/main" id="{5BBBB0BA-17D9-1A2A-5573-A96E32CB11C7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8200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6" name="Google Shape;115;p35">
            <a:extLst>
              <a:ext uri="{FF2B5EF4-FFF2-40B4-BE49-F238E27FC236}">
                <a16:creationId xmlns:a16="http://schemas.microsoft.com/office/drawing/2014/main" id="{E234676C-5503-D335-7C9F-8EBF756F24A7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993028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116;p35">
            <a:extLst>
              <a:ext uri="{FF2B5EF4-FFF2-40B4-BE49-F238E27FC236}">
                <a16:creationId xmlns:a16="http://schemas.microsoft.com/office/drawing/2014/main" id="{8C059826-5CA9-F193-6C89-8B0DECF9ACE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47856" y="379975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Google Shape;117;p35">
            <a:extLst>
              <a:ext uri="{FF2B5EF4-FFF2-40B4-BE49-F238E27FC236}">
                <a16:creationId xmlns:a16="http://schemas.microsoft.com/office/drawing/2014/main" id="{E57729DD-0495-06CF-3D2B-B8EC5F7D6EF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302684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9" name="Google Shape;118;p35">
            <a:extLst>
              <a:ext uri="{FF2B5EF4-FFF2-40B4-BE49-F238E27FC236}">
                <a16:creationId xmlns:a16="http://schemas.microsoft.com/office/drawing/2014/main" id="{DDFD3960-357B-A667-2997-F567232AE44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457512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4EF7B-6FA5-122A-260D-E885CDDAA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582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Google Shape;121;p35">
            <a:extLst>
              <a:ext uri="{FF2B5EF4-FFF2-40B4-BE49-F238E27FC236}">
                <a16:creationId xmlns:a16="http://schemas.microsoft.com/office/drawing/2014/main" id="{2EA4C09F-A3D0-2FDF-C8EF-EDEF2FCF78CE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CC5C1-4287-4FC9-8450-3D86D951F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530463"/>
      </p:ext>
    </p:extLst>
  </p:cSld>
  <p:clrMapOvr>
    <a:masterClrMapping/>
  </p:clrMapOvr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Google Shape;114;p35">
            <a:extLst>
              <a:ext uri="{FF2B5EF4-FFF2-40B4-BE49-F238E27FC236}">
                <a16:creationId xmlns:a16="http://schemas.microsoft.com/office/drawing/2014/main" id="{F38470BA-1066-4059-A16D-B9EE9722C73D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15;p35">
            <a:extLst>
              <a:ext uri="{FF2B5EF4-FFF2-40B4-BE49-F238E27FC236}">
                <a16:creationId xmlns:a16="http://schemas.microsoft.com/office/drawing/2014/main" id="{4C5EDD4B-6148-8C81-CEE4-C4C5BFE4E78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21;p35">
            <a:extLst>
              <a:ext uri="{FF2B5EF4-FFF2-40B4-BE49-F238E27FC236}">
                <a16:creationId xmlns:a16="http://schemas.microsoft.com/office/drawing/2014/main" id="{85A61031-57E6-E855-38A1-FA502D6C575D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C730096-D3D5-78FF-DEE5-BE9525C4DB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9F566B8-5CFB-8DB0-6A67-925C39BEFB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800A1-1EE4-975A-7B55-1404DB41F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578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text and 4 imag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2F776A02-636B-3E8A-A60B-7D40FB29E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91;p33">
            <a:extLst>
              <a:ext uri="{FF2B5EF4-FFF2-40B4-BE49-F238E27FC236}">
                <a16:creationId xmlns:a16="http://schemas.microsoft.com/office/drawing/2014/main" id="{A9F38C94-2545-ED67-4909-C5A475FCF80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38332" y="2197664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95;p33">
            <a:extLst>
              <a:ext uri="{FF2B5EF4-FFF2-40B4-BE49-F238E27FC236}">
                <a16:creationId xmlns:a16="http://schemas.microsoft.com/office/drawing/2014/main" id="{45EC68E1-18F5-04CB-00B3-F8948F3B4F18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161035" y="2197663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0A4763F-1C9A-B628-1609-DA5C75C90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02758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Google Shape;91;p33">
            <a:extLst>
              <a:ext uri="{FF2B5EF4-FFF2-40B4-BE49-F238E27FC236}">
                <a16:creationId xmlns:a16="http://schemas.microsoft.com/office/drawing/2014/main" id="{0AB5F208-A96D-CEBC-874F-7B719FD86FE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538332" y="4031391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95;p33">
            <a:extLst>
              <a:ext uri="{FF2B5EF4-FFF2-40B4-BE49-F238E27FC236}">
                <a16:creationId xmlns:a16="http://schemas.microsoft.com/office/drawing/2014/main" id="{0AC28D44-5B34-89F9-D8AB-62E99E380E3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1035" y="4031390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4095A4F-385F-CF4A-5E10-E3628D85F6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02758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C3D8B1F-C85C-87C9-8BC0-E7B5F82884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950C68E-E41D-C57B-F4F9-5A4448E2C1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4649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AA9BB-29EC-79EA-02CA-8452ADF64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8994"/>
      </p:ext>
    </p:extLst>
  </p:cSld>
  <p:clrMapOvr>
    <a:masterClrMapping/>
  </p:clrMapOvr>
  <p:hf sldNum="0"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st page with credi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5C05-B6C4-EFD6-820E-25F6561D0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56739"/>
            <a:ext cx="10515600" cy="1020337"/>
          </a:xfrm>
        </p:spPr>
        <p:txBody>
          <a:bodyPr>
            <a:noAutofit/>
          </a:bodyPr>
          <a:lstStyle>
            <a:lvl1pPr>
              <a:defRPr sz="8800">
                <a:solidFill>
                  <a:schemeClr val="tx2"/>
                </a:solidFill>
              </a:defRPr>
            </a:lvl1pPr>
          </a:lstStyle>
          <a:p>
            <a:r>
              <a:rPr lang="en-US"/>
              <a:t>Thank you</a:t>
            </a:r>
            <a:endParaRPr lang="en-IE"/>
          </a:p>
        </p:txBody>
      </p:sp>
      <p:pic>
        <p:nvPicPr>
          <p:cNvPr id="4" name="Google Shape;444;p20">
            <a:extLst>
              <a:ext uri="{FF2B5EF4-FFF2-40B4-BE49-F238E27FC236}">
                <a16:creationId xmlns:a16="http://schemas.microsoft.com/office/drawing/2014/main" id="{DA7E9652-CF81-1788-7674-E1FA25BFE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144BEB-A192-AF1A-3CE0-A12C2705D8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996499"/>
            <a:ext cx="10515600" cy="16668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oogle Shape;444;p20">
            <a:extLst>
              <a:ext uri="{FF2B5EF4-FFF2-40B4-BE49-F238E27FC236}">
                <a16:creationId xmlns:a16="http://schemas.microsoft.com/office/drawing/2014/main" id="{8A55753B-1E31-7005-E76C-7A1B520A3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E782E-88D7-720D-47B0-E5C4BDBFE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61900"/>
      </p:ext>
    </p:extLst>
  </p:cSld>
  <p:clrMapOvr>
    <a:masterClrMapping/>
  </p:clrMapOvr>
  <p:hf sldNum="0"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781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0302141"/>
              </p:ext>
            </p:extLst>
          </p:nvPr>
        </p:nvGraphicFramePr>
        <p:xfrm>
          <a:off x="1955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70" imgH="370" progId="TCLayout.ActiveDocument.1">
                  <p:embed/>
                </p:oleObj>
              </mc:Choice>
              <mc:Fallback>
                <p:oleObj name="think-cell Slide" r:id="rId5" imgW="370" imgH="3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55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" hidden="1"/>
          <p:cNvSpPr>
            <a:spLocks noGrp="1"/>
          </p:cNvSpPr>
          <p:nvPr>
            <p:ph type="sldNum" sz="quarter" idx="11"/>
            <p:custDataLst>
              <p:tags r:id="rId2"/>
            </p:custDataLst>
          </p:nvPr>
        </p:nvSpPr>
        <p:spPr>
          <a:xfrm>
            <a:off x="12273231" y="178643"/>
            <a:ext cx="30458" cy="3077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00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>
              <a:latin typeface="+mn-lt"/>
            </a:endParaRPr>
          </a:p>
        </p:txBody>
      </p:sp>
      <p:sp>
        <p:nvSpPr>
          <p:cNvPr id="4" name="Footer Placeholder" hidden="1"/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>
          <a:xfrm>
            <a:off x="12273231" y="228649"/>
            <a:ext cx="65" cy="30778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00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308" y="720001"/>
            <a:ext cx="10505831" cy="747897"/>
          </a:xfrm>
        </p:spPr>
        <p:txBody>
          <a:bodyPr/>
          <a:lstStyle>
            <a:lvl1pPr>
              <a:tabLst>
                <a:tab pos="1252538" algn="l"/>
              </a:tabLst>
              <a:defRPr>
                <a:latin typeface="+mj-lt"/>
                <a:sym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Bild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632" y="210859"/>
            <a:ext cx="1163346" cy="46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6186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6916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Object">
  <p:cSld name="Content and Objec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1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4" name="Google Shape;174;p41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5" name="Google Shape;175;p41"/>
          <p:cNvSpPr txBox="1">
            <a:spLocks noGrp="1"/>
          </p:cNvSpPr>
          <p:nvPr>
            <p:ph type="body" idx="1"/>
          </p:nvPr>
        </p:nvSpPr>
        <p:spPr>
          <a:xfrm>
            <a:off x="838198" y="1825625"/>
            <a:ext cx="5328000" cy="390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6" name="Google Shape;176;p41"/>
          <p:cNvSpPr txBox="1">
            <a:spLocks noGrp="1"/>
          </p:cNvSpPr>
          <p:nvPr>
            <p:ph type="body" idx="2"/>
          </p:nvPr>
        </p:nvSpPr>
        <p:spPr>
          <a:xfrm>
            <a:off x="6402250" y="1825625"/>
            <a:ext cx="5328000" cy="390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7" name="Google Shape;177;p41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4841908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3981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option 1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Graphic 1">
            <a:extLst>
              <a:ext uri="{FF2B5EF4-FFF2-40B4-BE49-F238E27FC236}">
                <a16:creationId xmlns:a16="http://schemas.microsoft.com/office/drawing/2014/main" id="{63D028D9-6582-CA91-E714-47DB01387AE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1" b="31606"/>
          <a:stretch/>
        </p:blipFill>
        <p:spPr bwMode="auto">
          <a:xfrm>
            <a:off x="-101600" y="3429000"/>
            <a:ext cx="12293599" cy="393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B290A50-B43D-A2B6-515F-75425256A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40514"/>
            <a:ext cx="10515600" cy="1020337"/>
          </a:xfrm>
          <a:noFill/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pic>
        <p:nvPicPr>
          <p:cNvPr id="3" name="Picture 2" descr="European Commission">
            <a:extLst>
              <a:ext uri="{FF2B5EF4-FFF2-40B4-BE49-F238E27FC236}">
                <a16:creationId xmlns:a16="http://schemas.microsoft.com/office/drawing/2014/main" id="{85D80D5D-B11B-B8B1-1D33-81E7377D59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  <p:pic>
        <p:nvPicPr>
          <p:cNvPr id="2" name="Picture 1" descr="European Commission">
            <a:extLst>
              <a:ext uri="{FF2B5EF4-FFF2-40B4-BE49-F238E27FC236}">
                <a16:creationId xmlns:a16="http://schemas.microsoft.com/office/drawing/2014/main" id="{40639328-2DD8-B453-1657-708B9315E22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D2BE3D02-313E-2A28-5310-BA887A1D54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619169"/>
            <a:ext cx="10065224" cy="537269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80007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5;p31">
            <a:extLst>
              <a:ext uri="{FF2B5EF4-FFF2-40B4-BE49-F238E27FC236}">
                <a16:creationId xmlns:a16="http://schemas.microsoft.com/office/drawing/2014/main" id="{D3CADB7B-43FA-62FF-A4B3-5E073752114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981200"/>
            <a:ext cx="12192000" cy="48767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10E61F-C8F9-4190-1EE4-9217CF0F1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94518"/>
            <a:ext cx="10515600" cy="1068400"/>
          </a:xfrm>
          <a:solidFill>
            <a:schemeClr val="bg1"/>
          </a:solidFill>
        </p:spPr>
        <p:txBody>
          <a:bodyPr lIns="144000" tIns="144000" rIns="144000" bIns="144000" anchor="b">
            <a:noAutofit/>
          </a:bodyPr>
          <a:lstStyle>
            <a:lvl1pPr>
              <a:defRPr sz="8800"/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F041A8C2-E23F-3F85-E8AE-2AEEB49641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942564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95398073-E69B-2867-360F-504F7007FD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6437CF6F-3079-899D-F025-61C0BCD596A4}"/>
              </a:ext>
            </a:extLst>
          </p:cNvPr>
          <p:cNvPicPr/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uropean Commission">
            <a:extLst>
              <a:ext uri="{FF2B5EF4-FFF2-40B4-BE49-F238E27FC236}">
                <a16:creationId xmlns:a16="http://schemas.microsoft.com/office/drawing/2014/main" id="{97034CB8-2B4A-3519-77AF-1512D68F2797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664" y="174518"/>
            <a:ext cx="2544024" cy="915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5981144"/>
      </p:ext>
    </p:extLst>
  </p:cSld>
  <p:clrMapOvr>
    <a:masterClrMapping/>
  </p:clrMapOvr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8779EA-6394-AAE5-959A-6BB82A7D90AE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Google Shape;75;p31">
            <a:extLst>
              <a:ext uri="{FF2B5EF4-FFF2-40B4-BE49-F238E27FC236}">
                <a16:creationId xmlns:a16="http://schemas.microsoft.com/office/drawing/2014/main" id="{66DB0E40-389A-4ADF-E594-6BBAB29E7192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6BCEAD-64F8-A9C2-D826-FF1F037B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59C8E60-AD13-6DDB-15AD-A3F8E3F22A7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239B419-47F7-2FF3-C377-FBB7B2DBA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187970"/>
      </p:ext>
    </p:extLst>
  </p:cSld>
  <p:clrMapOvr>
    <a:masterClrMapping/>
  </p:clrMapOvr>
  <p:hf sldNum="0"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5B256C-F848-9C9F-2A9C-E218DE9A1995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434442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8270BF-EE76-A46D-95E0-FB617042099B}"/>
              </a:ext>
            </a:extLst>
          </p:cNvPr>
          <p:cNvSpPr>
            <a:spLocks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7262511B-BA2E-7984-66D6-B5152DA09D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11" name="Picture 10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B557BE9-B8DC-E601-A0F8-16CD84F918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FAC7B2-2467-A72A-9F8B-CBD0FB0D8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181081"/>
      </p:ext>
    </p:extLst>
  </p:cSld>
  <p:clrMapOvr>
    <a:masterClrMapping/>
  </p:clrMapOvr>
  <p:hf sldNum="0"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D58619-8012-9B7D-9C59-16671B374575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1888380"/>
      </p:ext>
    </p:extLst>
  </p:cSld>
  <p:clrMapOvr>
    <a:masterClrMapping/>
  </p:clrMapOvr>
  <p:hf sldNum="0"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view of the earth from space&#10;&#10;AI-generated content may be incorrect.">
            <a:extLst>
              <a:ext uri="{FF2B5EF4-FFF2-40B4-BE49-F238E27FC236}">
                <a16:creationId xmlns:a16="http://schemas.microsoft.com/office/drawing/2014/main" id="{15872546-7DF9-3651-3C54-E2B25B69C0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8942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45A3C0-5810-CECB-04D1-E370BADB2EE8}"/>
              </a:ext>
            </a:extLst>
          </p:cNvPr>
          <p:cNvSpPr/>
          <p:nvPr/>
        </p:nvSpPr>
        <p:spPr>
          <a:xfrm flipV="1">
            <a:off x="11723" y="-15876"/>
            <a:ext cx="12192000" cy="32866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 tIns="144000" rIns="144000" bIns="144000" anchor="ctr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BD178DF-B2B3-E383-43AA-D54BBF2273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C194F48-423C-93CB-1A61-CE12CAB5B4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12658"/>
      </p:ext>
    </p:extLst>
  </p:cSld>
  <p:clrMapOvr>
    <a:masterClrMapping/>
  </p:clrMapOvr>
  <p:hf sldNum="0"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526B31-D383-5ABA-08B1-8097743DECE0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D7151F52-9DDF-CEC4-58EC-587B7A1D77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blue flag with yellow stars&#10;&#10;Description automatically generated">
            <a:extLst>
              <a:ext uri="{FF2B5EF4-FFF2-40B4-BE49-F238E27FC236}">
                <a16:creationId xmlns:a16="http://schemas.microsoft.com/office/drawing/2014/main" id="{8B94F84F-1590-9DE6-C3AC-9FBA58E40E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41487"/>
      </p:ext>
    </p:extLst>
  </p:cSld>
  <p:clrMapOvr>
    <a:masterClrMapping/>
  </p:clrMapOvr>
  <p:hf sldNum="0"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BBD8A8F-01F7-069C-2D69-AFCA2F78D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7499CD-21D1-84C4-7FD1-F33A39639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0B1FD1-3E64-D8FB-2BA7-C2DB7DFE7143}"/>
              </a:ext>
            </a:extLst>
          </p:cNvPr>
          <p:cNvSpPr txBox="1">
            <a:spLocks/>
          </p:cNvSpPr>
          <p:nvPr userDrawn="1"/>
        </p:nvSpPr>
        <p:spPr>
          <a:xfrm>
            <a:off x="11820841" y="6167729"/>
            <a:ext cx="37115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1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002532"/>
      </p:ext>
    </p:extLst>
  </p:cSld>
  <p:clrMapOvr>
    <a:masterClrMapping/>
  </p:clrMapOvr>
  <p:hf sldNum="0"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one column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09BE7C2-2602-0313-8D83-EAB1C755A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342900" indent="-3429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D43C2E6-DFE0-78B7-AEF2-E94F2838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118EB6C-90AA-3C3E-9D6B-305B4EDBF7DE}"/>
              </a:ext>
            </a:extLst>
          </p:cNvPr>
          <p:cNvSpPr txBox="1">
            <a:spLocks/>
          </p:cNvSpPr>
          <p:nvPr userDrawn="1"/>
        </p:nvSpPr>
        <p:spPr>
          <a:xfrm>
            <a:off x="11820841" y="6167729"/>
            <a:ext cx="37115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1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738323"/>
      </p:ext>
    </p:extLst>
  </p:cSld>
  <p:clrMapOvr>
    <a:masterClrMapping/>
  </p:clrMapOvr>
  <p:hf sldNum="0"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39DED1-43B7-A54B-D3D7-54792E535D2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416748-3994-A02A-B7BD-AC8272883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D82FDF-0BE1-C981-D240-4D233E109420}"/>
              </a:ext>
            </a:extLst>
          </p:cNvPr>
          <p:cNvSpPr txBox="1">
            <a:spLocks/>
          </p:cNvSpPr>
          <p:nvPr userDrawn="1"/>
        </p:nvSpPr>
        <p:spPr>
          <a:xfrm>
            <a:off x="11820841" y="6167729"/>
            <a:ext cx="37115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1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77412"/>
      </p:ext>
    </p:extLst>
  </p:cSld>
  <p:clrMapOvr>
    <a:masterClrMapping/>
  </p:clrMapOvr>
  <p:hf sldNum="0"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0E4D59-AF6A-8993-094A-5A4FED57EA3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3588F2-1E00-50BC-0820-CB663EE97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3674C-771C-5FF1-2C75-6CA76061FB71}"/>
              </a:ext>
            </a:extLst>
          </p:cNvPr>
          <p:cNvSpPr txBox="1">
            <a:spLocks/>
          </p:cNvSpPr>
          <p:nvPr userDrawn="1"/>
        </p:nvSpPr>
        <p:spPr>
          <a:xfrm>
            <a:off x="11820841" y="6167729"/>
            <a:ext cx="37115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1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21089"/>
      </p:ext>
    </p:extLst>
  </p:cSld>
  <p:clrMapOvr>
    <a:masterClrMapping/>
  </p:clrMapOvr>
  <p:hf sldNum="0" hdr="0" ft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AA9BB-29EC-79EA-02CA-8452ADF64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ECBE47F-2AE8-36BF-7A92-C6B3B5AEAE10}"/>
              </a:ext>
            </a:extLst>
          </p:cNvPr>
          <p:cNvSpPr txBox="1">
            <a:spLocks/>
          </p:cNvSpPr>
          <p:nvPr userDrawn="1"/>
        </p:nvSpPr>
        <p:spPr>
          <a:xfrm>
            <a:off x="11820841" y="6167729"/>
            <a:ext cx="37115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1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93984"/>
      </p:ext>
    </p:extLst>
  </p:cSld>
  <p:clrMapOvr>
    <a:masterClrMapping/>
  </p:clrMapOvr>
  <p:hf sldNum="0" hdr="0" ft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8270BF-EE76-A46D-95E0-FB617042099B}"/>
              </a:ext>
            </a:extLst>
          </p:cNvPr>
          <p:cNvSpPr>
            <a:spLocks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7262511B-BA2E-7984-66D6-B5152DA09D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11" name="Picture 10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B557BE9-B8DC-E601-A0F8-16CD84F918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FAC7B2-2467-A72A-9F8B-CBD0FB0D8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836969"/>
      </p:ext>
    </p:extLst>
  </p:cSld>
  <p:clrMapOvr>
    <a:masterClrMapping/>
  </p:clrMapOvr>
  <p:hf sldNum="0" hdr="0" ft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colu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CCFB38-4E5F-126B-A212-3CBD911F98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87083"/>
            <a:ext cx="4670502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6259F-C7F8-D963-3DFD-92239B4D3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87083"/>
            <a:ext cx="5181600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02BBC44B-821F-21ED-8464-03E5216981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22B46DA4-CDDE-5119-2E5E-AD549E681C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321162-C08B-5D98-4E1F-FE50C321D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23355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colu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CCFB38-4E5F-126B-A212-3CBD911F98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87083"/>
            <a:ext cx="4670502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6259F-C7F8-D963-3DFD-92239B4D3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87083"/>
            <a:ext cx="5181600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02BBC44B-821F-21ED-8464-03E5216981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22B46DA4-CDDE-5119-2E5E-AD549E681C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321162-C08B-5D98-4E1F-FE50C321D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38562"/>
      </p:ext>
    </p:extLst>
  </p:cSld>
  <p:clrMapOvr>
    <a:masterClrMapping/>
  </p:clrMapOvr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A8786C-FCBD-3783-706E-0CBF5B0343E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29467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DC31AC-D39C-A8A3-ED76-D3399E224DE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7400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635DEE-A882-2487-2337-D6BB66A7A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75CC0F4-D22D-5831-79EA-67BD07805AC0}"/>
              </a:ext>
            </a:extLst>
          </p:cNvPr>
          <p:cNvSpPr txBox="1">
            <a:spLocks/>
          </p:cNvSpPr>
          <p:nvPr userDrawn="1"/>
        </p:nvSpPr>
        <p:spPr>
          <a:xfrm>
            <a:off x="11820841" y="6167729"/>
            <a:ext cx="37115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1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795009"/>
      </p:ext>
    </p:extLst>
  </p:cSld>
  <p:clrMapOvr>
    <a:masterClrMapping/>
  </p:clrMapOvr>
  <p:hf sldNum="0"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F39438-760E-ED2B-8243-319A5EF047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68465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A7DAD-79FF-9241-7523-B9F28613F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611938-16FE-6DDA-4261-1049A5B2B76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8730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8D2E24-555E-4A60-5D29-E429E8AC1B81}"/>
              </a:ext>
            </a:extLst>
          </p:cNvPr>
          <p:cNvSpPr txBox="1">
            <a:spLocks/>
          </p:cNvSpPr>
          <p:nvPr userDrawn="1"/>
        </p:nvSpPr>
        <p:spPr>
          <a:xfrm>
            <a:off x="11820841" y="6167729"/>
            <a:ext cx="37115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1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536927"/>
      </p:ext>
    </p:extLst>
  </p:cSld>
  <p:clrMapOvr>
    <a:masterClrMapping/>
  </p:clrMapOvr>
  <p:hf sldNum="0"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2655-E9DF-246B-F4FD-D62B2B37A4B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1C7A71E-B4AA-350C-C619-6CD926C5F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90199"/>
            <a:ext cx="3045644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64B145-4048-55E1-B2E9-6B27CC0E587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630153" y="2029022"/>
            <a:ext cx="3045601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6044468-6F92-BCD9-357B-E3328166560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30154" y="2709052"/>
            <a:ext cx="3045600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2839C1-28EB-C84A-8FE0-1EB86DE1BDE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422064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1E8E11D-2B2A-C5C5-EFFC-16D79851057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422064" y="2690199"/>
            <a:ext cx="3045644" cy="2598238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761D88-1D18-A805-8D96-5BEBFEFE2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82190"/>
      </p:ext>
    </p:extLst>
  </p:cSld>
  <p:clrMapOvr>
    <a:masterClrMapping/>
  </p:clrMapOvr>
  <p:hf sldNum="0" hdr="0" ft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9DE773-46A1-EE6A-D3DF-FC96DCA4C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3834467-B58A-08E2-AA0A-DB1D50F360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5" name="Picture 4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570F0233-3DB4-DD9F-5F0F-396910702D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DF5A1-9706-DCB7-1601-51D0F26AE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571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9BD169-F6A4-2E23-F2D4-B7DED1FC9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C2FD4-3B80-FE70-83EA-C9956AF11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481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4 imag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91;p33">
            <a:extLst>
              <a:ext uri="{FF2B5EF4-FFF2-40B4-BE49-F238E27FC236}">
                <a16:creationId xmlns:a16="http://schemas.microsoft.com/office/drawing/2014/main" id="{A9F38C94-2545-ED67-4909-C5A475FCF80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38332" y="2197664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95;p33">
            <a:extLst>
              <a:ext uri="{FF2B5EF4-FFF2-40B4-BE49-F238E27FC236}">
                <a16:creationId xmlns:a16="http://schemas.microsoft.com/office/drawing/2014/main" id="{45EC68E1-18F5-04CB-00B3-F8948F3B4F18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161035" y="2197663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0A4763F-1C9A-B628-1609-DA5C75C90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02758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Google Shape;91;p33">
            <a:extLst>
              <a:ext uri="{FF2B5EF4-FFF2-40B4-BE49-F238E27FC236}">
                <a16:creationId xmlns:a16="http://schemas.microsoft.com/office/drawing/2014/main" id="{0AB5F208-A96D-CEBC-874F-7B719FD86FE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538332" y="4031391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95;p33">
            <a:extLst>
              <a:ext uri="{FF2B5EF4-FFF2-40B4-BE49-F238E27FC236}">
                <a16:creationId xmlns:a16="http://schemas.microsoft.com/office/drawing/2014/main" id="{0AC28D44-5B34-89F9-D8AB-62E99E380E3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1035" y="4031390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4095A4F-385F-CF4A-5E10-E3628D85F6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02758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92A6C90-A6CE-C107-4350-7906F5FDD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839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A45C4F8-1803-A72B-10DF-5927ABF6E4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839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9C7B51-3F16-5ABF-3BE2-AA17BD10D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167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457" y="589047"/>
            <a:ext cx="7587343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766457" y="1895333"/>
            <a:ext cx="7587342" cy="3845577"/>
          </a:xfrm>
          <a:solidFill>
            <a:schemeClr val="bg1"/>
          </a:solidFill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3765407"/>
      </p:ext>
    </p:extLst>
  </p:cSld>
  <p:clrMapOvr>
    <a:masterClrMapping/>
  </p:clrMapOvr>
  <p:hf sldNum="0" hdr="0" ftr="0" dt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F83483-47D9-4712-A8D7-6CBF6177582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7"/>
            <a:ext cx="5138057" cy="717240"/>
          </a:xfrm>
          <a:solidFill>
            <a:schemeClr val="bg1"/>
          </a:solidFill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bg1"/>
                </a:solidFill>
                <a:highlight>
                  <a:srgbClr val="003399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29436"/>
      </p:ext>
    </p:extLst>
  </p:cSld>
  <p:clrMapOvr>
    <a:masterClrMapping/>
  </p:clrMapOvr>
  <p:hf sldNum="0" hdr="0" ft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F035CA-6728-7746-C9FC-81382094BF06}"/>
              </a:ext>
            </a:extLst>
          </p:cNvPr>
          <p:cNvSpPr/>
          <p:nvPr/>
        </p:nvSpPr>
        <p:spPr>
          <a:xfrm>
            <a:off x="5388429" y="0"/>
            <a:ext cx="6803571" cy="68579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E701F0-97E6-7792-DA18-AD6E08BC874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6"/>
            <a:ext cx="5138057" cy="1000267"/>
          </a:xfrm>
          <a:noFill/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tx2"/>
                </a:solidFill>
                <a:highlight>
                  <a:srgbClr val="FFD34E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noFill/>
        </p:spPr>
        <p:txBody>
          <a:bodyPr>
            <a:noAutofit/>
          </a:bodyPr>
          <a:lstStyle>
            <a:lvl1pPr marL="0" indent="0">
              <a:buClr>
                <a:schemeClr val="bg1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07C9B7E-A9F7-E74E-8B7F-3BB737CA39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B7786630-3DC2-B1C3-65DD-397E446197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95159"/>
      </p:ext>
    </p:extLst>
  </p:cSld>
  <p:clrMapOvr>
    <a:masterClrMapping/>
  </p:clrMapOvr>
  <p:hf sldNum="0" hdr="0" ft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columns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773642" y="0"/>
            <a:ext cx="4418358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8936A4-CDCB-C345-F71F-92F2A35F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067"/>
            <a:ext cx="7915275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E590DB-1C31-60F0-D6F8-A1706796115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4C5D68-6EAE-4A7A-7185-241C6CF3B9B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305921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blue flag with yellow stars&#10;&#10;Description automatically generated">
            <a:extLst>
              <a:ext uri="{FF2B5EF4-FFF2-40B4-BE49-F238E27FC236}">
                <a16:creationId xmlns:a16="http://schemas.microsoft.com/office/drawing/2014/main" id="{901A7271-B7CF-4C49-1423-D7CA7ECEF2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C0DCEE1B-27AC-37B6-7683-71F823E43E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97D846-EECB-7092-C88A-21E2250BD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39788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A8786C-FCBD-3783-706E-0CBF5B0343E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29467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DC31AC-D39C-A8A3-ED76-D3399E224DE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7400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635DEE-A882-2487-2337-D6BB66A7A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219790"/>
      </p:ext>
    </p:extLst>
  </p:cSld>
  <p:clrMapOvr>
    <a:masterClrMapping/>
  </p:clrMapOvr>
  <p:hf sldNum="0"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314E959-31F1-870D-FAE7-99D8E6333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626616"/>
      </p:ext>
    </p:extLst>
  </p:cSld>
  <p:clrMapOvr>
    <a:masterClrMapping/>
  </p:clrMapOvr>
  <p:hf sldNum="0"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coloured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2517C-B46F-A98F-0643-A97107DEC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349393"/>
      </p:ext>
    </p:extLst>
  </p:cSld>
  <p:clrMapOvr>
    <a:masterClrMapping/>
  </p:clrMapOvr>
  <p:hf sldNum="0" hdr="0" ft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a coloure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0C1291-4A16-4E7F-D6F2-0662C6CC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90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706136"/>
            <a:ext cx="4840275" cy="346317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1CCFCC-12CB-E276-21C2-DAA2C8D36EC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393779" y="1706137"/>
            <a:ext cx="4960021" cy="3463178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240A71C-FBDC-ABE7-AF08-221E5E629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085178"/>
      </p:ext>
    </p:extLst>
  </p:cSld>
  <p:clrMapOvr>
    <a:masterClrMapping/>
  </p:clrMapOvr>
  <p:hf sldNum="0"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posi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559404-34AB-2AB1-76B4-CB85000D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6904"/>
            <a:ext cx="10515600" cy="81690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012AF7B-3A7E-8763-817E-DD321C64A6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A2B82B-3461-6DA2-3E41-F3AC8139182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tx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oogle Shape;66;p29" descr="Quote">
            <a:extLst>
              <a:ext uri="{FF2B5EF4-FFF2-40B4-BE49-F238E27FC236}">
                <a16:creationId xmlns:a16="http://schemas.microsoft.com/office/drawing/2014/main" id="{2BA61D73-E039-6C69-A4A9-27D86CB30D1D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ue flag with yellow stars&#10;&#10;Description automatically generated">
            <a:extLst>
              <a:ext uri="{FF2B5EF4-FFF2-40B4-BE49-F238E27FC236}">
                <a16:creationId xmlns:a16="http://schemas.microsoft.com/office/drawing/2014/main" id="{BE2FFB7F-6A6F-E203-E2CE-AAC503E40F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Google Shape;66;p29" descr="Quote">
            <a:extLst>
              <a:ext uri="{FF2B5EF4-FFF2-40B4-BE49-F238E27FC236}">
                <a16:creationId xmlns:a16="http://schemas.microsoft.com/office/drawing/2014/main" id="{D61A7912-F509-F977-C8A3-05B55096DDA4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blue flag with yellow stars&#10;&#10;Description automatically generated">
            <a:extLst>
              <a:ext uri="{FF2B5EF4-FFF2-40B4-BE49-F238E27FC236}">
                <a16:creationId xmlns:a16="http://schemas.microsoft.com/office/drawing/2014/main" id="{519F3A2E-810F-F3DF-534B-DFE8563EDC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0BD146-26A9-B2E3-790A-137432E69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096192"/>
      </p:ext>
    </p:extLst>
  </p:cSld>
  <p:clrMapOvr>
    <a:masterClrMapping/>
  </p:clrMapOvr>
  <p:hf sldNum="0"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16039EEF-B8E6-4383-4827-068F061175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BE876A1-64BE-0A6D-B28E-A01C8883D1F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bg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oogle Shape;66;p29" descr="Quote">
            <a:extLst>
              <a:ext uri="{FF2B5EF4-FFF2-40B4-BE49-F238E27FC236}">
                <a16:creationId xmlns:a16="http://schemas.microsoft.com/office/drawing/2014/main" id="{E1B4A183-929D-5431-B365-FECE6A72A484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6CD1AA0-BE2D-038C-5423-E271CF1636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148383-BBA9-7909-CFDF-60BEA0FE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03511"/>
            <a:ext cx="10515600" cy="816904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pic>
        <p:nvPicPr>
          <p:cNvPr id="6" name="Google Shape;66;p29" descr="Quote">
            <a:extLst>
              <a:ext uri="{FF2B5EF4-FFF2-40B4-BE49-F238E27FC236}">
                <a16:creationId xmlns:a16="http://schemas.microsoft.com/office/drawing/2014/main" id="{DE2EBF53-76CE-6C8F-0861-C3A5D384E180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AB87E6E1-A561-866F-CE99-26D9647684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765A446-C679-3C21-6DB2-E6E244E9D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26938766"/>
      </p:ext>
    </p:extLst>
  </p:cSld>
  <p:clrMapOvr>
    <a:masterClrMapping/>
  </p:clrMapOvr>
  <p:hf sldNum="0"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picture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52718" y="1683033"/>
            <a:ext cx="3886563" cy="3886563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43A5598A-C2EA-5505-BEB5-E80CA68AED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3D5D7A7A-28D1-BC55-7F75-53B9E5FBC5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B7D111-DE2E-9994-A799-F62F38E83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479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4D01C79-8E51-7320-51B2-6B4D1CD158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6200794-8F7F-E0F0-3735-90CCC24A8A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271D99-21D4-ED76-0E54-1ECA6FD71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754486"/>
      </p:ext>
    </p:extLst>
  </p:cSld>
  <p:clrMapOvr>
    <a:masterClrMapping/>
  </p:clrMapOvr>
  <p:hf sldNum="0" hdr="0" ftr="0" dt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7EF38B-E8AF-66F2-44F8-7A5DA7FF3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557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ircles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Google Shape;128;p36">
            <a:extLst>
              <a:ext uri="{FF2B5EF4-FFF2-40B4-BE49-F238E27FC236}">
                <a16:creationId xmlns:a16="http://schemas.microsoft.com/office/drawing/2014/main" id="{C6066961-5253-C2E8-C59C-7D3AEA19074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4407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7354" y="179242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128;p36">
            <a:extLst>
              <a:ext uri="{FF2B5EF4-FFF2-40B4-BE49-F238E27FC236}">
                <a16:creationId xmlns:a16="http://schemas.microsoft.com/office/drawing/2014/main" id="{530B519E-B8E9-0851-34A7-4EBCABDB1F2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838198" y="379352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7CC6BA2-60D9-1664-3253-8468AB06B3B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2887352" y="394186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Google Shape;128;p36">
            <a:extLst>
              <a:ext uri="{FF2B5EF4-FFF2-40B4-BE49-F238E27FC236}">
                <a16:creationId xmlns:a16="http://schemas.microsoft.com/office/drawing/2014/main" id="{B0466037-50F3-96B3-1B0E-06D3D18B8BCE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422796" y="167960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C1C8BB-B6BF-EFC9-4FB7-FE68ADABF64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71950" y="182795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2B2D1DEC-353D-0530-46BD-FAC7D81DC42A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422794" y="382905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C01048-C2DE-CFE9-C353-8ED3741099B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471948" y="397739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7E4CCE-C35C-C711-24D0-0F4BCA80C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F46C79FD-C571-418B-AB0F-5EE936C85276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2314"/>
      </p:ext>
    </p:extLst>
  </p:cSld>
  <p:clrMapOvr>
    <a:masterClrMapping/>
  </p:clrMapOvr>
  <p:hf sldNum="0"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rectangles pictures white background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15" name="Google Shape;97;p33">
            <a:extLst>
              <a:ext uri="{FF2B5EF4-FFF2-40B4-BE49-F238E27FC236}">
                <a16:creationId xmlns:a16="http://schemas.microsoft.com/office/drawing/2014/main" id="{51CBB8A7-3E08-DCAC-14AF-878AC33CDC30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38200" y="1931348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438DF5-CCC4-87AD-037A-C14F79B626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08868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Google Shape;97;p33">
            <a:extLst>
              <a:ext uri="{FF2B5EF4-FFF2-40B4-BE49-F238E27FC236}">
                <a16:creationId xmlns:a16="http://schemas.microsoft.com/office/drawing/2014/main" id="{BFE9E99F-07A9-26A1-106E-78351E5222CA}"/>
              </a:ext>
            </a:extLst>
          </p:cNvPr>
          <p:cNvSpPr>
            <a:spLocks noGrp="1"/>
          </p:cNvSpPr>
          <p:nvPr>
            <p:ph type="pic" idx="7"/>
          </p:nvPr>
        </p:nvSpPr>
        <p:spPr>
          <a:xfrm>
            <a:off x="838202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A6A52A8-BCDE-0058-03FA-48265F58CC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8868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oogle Shape;95;p33">
            <a:extLst>
              <a:ext uri="{FF2B5EF4-FFF2-40B4-BE49-F238E27FC236}">
                <a16:creationId xmlns:a16="http://schemas.microsoft.com/office/drawing/2014/main" id="{A15E4B72-6400-86B0-FD40-4FCA9F38655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80157" y="1931348"/>
            <a:ext cx="2461593" cy="163815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022ECE-0EE9-F2CA-72F3-353CAD2AB4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587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97;p33">
            <a:extLst>
              <a:ext uri="{FF2B5EF4-FFF2-40B4-BE49-F238E27FC236}">
                <a16:creationId xmlns:a16="http://schemas.microsoft.com/office/drawing/2014/main" id="{0D3E0C88-3573-7B0F-D8F7-5AAD283A42F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80157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F2FF4C0-B8CC-5E9A-7FF2-0BA1FD8666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1587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F815C1-0113-F490-4A53-0227959CF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35739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F39438-760E-ED2B-8243-319A5EF047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68465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A7DAD-79FF-9241-7523-B9F28613F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611938-16FE-6DDA-4261-1049A5B2B76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8730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8554756"/>
      </p:ext>
    </p:extLst>
  </p:cSld>
  <p:clrMapOvr>
    <a:masterClrMapping/>
  </p:clrMapOvr>
  <p:hf sldNum="0" hdr="0" ft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squared pictures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2993028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Google Shape;116;p35">
            <a:extLst>
              <a:ext uri="{FF2B5EF4-FFF2-40B4-BE49-F238E27FC236}">
                <a16:creationId xmlns:a16="http://schemas.microsoft.com/office/drawing/2014/main" id="{80AA888C-2660-9749-11E6-8A96DD56EAC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147856" y="161372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17;p35">
            <a:extLst>
              <a:ext uri="{FF2B5EF4-FFF2-40B4-BE49-F238E27FC236}">
                <a16:creationId xmlns:a16="http://schemas.microsoft.com/office/drawing/2014/main" id="{95752BFF-4A6F-68EA-E048-C405D776F6A9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7302684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18;p35">
            <a:extLst>
              <a:ext uri="{FF2B5EF4-FFF2-40B4-BE49-F238E27FC236}">
                <a16:creationId xmlns:a16="http://schemas.microsoft.com/office/drawing/2014/main" id="{69A61CD2-9393-897F-4851-B55A256B6577}"/>
              </a:ext>
            </a:extLst>
          </p:cNvPr>
          <p:cNvSpPr>
            <a:spLocks noGrp="1"/>
          </p:cNvSpPr>
          <p:nvPr>
            <p:ph type="pic" idx="6"/>
          </p:nvPr>
        </p:nvSpPr>
        <p:spPr>
          <a:xfrm>
            <a:off x="9457512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5" name="Google Shape;114;p35">
            <a:extLst>
              <a:ext uri="{FF2B5EF4-FFF2-40B4-BE49-F238E27FC236}">
                <a16:creationId xmlns:a16="http://schemas.microsoft.com/office/drawing/2014/main" id="{5BBBB0BA-17D9-1A2A-5573-A96E32CB11C7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8200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6" name="Google Shape;115;p35">
            <a:extLst>
              <a:ext uri="{FF2B5EF4-FFF2-40B4-BE49-F238E27FC236}">
                <a16:creationId xmlns:a16="http://schemas.microsoft.com/office/drawing/2014/main" id="{E234676C-5503-D335-7C9F-8EBF756F24A7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993028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116;p35">
            <a:extLst>
              <a:ext uri="{FF2B5EF4-FFF2-40B4-BE49-F238E27FC236}">
                <a16:creationId xmlns:a16="http://schemas.microsoft.com/office/drawing/2014/main" id="{8C059826-5CA9-F193-6C89-8B0DECF9ACE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47856" y="379975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Google Shape;117;p35">
            <a:extLst>
              <a:ext uri="{FF2B5EF4-FFF2-40B4-BE49-F238E27FC236}">
                <a16:creationId xmlns:a16="http://schemas.microsoft.com/office/drawing/2014/main" id="{E57729DD-0495-06CF-3D2B-B8EC5F7D6EF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302684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9" name="Google Shape;118;p35">
            <a:extLst>
              <a:ext uri="{FF2B5EF4-FFF2-40B4-BE49-F238E27FC236}">
                <a16:creationId xmlns:a16="http://schemas.microsoft.com/office/drawing/2014/main" id="{DDFD3960-357B-A667-2997-F567232AE44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457512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4EF7B-6FA5-122A-260D-E885CDDAA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150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Google Shape;121;p35">
            <a:extLst>
              <a:ext uri="{FF2B5EF4-FFF2-40B4-BE49-F238E27FC236}">
                <a16:creationId xmlns:a16="http://schemas.microsoft.com/office/drawing/2014/main" id="{2EA4C09F-A3D0-2FDF-C8EF-EDEF2FCF78CE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CC5C1-4287-4FC9-8450-3D86D951F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040847"/>
      </p:ext>
    </p:extLst>
  </p:cSld>
  <p:clrMapOvr>
    <a:masterClrMapping/>
  </p:clrMapOvr>
  <p:hf sldNum="0"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Google Shape;114;p35">
            <a:extLst>
              <a:ext uri="{FF2B5EF4-FFF2-40B4-BE49-F238E27FC236}">
                <a16:creationId xmlns:a16="http://schemas.microsoft.com/office/drawing/2014/main" id="{F38470BA-1066-4059-A16D-B9EE9722C73D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15;p35">
            <a:extLst>
              <a:ext uri="{FF2B5EF4-FFF2-40B4-BE49-F238E27FC236}">
                <a16:creationId xmlns:a16="http://schemas.microsoft.com/office/drawing/2014/main" id="{4C5EDD4B-6148-8C81-CEE4-C4C5BFE4E78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21;p35">
            <a:extLst>
              <a:ext uri="{FF2B5EF4-FFF2-40B4-BE49-F238E27FC236}">
                <a16:creationId xmlns:a16="http://schemas.microsoft.com/office/drawing/2014/main" id="{85A61031-57E6-E855-38A1-FA502D6C575D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C730096-D3D5-78FF-DEE5-BE9525C4DB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9F566B8-5CFB-8DB0-6A67-925C39BEFB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800A1-1EE4-975A-7B55-1404DB41F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780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text and 4 imag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2F776A02-636B-3E8A-A60B-7D40FB29E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91;p33">
            <a:extLst>
              <a:ext uri="{FF2B5EF4-FFF2-40B4-BE49-F238E27FC236}">
                <a16:creationId xmlns:a16="http://schemas.microsoft.com/office/drawing/2014/main" id="{A9F38C94-2545-ED67-4909-C5A475FCF80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38332" y="2197664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95;p33">
            <a:extLst>
              <a:ext uri="{FF2B5EF4-FFF2-40B4-BE49-F238E27FC236}">
                <a16:creationId xmlns:a16="http://schemas.microsoft.com/office/drawing/2014/main" id="{45EC68E1-18F5-04CB-00B3-F8948F3B4F18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161035" y="2197663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0A4763F-1C9A-B628-1609-DA5C75C90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02758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Google Shape;91;p33">
            <a:extLst>
              <a:ext uri="{FF2B5EF4-FFF2-40B4-BE49-F238E27FC236}">
                <a16:creationId xmlns:a16="http://schemas.microsoft.com/office/drawing/2014/main" id="{0AB5F208-A96D-CEBC-874F-7B719FD86FE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538332" y="4031391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95;p33">
            <a:extLst>
              <a:ext uri="{FF2B5EF4-FFF2-40B4-BE49-F238E27FC236}">
                <a16:creationId xmlns:a16="http://schemas.microsoft.com/office/drawing/2014/main" id="{0AC28D44-5B34-89F9-D8AB-62E99E380E3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1035" y="4031390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4095A4F-385F-CF4A-5E10-E3628D85F6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02758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C3D8B1F-C85C-87C9-8BC0-E7B5F82884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950C68E-E41D-C57B-F4F9-5A4448E2C1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8839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st page with credi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5C05-B6C4-EFD6-820E-25F6561D0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56739"/>
            <a:ext cx="10515600" cy="1020337"/>
          </a:xfrm>
        </p:spPr>
        <p:txBody>
          <a:bodyPr>
            <a:noAutofit/>
          </a:bodyPr>
          <a:lstStyle>
            <a:lvl1pPr>
              <a:defRPr sz="8800">
                <a:solidFill>
                  <a:schemeClr val="tx2"/>
                </a:solidFill>
              </a:defRPr>
            </a:lvl1pPr>
          </a:lstStyle>
          <a:p>
            <a:r>
              <a:rPr lang="en-US"/>
              <a:t>Thank you</a:t>
            </a:r>
            <a:endParaRPr lang="en-IE"/>
          </a:p>
        </p:txBody>
      </p:sp>
      <p:pic>
        <p:nvPicPr>
          <p:cNvPr id="4" name="Google Shape;444;p20">
            <a:extLst>
              <a:ext uri="{FF2B5EF4-FFF2-40B4-BE49-F238E27FC236}">
                <a16:creationId xmlns:a16="http://schemas.microsoft.com/office/drawing/2014/main" id="{DA7E9652-CF81-1788-7674-E1FA25BFE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144BEB-A192-AF1A-3CE0-A12C2705D8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996499"/>
            <a:ext cx="10515600" cy="16668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oogle Shape;444;p20">
            <a:extLst>
              <a:ext uri="{FF2B5EF4-FFF2-40B4-BE49-F238E27FC236}">
                <a16:creationId xmlns:a16="http://schemas.microsoft.com/office/drawing/2014/main" id="{8A55753B-1E31-7005-E76C-7A1B520A3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E782E-88D7-720D-47B0-E5C4BDBFE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4446"/>
      </p:ext>
    </p:extLst>
  </p:cSld>
  <p:clrMapOvr>
    <a:masterClrMapping/>
  </p:clrMapOvr>
  <p:hf sldNum="0" hdr="0" ft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6721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0302141"/>
              </p:ext>
            </p:extLst>
          </p:nvPr>
        </p:nvGraphicFramePr>
        <p:xfrm>
          <a:off x="1955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70" imgH="370" progId="TCLayout.ActiveDocument.1">
                  <p:embed/>
                </p:oleObj>
              </mc:Choice>
              <mc:Fallback>
                <p:oleObj name="think-cell Slide" r:id="rId5" imgW="370" imgH="3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55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" hidden="1"/>
          <p:cNvSpPr>
            <a:spLocks noGrp="1"/>
          </p:cNvSpPr>
          <p:nvPr>
            <p:ph type="sldNum" sz="quarter" idx="11"/>
            <p:custDataLst>
              <p:tags r:id="rId2"/>
            </p:custDataLst>
          </p:nvPr>
        </p:nvSpPr>
        <p:spPr>
          <a:xfrm>
            <a:off x="12273231" y="178643"/>
            <a:ext cx="30458" cy="3077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00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>
              <a:latin typeface="+mn-lt"/>
            </a:endParaRPr>
          </a:p>
        </p:txBody>
      </p:sp>
      <p:sp>
        <p:nvSpPr>
          <p:cNvPr id="4" name="Footer Placeholder" hidden="1"/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>
          <a:xfrm>
            <a:off x="12273231" y="228649"/>
            <a:ext cx="65" cy="30778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00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308" y="720001"/>
            <a:ext cx="10505831" cy="747897"/>
          </a:xfrm>
        </p:spPr>
        <p:txBody>
          <a:bodyPr/>
          <a:lstStyle>
            <a:lvl1pPr>
              <a:tabLst>
                <a:tab pos="1252538" algn="l"/>
              </a:tabLst>
              <a:defRPr>
                <a:latin typeface="+mj-lt"/>
                <a:sym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Bild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632" y="210859"/>
            <a:ext cx="1163346" cy="46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1635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1886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2655-E9DF-246B-F4FD-D62B2B37A4B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1C7A71E-B4AA-350C-C619-6CD926C5F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90199"/>
            <a:ext cx="3045644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64B145-4048-55E1-B2E9-6B27CC0E587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630153" y="2029022"/>
            <a:ext cx="3045601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6044468-6F92-BCD9-357B-E3328166560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30154" y="2709052"/>
            <a:ext cx="3045600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2839C1-28EB-C84A-8FE0-1EB86DE1BDE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422064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1E8E11D-2B2A-C5C5-EFFC-16D79851057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422064" y="2690199"/>
            <a:ext cx="3045644" cy="2598238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761D88-1D18-A805-8D96-5BEBFEFE2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16463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9DE773-46A1-EE6A-D3DF-FC96DCA4C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3834467-B58A-08E2-AA0A-DB1D50F360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5" name="Picture 4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570F0233-3DB4-DD9F-5F0F-396910702D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DF5A1-9706-DCB7-1601-51D0F26AE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596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9BD169-F6A4-2E23-F2D4-B7DED1FC9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C2FD4-3B80-FE70-83EA-C9956AF11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2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5;p31">
            <a:extLst>
              <a:ext uri="{FF2B5EF4-FFF2-40B4-BE49-F238E27FC236}">
                <a16:creationId xmlns:a16="http://schemas.microsoft.com/office/drawing/2014/main" id="{D3CADB7B-43FA-62FF-A4B3-5E073752114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981200"/>
            <a:ext cx="12192000" cy="48767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10E61F-C8F9-4190-1EE4-9217CF0F1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94518"/>
            <a:ext cx="10515600" cy="1068400"/>
          </a:xfrm>
          <a:solidFill>
            <a:schemeClr val="bg1"/>
          </a:solidFill>
        </p:spPr>
        <p:txBody>
          <a:bodyPr lIns="144000" tIns="144000" rIns="144000" bIns="144000" anchor="b">
            <a:noAutofit/>
          </a:bodyPr>
          <a:lstStyle>
            <a:lvl1pPr>
              <a:defRPr sz="8800"/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F041A8C2-E23F-3F85-E8AE-2AEEB49641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942564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95398073-E69B-2867-360F-504F7007FD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6437CF6F-3079-899D-F025-61C0BCD596A4}"/>
              </a:ext>
            </a:extLst>
          </p:cNvPr>
          <p:cNvPicPr/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uropean Commission">
            <a:extLst>
              <a:ext uri="{FF2B5EF4-FFF2-40B4-BE49-F238E27FC236}">
                <a16:creationId xmlns:a16="http://schemas.microsoft.com/office/drawing/2014/main" id="{97034CB8-2B4A-3519-77AF-1512D68F2797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664" y="174518"/>
            <a:ext cx="2544024" cy="915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7639347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4 imag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91;p33">
            <a:extLst>
              <a:ext uri="{FF2B5EF4-FFF2-40B4-BE49-F238E27FC236}">
                <a16:creationId xmlns:a16="http://schemas.microsoft.com/office/drawing/2014/main" id="{A9F38C94-2545-ED67-4909-C5A475FCF80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38332" y="2197664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95;p33">
            <a:extLst>
              <a:ext uri="{FF2B5EF4-FFF2-40B4-BE49-F238E27FC236}">
                <a16:creationId xmlns:a16="http://schemas.microsoft.com/office/drawing/2014/main" id="{45EC68E1-18F5-04CB-00B3-F8948F3B4F18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161035" y="2197663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0A4763F-1C9A-B628-1609-DA5C75C90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02758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Google Shape;91;p33">
            <a:extLst>
              <a:ext uri="{FF2B5EF4-FFF2-40B4-BE49-F238E27FC236}">
                <a16:creationId xmlns:a16="http://schemas.microsoft.com/office/drawing/2014/main" id="{0AB5F208-A96D-CEBC-874F-7B719FD86FE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538332" y="4031391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95;p33">
            <a:extLst>
              <a:ext uri="{FF2B5EF4-FFF2-40B4-BE49-F238E27FC236}">
                <a16:creationId xmlns:a16="http://schemas.microsoft.com/office/drawing/2014/main" id="{0AC28D44-5B34-89F9-D8AB-62E99E380E3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1035" y="4031390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4095A4F-385F-CF4A-5E10-E3628D85F6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02758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92A6C90-A6CE-C107-4350-7906F5FDD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839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A45C4F8-1803-A72B-10DF-5927ABF6E4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839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9C7B51-3F16-5ABF-3BE2-AA17BD10D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806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457" y="589047"/>
            <a:ext cx="7587343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766457" y="1895333"/>
            <a:ext cx="7587342" cy="3845577"/>
          </a:xfrm>
          <a:solidFill>
            <a:schemeClr val="bg1"/>
          </a:solidFill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7855233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F83483-47D9-4712-A8D7-6CBF6177582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7"/>
            <a:ext cx="5138057" cy="717240"/>
          </a:xfrm>
          <a:solidFill>
            <a:schemeClr val="bg1"/>
          </a:solidFill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bg1"/>
                </a:solidFill>
                <a:highlight>
                  <a:srgbClr val="003399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924326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F035CA-6728-7746-C9FC-81382094BF06}"/>
              </a:ext>
            </a:extLst>
          </p:cNvPr>
          <p:cNvSpPr/>
          <p:nvPr/>
        </p:nvSpPr>
        <p:spPr>
          <a:xfrm>
            <a:off x="5388429" y="0"/>
            <a:ext cx="6803571" cy="68579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E701F0-97E6-7792-DA18-AD6E08BC874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6"/>
            <a:ext cx="5138057" cy="1000267"/>
          </a:xfrm>
          <a:noFill/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tx2"/>
                </a:solidFill>
                <a:highlight>
                  <a:srgbClr val="FFD34E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noFill/>
        </p:spPr>
        <p:txBody>
          <a:bodyPr>
            <a:noAutofit/>
          </a:bodyPr>
          <a:lstStyle>
            <a:lvl1pPr marL="0" indent="0">
              <a:buClr>
                <a:schemeClr val="bg1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07C9B7E-A9F7-E74E-8B7F-3BB737CA39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B7786630-3DC2-B1C3-65DD-397E446197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41173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columns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773642" y="0"/>
            <a:ext cx="4418358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8936A4-CDCB-C345-F71F-92F2A35F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067"/>
            <a:ext cx="7915275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E590DB-1C31-60F0-D6F8-A1706796115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4C5D68-6EAE-4A7A-7185-241C6CF3B9B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305921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blue flag with yellow stars&#10;&#10;Description automatically generated">
            <a:extLst>
              <a:ext uri="{FF2B5EF4-FFF2-40B4-BE49-F238E27FC236}">
                <a16:creationId xmlns:a16="http://schemas.microsoft.com/office/drawing/2014/main" id="{901A7271-B7CF-4C49-1423-D7CA7ECEF2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C0DCEE1B-27AC-37B6-7683-71F823E43E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97D846-EECB-7092-C88A-21E2250BD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255003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314E959-31F1-870D-FAE7-99D8E6333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313545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coloured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2517C-B46F-A98F-0643-A97107DEC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070835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a coloure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0C1291-4A16-4E7F-D6F2-0662C6CC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90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706136"/>
            <a:ext cx="4840275" cy="346317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1CCFCC-12CB-E276-21C2-DAA2C8D36EC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393779" y="1706137"/>
            <a:ext cx="4960021" cy="3463178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240A71C-FBDC-ABE7-AF08-221E5E629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769874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posi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559404-34AB-2AB1-76B4-CB85000D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6904"/>
            <a:ext cx="10515600" cy="81690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012AF7B-3A7E-8763-817E-DD321C64A6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A2B82B-3461-6DA2-3E41-F3AC8139182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tx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oogle Shape;66;p29" descr="Quote">
            <a:extLst>
              <a:ext uri="{FF2B5EF4-FFF2-40B4-BE49-F238E27FC236}">
                <a16:creationId xmlns:a16="http://schemas.microsoft.com/office/drawing/2014/main" id="{2BA61D73-E039-6C69-A4A9-27D86CB30D1D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ue flag with yellow stars&#10;&#10;Description automatically generated">
            <a:extLst>
              <a:ext uri="{FF2B5EF4-FFF2-40B4-BE49-F238E27FC236}">
                <a16:creationId xmlns:a16="http://schemas.microsoft.com/office/drawing/2014/main" id="{BE2FFB7F-6A6F-E203-E2CE-AAC503E40F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Google Shape;66;p29" descr="Quote">
            <a:extLst>
              <a:ext uri="{FF2B5EF4-FFF2-40B4-BE49-F238E27FC236}">
                <a16:creationId xmlns:a16="http://schemas.microsoft.com/office/drawing/2014/main" id="{D61A7912-F509-F977-C8A3-05B55096DDA4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blue flag with yellow stars&#10;&#10;Description automatically generated">
            <a:extLst>
              <a:ext uri="{FF2B5EF4-FFF2-40B4-BE49-F238E27FC236}">
                <a16:creationId xmlns:a16="http://schemas.microsoft.com/office/drawing/2014/main" id="{519F3A2E-810F-F3DF-534B-DFE8563EDC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0BD146-26A9-B2E3-790A-137432E69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71631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16039EEF-B8E6-4383-4827-068F061175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BE876A1-64BE-0A6D-B28E-A01C8883D1F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bg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oogle Shape;66;p29" descr="Quote">
            <a:extLst>
              <a:ext uri="{FF2B5EF4-FFF2-40B4-BE49-F238E27FC236}">
                <a16:creationId xmlns:a16="http://schemas.microsoft.com/office/drawing/2014/main" id="{E1B4A183-929D-5431-B365-FECE6A72A484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6CD1AA0-BE2D-038C-5423-E271CF1636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148383-BBA9-7909-CFDF-60BEA0FE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03511"/>
            <a:ext cx="10515600" cy="816904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pic>
        <p:nvPicPr>
          <p:cNvPr id="6" name="Google Shape;66;p29" descr="Quote">
            <a:extLst>
              <a:ext uri="{FF2B5EF4-FFF2-40B4-BE49-F238E27FC236}">
                <a16:creationId xmlns:a16="http://schemas.microsoft.com/office/drawing/2014/main" id="{DE2EBF53-76CE-6C8F-0861-C3A5D384E180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AB87E6E1-A561-866F-CE99-26D9647684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765A446-C679-3C21-6DB2-E6E244E9D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3172495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8779EA-6394-AAE5-959A-6BB82A7D90AE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Google Shape;75;p31">
            <a:extLst>
              <a:ext uri="{FF2B5EF4-FFF2-40B4-BE49-F238E27FC236}">
                <a16:creationId xmlns:a16="http://schemas.microsoft.com/office/drawing/2014/main" id="{66DB0E40-389A-4ADF-E594-6BBAB29E7192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6BCEAD-64F8-A9C2-D826-FF1F037B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59C8E60-AD13-6DDB-15AD-A3F8E3F22A7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239B419-47F7-2FF3-C377-FBB7B2DBA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229270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picture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52718" y="1683033"/>
            <a:ext cx="3886563" cy="3886563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43A5598A-C2EA-5505-BEB5-E80CA68AED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3D5D7A7A-28D1-BC55-7F75-53B9E5FBC5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B7D111-DE2E-9994-A799-F62F38E83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828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4D01C79-8E51-7320-51B2-6B4D1CD158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6200794-8F7F-E0F0-3735-90CCC24A8A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271D99-21D4-ED76-0E54-1ECA6FD71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680676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7EF38B-E8AF-66F2-44F8-7A5DA7FF3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681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ircles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Google Shape;128;p36">
            <a:extLst>
              <a:ext uri="{FF2B5EF4-FFF2-40B4-BE49-F238E27FC236}">
                <a16:creationId xmlns:a16="http://schemas.microsoft.com/office/drawing/2014/main" id="{C6066961-5253-C2E8-C59C-7D3AEA19074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4407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7354" y="179242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128;p36">
            <a:extLst>
              <a:ext uri="{FF2B5EF4-FFF2-40B4-BE49-F238E27FC236}">
                <a16:creationId xmlns:a16="http://schemas.microsoft.com/office/drawing/2014/main" id="{530B519E-B8E9-0851-34A7-4EBCABDB1F2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838198" y="379352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7CC6BA2-60D9-1664-3253-8468AB06B3B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2887352" y="394186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Google Shape;128;p36">
            <a:extLst>
              <a:ext uri="{FF2B5EF4-FFF2-40B4-BE49-F238E27FC236}">
                <a16:creationId xmlns:a16="http://schemas.microsoft.com/office/drawing/2014/main" id="{B0466037-50F3-96B3-1B0E-06D3D18B8BCE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422796" y="167960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C1C8BB-B6BF-EFC9-4FB7-FE68ADABF64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71950" y="182795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2B2D1DEC-353D-0530-46BD-FAC7D81DC42A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422794" y="382905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C01048-C2DE-CFE9-C353-8ED3741099B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471948" y="397739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7E4CCE-C35C-C711-24D0-0F4BCA80C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F46C79FD-C571-418B-AB0F-5EE936C85276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011136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rectangles pictures white background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15" name="Google Shape;97;p33">
            <a:extLst>
              <a:ext uri="{FF2B5EF4-FFF2-40B4-BE49-F238E27FC236}">
                <a16:creationId xmlns:a16="http://schemas.microsoft.com/office/drawing/2014/main" id="{51CBB8A7-3E08-DCAC-14AF-878AC33CDC30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38200" y="1931348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438DF5-CCC4-87AD-037A-C14F79B626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08868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Google Shape;97;p33">
            <a:extLst>
              <a:ext uri="{FF2B5EF4-FFF2-40B4-BE49-F238E27FC236}">
                <a16:creationId xmlns:a16="http://schemas.microsoft.com/office/drawing/2014/main" id="{BFE9E99F-07A9-26A1-106E-78351E5222CA}"/>
              </a:ext>
            </a:extLst>
          </p:cNvPr>
          <p:cNvSpPr>
            <a:spLocks noGrp="1"/>
          </p:cNvSpPr>
          <p:nvPr>
            <p:ph type="pic" idx="7"/>
          </p:nvPr>
        </p:nvSpPr>
        <p:spPr>
          <a:xfrm>
            <a:off x="838202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A6A52A8-BCDE-0058-03FA-48265F58CC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8868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oogle Shape;95;p33">
            <a:extLst>
              <a:ext uri="{FF2B5EF4-FFF2-40B4-BE49-F238E27FC236}">
                <a16:creationId xmlns:a16="http://schemas.microsoft.com/office/drawing/2014/main" id="{A15E4B72-6400-86B0-FD40-4FCA9F38655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80157" y="1931348"/>
            <a:ext cx="2461593" cy="163815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022ECE-0EE9-F2CA-72F3-353CAD2AB4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587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97;p33">
            <a:extLst>
              <a:ext uri="{FF2B5EF4-FFF2-40B4-BE49-F238E27FC236}">
                <a16:creationId xmlns:a16="http://schemas.microsoft.com/office/drawing/2014/main" id="{0D3E0C88-3573-7B0F-D8F7-5AAD283A42F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80157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F2FF4C0-B8CC-5E9A-7FF2-0BA1FD8666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1587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F815C1-0113-F490-4A53-0227959CF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789184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squared pictures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2993028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Google Shape;116;p35">
            <a:extLst>
              <a:ext uri="{FF2B5EF4-FFF2-40B4-BE49-F238E27FC236}">
                <a16:creationId xmlns:a16="http://schemas.microsoft.com/office/drawing/2014/main" id="{80AA888C-2660-9749-11E6-8A96DD56EAC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147856" y="161372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17;p35">
            <a:extLst>
              <a:ext uri="{FF2B5EF4-FFF2-40B4-BE49-F238E27FC236}">
                <a16:creationId xmlns:a16="http://schemas.microsoft.com/office/drawing/2014/main" id="{95752BFF-4A6F-68EA-E048-C405D776F6A9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7302684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18;p35">
            <a:extLst>
              <a:ext uri="{FF2B5EF4-FFF2-40B4-BE49-F238E27FC236}">
                <a16:creationId xmlns:a16="http://schemas.microsoft.com/office/drawing/2014/main" id="{69A61CD2-9393-897F-4851-B55A256B6577}"/>
              </a:ext>
            </a:extLst>
          </p:cNvPr>
          <p:cNvSpPr>
            <a:spLocks noGrp="1"/>
          </p:cNvSpPr>
          <p:nvPr>
            <p:ph type="pic" idx="6"/>
          </p:nvPr>
        </p:nvSpPr>
        <p:spPr>
          <a:xfrm>
            <a:off x="9457512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5" name="Google Shape;114;p35">
            <a:extLst>
              <a:ext uri="{FF2B5EF4-FFF2-40B4-BE49-F238E27FC236}">
                <a16:creationId xmlns:a16="http://schemas.microsoft.com/office/drawing/2014/main" id="{5BBBB0BA-17D9-1A2A-5573-A96E32CB11C7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8200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6" name="Google Shape;115;p35">
            <a:extLst>
              <a:ext uri="{FF2B5EF4-FFF2-40B4-BE49-F238E27FC236}">
                <a16:creationId xmlns:a16="http://schemas.microsoft.com/office/drawing/2014/main" id="{E234676C-5503-D335-7C9F-8EBF756F24A7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993028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116;p35">
            <a:extLst>
              <a:ext uri="{FF2B5EF4-FFF2-40B4-BE49-F238E27FC236}">
                <a16:creationId xmlns:a16="http://schemas.microsoft.com/office/drawing/2014/main" id="{8C059826-5CA9-F193-6C89-8B0DECF9ACE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47856" y="379975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Google Shape;117;p35">
            <a:extLst>
              <a:ext uri="{FF2B5EF4-FFF2-40B4-BE49-F238E27FC236}">
                <a16:creationId xmlns:a16="http://schemas.microsoft.com/office/drawing/2014/main" id="{E57729DD-0495-06CF-3D2B-B8EC5F7D6EF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302684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9" name="Google Shape;118;p35">
            <a:extLst>
              <a:ext uri="{FF2B5EF4-FFF2-40B4-BE49-F238E27FC236}">
                <a16:creationId xmlns:a16="http://schemas.microsoft.com/office/drawing/2014/main" id="{DDFD3960-357B-A667-2997-F567232AE44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457512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4EF7B-6FA5-122A-260D-E885CDDAA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158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Google Shape;121;p35">
            <a:extLst>
              <a:ext uri="{FF2B5EF4-FFF2-40B4-BE49-F238E27FC236}">
                <a16:creationId xmlns:a16="http://schemas.microsoft.com/office/drawing/2014/main" id="{2EA4C09F-A3D0-2FDF-C8EF-EDEF2FCF78CE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CC5C1-4287-4FC9-8450-3D86D951F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203928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Google Shape;114;p35">
            <a:extLst>
              <a:ext uri="{FF2B5EF4-FFF2-40B4-BE49-F238E27FC236}">
                <a16:creationId xmlns:a16="http://schemas.microsoft.com/office/drawing/2014/main" id="{F38470BA-1066-4059-A16D-B9EE9722C73D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15;p35">
            <a:extLst>
              <a:ext uri="{FF2B5EF4-FFF2-40B4-BE49-F238E27FC236}">
                <a16:creationId xmlns:a16="http://schemas.microsoft.com/office/drawing/2014/main" id="{4C5EDD4B-6148-8C81-CEE4-C4C5BFE4E78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21;p35">
            <a:extLst>
              <a:ext uri="{FF2B5EF4-FFF2-40B4-BE49-F238E27FC236}">
                <a16:creationId xmlns:a16="http://schemas.microsoft.com/office/drawing/2014/main" id="{85A61031-57E6-E855-38A1-FA502D6C575D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C730096-D3D5-78FF-DEE5-BE9525C4DB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9F566B8-5CFB-8DB0-6A67-925C39BEFB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800A1-1EE4-975A-7B55-1404DB41F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09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text and 4 imag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2F776A02-636B-3E8A-A60B-7D40FB29E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91;p33">
            <a:extLst>
              <a:ext uri="{FF2B5EF4-FFF2-40B4-BE49-F238E27FC236}">
                <a16:creationId xmlns:a16="http://schemas.microsoft.com/office/drawing/2014/main" id="{A9F38C94-2545-ED67-4909-C5A475FCF80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38332" y="2197664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95;p33">
            <a:extLst>
              <a:ext uri="{FF2B5EF4-FFF2-40B4-BE49-F238E27FC236}">
                <a16:creationId xmlns:a16="http://schemas.microsoft.com/office/drawing/2014/main" id="{45EC68E1-18F5-04CB-00B3-F8948F3B4F18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161035" y="2197663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0A4763F-1C9A-B628-1609-DA5C75C90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02758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Google Shape;91;p33">
            <a:extLst>
              <a:ext uri="{FF2B5EF4-FFF2-40B4-BE49-F238E27FC236}">
                <a16:creationId xmlns:a16="http://schemas.microsoft.com/office/drawing/2014/main" id="{0AB5F208-A96D-CEBC-874F-7B719FD86FE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538332" y="4031391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95;p33">
            <a:extLst>
              <a:ext uri="{FF2B5EF4-FFF2-40B4-BE49-F238E27FC236}">
                <a16:creationId xmlns:a16="http://schemas.microsoft.com/office/drawing/2014/main" id="{0AC28D44-5B34-89F9-D8AB-62E99E380E3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1035" y="4031390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4095A4F-385F-CF4A-5E10-E3628D85F6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02758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C3D8B1F-C85C-87C9-8BC0-E7B5F82884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950C68E-E41D-C57B-F4F9-5A4448E2C1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970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st page with credi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5C05-B6C4-EFD6-820E-25F6561D0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56739"/>
            <a:ext cx="10515600" cy="1020337"/>
          </a:xfrm>
        </p:spPr>
        <p:txBody>
          <a:bodyPr>
            <a:noAutofit/>
          </a:bodyPr>
          <a:lstStyle>
            <a:lvl1pPr>
              <a:defRPr sz="8800">
                <a:solidFill>
                  <a:schemeClr val="tx2"/>
                </a:solidFill>
              </a:defRPr>
            </a:lvl1pPr>
          </a:lstStyle>
          <a:p>
            <a:r>
              <a:rPr lang="en-US"/>
              <a:t>Thank you</a:t>
            </a:r>
            <a:endParaRPr lang="en-IE"/>
          </a:p>
        </p:txBody>
      </p:sp>
      <p:pic>
        <p:nvPicPr>
          <p:cNvPr id="4" name="Google Shape;444;p20">
            <a:extLst>
              <a:ext uri="{FF2B5EF4-FFF2-40B4-BE49-F238E27FC236}">
                <a16:creationId xmlns:a16="http://schemas.microsoft.com/office/drawing/2014/main" id="{DA7E9652-CF81-1788-7674-E1FA25BFE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144BEB-A192-AF1A-3CE0-A12C2705D8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996499"/>
            <a:ext cx="10515600" cy="16668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oogle Shape;444;p20">
            <a:extLst>
              <a:ext uri="{FF2B5EF4-FFF2-40B4-BE49-F238E27FC236}">
                <a16:creationId xmlns:a16="http://schemas.microsoft.com/office/drawing/2014/main" id="{8A55753B-1E31-7005-E76C-7A1B520A3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E782E-88D7-720D-47B0-E5C4BDBFE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3521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5B256C-F848-9C9F-2A9C-E218DE9A1995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7416616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0302141"/>
              </p:ext>
            </p:extLst>
          </p:nvPr>
        </p:nvGraphicFramePr>
        <p:xfrm>
          <a:off x="1955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70" imgH="370" progId="TCLayout.ActiveDocument.1">
                  <p:embed/>
                </p:oleObj>
              </mc:Choice>
              <mc:Fallback>
                <p:oleObj name="think-cell Slide" r:id="rId5" imgW="370" imgH="3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55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" hidden="1"/>
          <p:cNvSpPr>
            <a:spLocks noGrp="1"/>
          </p:cNvSpPr>
          <p:nvPr>
            <p:ph type="sldNum" sz="quarter" idx="11"/>
            <p:custDataLst>
              <p:tags r:id="rId2"/>
            </p:custDataLst>
          </p:nvPr>
        </p:nvSpPr>
        <p:spPr>
          <a:xfrm>
            <a:off x="12273231" y="178643"/>
            <a:ext cx="30458" cy="3077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00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>
              <a:latin typeface="+mn-lt"/>
            </a:endParaRPr>
          </a:p>
        </p:txBody>
      </p:sp>
      <p:sp>
        <p:nvSpPr>
          <p:cNvPr id="4" name="Footer Placeholder" hidden="1"/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>
          <a:xfrm>
            <a:off x="12273231" y="228649"/>
            <a:ext cx="65" cy="30778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00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308" y="720001"/>
            <a:ext cx="10505831" cy="747897"/>
          </a:xfrm>
        </p:spPr>
        <p:txBody>
          <a:bodyPr/>
          <a:lstStyle>
            <a:lvl1pPr>
              <a:tabLst>
                <a:tab pos="1252538" algn="l"/>
              </a:tabLst>
              <a:defRPr>
                <a:latin typeface="+mj-lt"/>
                <a:sym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Bild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632" y="210859"/>
            <a:ext cx="1163346" cy="46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34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2795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option 1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rtist's 3D illustration depicting debris in low Earth orbit">
            <a:extLst>
              <a:ext uri="{FF2B5EF4-FFF2-40B4-BE49-F238E27FC236}">
                <a16:creationId xmlns:a16="http://schemas.microsoft.com/office/drawing/2014/main" id="{BED7B938-14F9-A01C-46F2-9B919B07672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13"/>
          <a:stretch/>
        </p:blipFill>
        <p:spPr bwMode="auto">
          <a:xfrm>
            <a:off x="0" y="3429000"/>
            <a:ext cx="1219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B290A50-B43D-A2B6-515F-75425256A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40514"/>
            <a:ext cx="10515600" cy="1020337"/>
          </a:xfrm>
          <a:noFill/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pic>
        <p:nvPicPr>
          <p:cNvPr id="3" name="Picture 2" descr="European Commission">
            <a:extLst>
              <a:ext uri="{FF2B5EF4-FFF2-40B4-BE49-F238E27FC236}">
                <a16:creationId xmlns:a16="http://schemas.microsoft.com/office/drawing/2014/main" id="{85D80D5D-B11B-B8B1-1D33-81E7377D59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  <p:pic>
        <p:nvPicPr>
          <p:cNvPr id="2" name="Picture 1" descr="European Commission">
            <a:extLst>
              <a:ext uri="{FF2B5EF4-FFF2-40B4-BE49-F238E27FC236}">
                <a16:creationId xmlns:a16="http://schemas.microsoft.com/office/drawing/2014/main" id="{40639328-2DD8-B453-1657-708B9315E22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D2BE3D02-313E-2A28-5310-BA887A1D54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619169"/>
            <a:ext cx="10065224" cy="537269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30831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5;p31">
            <a:extLst>
              <a:ext uri="{FF2B5EF4-FFF2-40B4-BE49-F238E27FC236}">
                <a16:creationId xmlns:a16="http://schemas.microsoft.com/office/drawing/2014/main" id="{D3CADB7B-43FA-62FF-A4B3-5E073752114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981200"/>
            <a:ext cx="12192000" cy="48767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10E61F-C8F9-4190-1EE4-9217CF0F1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94518"/>
            <a:ext cx="10515600" cy="1068400"/>
          </a:xfrm>
          <a:solidFill>
            <a:schemeClr val="bg1"/>
          </a:solidFill>
        </p:spPr>
        <p:txBody>
          <a:bodyPr lIns="144000" tIns="144000" rIns="144000" bIns="144000" anchor="b">
            <a:noAutofit/>
          </a:bodyPr>
          <a:lstStyle>
            <a:lvl1pPr>
              <a:defRPr sz="8800"/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F041A8C2-E23F-3F85-E8AE-2AEEB49641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942564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95398073-E69B-2867-360F-504F7007FD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6437CF6F-3079-899D-F025-61C0BCD596A4}"/>
              </a:ext>
            </a:extLst>
          </p:cNvPr>
          <p:cNvPicPr/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uropean Commission">
            <a:extLst>
              <a:ext uri="{FF2B5EF4-FFF2-40B4-BE49-F238E27FC236}">
                <a16:creationId xmlns:a16="http://schemas.microsoft.com/office/drawing/2014/main" id="{97034CB8-2B4A-3519-77AF-1512D68F2797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664" y="174518"/>
            <a:ext cx="2544024" cy="915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1131376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8779EA-6394-AAE5-959A-6BB82A7D90AE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Google Shape;75;p31">
            <a:extLst>
              <a:ext uri="{FF2B5EF4-FFF2-40B4-BE49-F238E27FC236}">
                <a16:creationId xmlns:a16="http://schemas.microsoft.com/office/drawing/2014/main" id="{66DB0E40-389A-4ADF-E594-6BBAB29E7192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6BCEAD-64F8-A9C2-D826-FF1F037B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59C8E60-AD13-6DDB-15AD-A3F8E3F22A7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239B419-47F7-2FF3-C377-FBB7B2DBA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060397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5B256C-F848-9C9F-2A9C-E218DE9A1995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623927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D58619-8012-9B7D-9C59-16671B374575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9112495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45A3C0-5810-CECB-04D1-E370BADB2EE8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 tIns="144000" rIns="144000" bIns="144000" anchor="ctr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BD178DF-B2B3-E383-43AA-D54BBF2273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C194F48-423C-93CB-1A61-CE12CAB5B4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38540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526B31-D383-5ABA-08B1-8097743DECE0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D7151F52-9DDF-CEC4-58EC-587B7A1D77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blue flag with yellow stars&#10;&#10;Description automatically generated">
            <a:extLst>
              <a:ext uri="{FF2B5EF4-FFF2-40B4-BE49-F238E27FC236}">
                <a16:creationId xmlns:a16="http://schemas.microsoft.com/office/drawing/2014/main" id="{8B94F84F-1590-9DE6-C3AC-9FBA58E40E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65591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BBD8A8F-01F7-069C-2D69-AFCA2F78D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7499CD-21D1-84C4-7FD1-F33A39639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28021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D58619-8012-9B7D-9C59-16671B374575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4966486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one column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09BE7C2-2602-0313-8D83-EAB1C755A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342900" indent="-3429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D43C2E6-DFE0-78B7-AEF2-E94F2838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440686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39DED1-43B7-A54B-D3D7-54792E535D2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416748-3994-A02A-B7BD-AC8272883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432409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0E4D59-AF6A-8993-094A-5A4FED57EA3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3588F2-1E00-50BC-0820-CB663EE97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595725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AA9BB-29EC-79EA-02CA-8452ADF64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446211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8270BF-EE76-A46D-95E0-FB617042099B}"/>
              </a:ext>
            </a:extLst>
          </p:cNvPr>
          <p:cNvSpPr>
            <a:spLocks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7262511B-BA2E-7984-66D6-B5152DA09D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11" name="Picture 10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B557BE9-B8DC-E601-A0F8-16CD84F918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FAC7B2-2467-A72A-9F8B-CBD0FB0D8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438459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colu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CCFB38-4E5F-126B-A212-3CBD911F98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87083"/>
            <a:ext cx="4670502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6259F-C7F8-D963-3DFD-92239B4D3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87083"/>
            <a:ext cx="5181600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02BBC44B-821F-21ED-8464-03E5216981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22B46DA4-CDDE-5119-2E5E-AD549E681C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321162-C08B-5D98-4E1F-FE50C321D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779980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A8786C-FCBD-3783-706E-0CBF5B0343E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29467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DC31AC-D39C-A8A3-ED76-D3399E224DE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7400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635DEE-A882-2487-2337-D6BB66A7A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579692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F39438-760E-ED2B-8243-319A5EF047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68465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A7DAD-79FF-9241-7523-B9F28613F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611938-16FE-6DDA-4261-1049A5B2B76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8730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1280974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2655-E9DF-246B-F4FD-D62B2B37A4B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1C7A71E-B4AA-350C-C619-6CD926C5F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90199"/>
            <a:ext cx="3045644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64B145-4048-55E1-B2E9-6B27CC0E587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630153" y="2029022"/>
            <a:ext cx="3045601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6044468-6F92-BCD9-357B-E3328166560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30154" y="2709052"/>
            <a:ext cx="3045600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2839C1-28EB-C84A-8FE0-1EB86DE1BDE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422064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1E8E11D-2B2A-C5C5-EFFC-16D79851057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422064" y="2690199"/>
            <a:ext cx="3045644" cy="2598238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761D88-1D18-A805-8D96-5BEBFEFE2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138344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9DE773-46A1-EE6A-D3DF-FC96DCA4C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3834467-B58A-08E2-AA0A-DB1D50F360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5" name="Picture 4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570F0233-3DB4-DD9F-5F0F-396910702D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DF5A1-9706-DCB7-1601-51D0F26AE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875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45A3C0-5810-CECB-04D1-E370BADB2EE8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 tIns="144000" rIns="144000" bIns="144000" anchor="ctr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BD178DF-B2B3-E383-43AA-D54BBF2273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C194F48-423C-93CB-1A61-CE12CAB5B4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57387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9BD169-F6A4-2E23-F2D4-B7DED1FC9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C2FD4-3B80-FE70-83EA-C9956AF11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36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4 imag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91;p33">
            <a:extLst>
              <a:ext uri="{FF2B5EF4-FFF2-40B4-BE49-F238E27FC236}">
                <a16:creationId xmlns:a16="http://schemas.microsoft.com/office/drawing/2014/main" id="{A9F38C94-2545-ED67-4909-C5A475FCF80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38332" y="2197664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95;p33">
            <a:extLst>
              <a:ext uri="{FF2B5EF4-FFF2-40B4-BE49-F238E27FC236}">
                <a16:creationId xmlns:a16="http://schemas.microsoft.com/office/drawing/2014/main" id="{45EC68E1-18F5-04CB-00B3-F8948F3B4F18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161035" y="2197663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0A4763F-1C9A-B628-1609-DA5C75C90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02758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Google Shape;91;p33">
            <a:extLst>
              <a:ext uri="{FF2B5EF4-FFF2-40B4-BE49-F238E27FC236}">
                <a16:creationId xmlns:a16="http://schemas.microsoft.com/office/drawing/2014/main" id="{0AB5F208-A96D-CEBC-874F-7B719FD86FE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538332" y="4031391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95;p33">
            <a:extLst>
              <a:ext uri="{FF2B5EF4-FFF2-40B4-BE49-F238E27FC236}">
                <a16:creationId xmlns:a16="http://schemas.microsoft.com/office/drawing/2014/main" id="{0AC28D44-5B34-89F9-D8AB-62E99E380E3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1035" y="4031390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4095A4F-385F-CF4A-5E10-E3628D85F6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02758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92A6C90-A6CE-C107-4350-7906F5FDD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839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A45C4F8-1803-A72B-10DF-5927ABF6E4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839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9C7B51-3F16-5ABF-3BE2-AA17BD10D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025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457" y="589047"/>
            <a:ext cx="7587343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766457" y="1895333"/>
            <a:ext cx="7587342" cy="3845577"/>
          </a:xfrm>
          <a:solidFill>
            <a:schemeClr val="bg1"/>
          </a:solidFill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6416533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F83483-47D9-4712-A8D7-6CBF6177582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7"/>
            <a:ext cx="5138057" cy="717240"/>
          </a:xfrm>
          <a:solidFill>
            <a:schemeClr val="bg1"/>
          </a:solidFill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bg1"/>
                </a:solidFill>
                <a:highlight>
                  <a:srgbClr val="003399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672613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F035CA-6728-7746-C9FC-81382094BF06}"/>
              </a:ext>
            </a:extLst>
          </p:cNvPr>
          <p:cNvSpPr/>
          <p:nvPr/>
        </p:nvSpPr>
        <p:spPr>
          <a:xfrm>
            <a:off x="5388429" y="0"/>
            <a:ext cx="6803571" cy="68579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E701F0-97E6-7792-DA18-AD6E08BC874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6"/>
            <a:ext cx="5138057" cy="1000267"/>
          </a:xfrm>
          <a:noFill/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tx2"/>
                </a:solidFill>
                <a:highlight>
                  <a:srgbClr val="FFD34E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noFill/>
        </p:spPr>
        <p:txBody>
          <a:bodyPr>
            <a:noAutofit/>
          </a:bodyPr>
          <a:lstStyle>
            <a:lvl1pPr marL="0" indent="0">
              <a:buClr>
                <a:schemeClr val="bg1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07C9B7E-A9F7-E74E-8B7F-3BB737CA39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B7786630-3DC2-B1C3-65DD-397E446197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68266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columns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773642" y="0"/>
            <a:ext cx="4418358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8936A4-CDCB-C345-F71F-92F2A35F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067"/>
            <a:ext cx="7915275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E590DB-1C31-60F0-D6F8-A1706796115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4C5D68-6EAE-4A7A-7185-241C6CF3B9B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305921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blue flag with yellow stars&#10;&#10;Description automatically generated">
            <a:extLst>
              <a:ext uri="{FF2B5EF4-FFF2-40B4-BE49-F238E27FC236}">
                <a16:creationId xmlns:a16="http://schemas.microsoft.com/office/drawing/2014/main" id="{901A7271-B7CF-4C49-1423-D7CA7ECEF2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C0DCEE1B-27AC-37B6-7683-71F823E43E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97D846-EECB-7092-C88A-21E2250BD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249072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314E959-31F1-870D-FAE7-99D8E6333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969705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coloured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2517C-B46F-A98F-0643-A97107DEC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980113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a coloure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0C1291-4A16-4E7F-D6F2-0662C6CC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90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706136"/>
            <a:ext cx="4840275" cy="346317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1CCFCC-12CB-E276-21C2-DAA2C8D36EC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393779" y="1706137"/>
            <a:ext cx="4960021" cy="3463178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240A71C-FBDC-ABE7-AF08-221E5E629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764195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posi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559404-34AB-2AB1-76B4-CB85000D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6904"/>
            <a:ext cx="10515600" cy="81690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012AF7B-3A7E-8763-817E-DD321C64A6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A2B82B-3461-6DA2-3E41-F3AC8139182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tx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oogle Shape;66;p29" descr="Quote">
            <a:extLst>
              <a:ext uri="{FF2B5EF4-FFF2-40B4-BE49-F238E27FC236}">
                <a16:creationId xmlns:a16="http://schemas.microsoft.com/office/drawing/2014/main" id="{2BA61D73-E039-6C69-A4A9-27D86CB30D1D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ue flag with yellow stars&#10;&#10;Description automatically generated">
            <a:extLst>
              <a:ext uri="{FF2B5EF4-FFF2-40B4-BE49-F238E27FC236}">
                <a16:creationId xmlns:a16="http://schemas.microsoft.com/office/drawing/2014/main" id="{BE2FFB7F-6A6F-E203-E2CE-AAC503E40F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Google Shape;66;p29" descr="Quote">
            <a:extLst>
              <a:ext uri="{FF2B5EF4-FFF2-40B4-BE49-F238E27FC236}">
                <a16:creationId xmlns:a16="http://schemas.microsoft.com/office/drawing/2014/main" id="{D61A7912-F509-F977-C8A3-05B55096DDA4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blue flag with yellow stars&#10;&#10;Description automatically generated">
            <a:extLst>
              <a:ext uri="{FF2B5EF4-FFF2-40B4-BE49-F238E27FC236}">
                <a16:creationId xmlns:a16="http://schemas.microsoft.com/office/drawing/2014/main" id="{519F3A2E-810F-F3DF-534B-DFE8563EDC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0BD146-26A9-B2E3-790A-137432E69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49334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526B31-D383-5ABA-08B1-8097743DECE0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D7151F52-9DDF-CEC4-58EC-587B7A1D77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blue flag with yellow stars&#10;&#10;Description automatically generated">
            <a:extLst>
              <a:ext uri="{FF2B5EF4-FFF2-40B4-BE49-F238E27FC236}">
                <a16:creationId xmlns:a16="http://schemas.microsoft.com/office/drawing/2014/main" id="{8B94F84F-1590-9DE6-C3AC-9FBA58E40E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85415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16039EEF-B8E6-4383-4827-068F061175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BE876A1-64BE-0A6D-B28E-A01C8883D1F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bg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oogle Shape;66;p29" descr="Quote">
            <a:extLst>
              <a:ext uri="{FF2B5EF4-FFF2-40B4-BE49-F238E27FC236}">
                <a16:creationId xmlns:a16="http://schemas.microsoft.com/office/drawing/2014/main" id="{E1B4A183-929D-5431-B365-FECE6A72A484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6CD1AA0-BE2D-038C-5423-E271CF1636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148383-BBA9-7909-CFDF-60BEA0FE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03511"/>
            <a:ext cx="10515600" cy="816904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pic>
        <p:nvPicPr>
          <p:cNvPr id="6" name="Google Shape;66;p29" descr="Quote">
            <a:extLst>
              <a:ext uri="{FF2B5EF4-FFF2-40B4-BE49-F238E27FC236}">
                <a16:creationId xmlns:a16="http://schemas.microsoft.com/office/drawing/2014/main" id="{DE2EBF53-76CE-6C8F-0861-C3A5D384E180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AB87E6E1-A561-866F-CE99-26D9647684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765A446-C679-3C21-6DB2-E6E244E9D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2554570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picture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52718" y="1683033"/>
            <a:ext cx="3886563" cy="3886563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43A5598A-C2EA-5505-BEB5-E80CA68AED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3D5D7A7A-28D1-BC55-7F75-53B9E5FBC5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B7D111-DE2E-9994-A799-F62F38E83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926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4D01C79-8E51-7320-51B2-6B4D1CD158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6200794-8F7F-E0F0-3735-90CCC24A8A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271D99-21D4-ED76-0E54-1ECA6FD71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768384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7EF38B-E8AF-66F2-44F8-7A5DA7FF3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982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ircles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Google Shape;128;p36">
            <a:extLst>
              <a:ext uri="{FF2B5EF4-FFF2-40B4-BE49-F238E27FC236}">
                <a16:creationId xmlns:a16="http://schemas.microsoft.com/office/drawing/2014/main" id="{C6066961-5253-C2E8-C59C-7D3AEA19074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4407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7354" y="179242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128;p36">
            <a:extLst>
              <a:ext uri="{FF2B5EF4-FFF2-40B4-BE49-F238E27FC236}">
                <a16:creationId xmlns:a16="http://schemas.microsoft.com/office/drawing/2014/main" id="{530B519E-B8E9-0851-34A7-4EBCABDB1F2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838198" y="379352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7CC6BA2-60D9-1664-3253-8468AB06B3B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2887352" y="394186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Google Shape;128;p36">
            <a:extLst>
              <a:ext uri="{FF2B5EF4-FFF2-40B4-BE49-F238E27FC236}">
                <a16:creationId xmlns:a16="http://schemas.microsoft.com/office/drawing/2014/main" id="{B0466037-50F3-96B3-1B0E-06D3D18B8BCE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422796" y="167960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C1C8BB-B6BF-EFC9-4FB7-FE68ADABF64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71950" y="182795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2B2D1DEC-353D-0530-46BD-FAC7D81DC42A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422794" y="382905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C01048-C2DE-CFE9-C353-8ED3741099B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471948" y="397739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7E4CCE-C35C-C711-24D0-0F4BCA80C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F46C79FD-C571-418B-AB0F-5EE936C85276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734326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rectangles pictures white background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15" name="Google Shape;97;p33">
            <a:extLst>
              <a:ext uri="{FF2B5EF4-FFF2-40B4-BE49-F238E27FC236}">
                <a16:creationId xmlns:a16="http://schemas.microsoft.com/office/drawing/2014/main" id="{51CBB8A7-3E08-DCAC-14AF-878AC33CDC30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38200" y="1931348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438DF5-CCC4-87AD-037A-C14F79B626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08868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Google Shape;97;p33">
            <a:extLst>
              <a:ext uri="{FF2B5EF4-FFF2-40B4-BE49-F238E27FC236}">
                <a16:creationId xmlns:a16="http://schemas.microsoft.com/office/drawing/2014/main" id="{BFE9E99F-07A9-26A1-106E-78351E5222CA}"/>
              </a:ext>
            </a:extLst>
          </p:cNvPr>
          <p:cNvSpPr>
            <a:spLocks noGrp="1"/>
          </p:cNvSpPr>
          <p:nvPr>
            <p:ph type="pic" idx="7"/>
          </p:nvPr>
        </p:nvSpPr>
        <p:spPr>
          <a:xfrm>
            <a:off x="838202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A6A52A8-BCDE-0058-03FA-48265F58CC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8868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oogle Shape;95;p33">
            <a:extLst>
              <a:ext uri="{FF2B5EF4-FFF2-40B4-BE49-F238E27FC236}">
                <a16:creationId xmlns:a16="http://schemas.microsoft.com/office/drawing/2014/main" id="{A15E4B72-6400-86B0-FD40-4FCA9F38655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80157" y="1931348"/>
            <a:ext cx="2461593" cy="163815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022ECE-0EE9-F2CA-72F3-353CAD2AB4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587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97;p33">
            <a:extLst>
              <a:ext uri="{FF2B5EF4-FFF2-40B4-BE49-F238E27FC236}">
                <a16:creationId xmlns:a16="http://schemas.microsoft.com/office/drawing/2014/main" id="{0D3E0C88-3573-7B0F-D8F7-5AAD283A42F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80157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F2FF4C0-B8CC-5E9A-7FF2-0BA1FD8666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1587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F815C1-0113-F490-4A53-0227959CF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094453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squared pictures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2993028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Google Shape;116;p35">
            <a:extLst>
              <a:ext uri="{FF2B5EF4-FFF2-40B4-BE49-F238E27FC236}">
                <a16:creationId xmlns:a16="http://schemas.microsoft.com/office/drawing/2014/main" id="{80AA888C-2660-9749-11E6-8A96DD56EAC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147856" y="161372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17;p35">
            <a:extLst>
              <a:ext uri="{FF2B5EF4-FFF2-40B4-BE49-F238E27FC236}">
                <a16:creationId xmlns:a16="http://schemas.microsoft.com/office/drawing/2014/main" id="{95752BFF-4A6F-68EA-E048-C405D776F6A9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7302684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18;p35">
            <a:extLst>
              <a:ext uri="{FF2B5EF4-FFF2-40B4-BE49-F238E27FC236}">
                <a16:creationId xmlns:a16="http://schemas.microsoft.com/office/drawing/2014/main" id="{69A61CD2-9393-897F-4851-B55A256B6577}"/>
              </a:ext>
            </a:extLst>
          </p:cNvPr>
          <p:cNvSpPr>
            <a:spLocks noGrp="1"/>
          </p:cNvSpPr>
          <p:nvPr>
            <p:ph type="pic" idx="6"/>
          </p:nvPr>
        </p:nvSpPr>
        <p:spPr>
          <a:xfrm>
            <a:off x="9457512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5" name="Google Shape;114;p35">
            <a:extLst>
              <a:ext uri="{FF2B5EF4-FFF2-40B4-BE49-F238E27FC236}">
                <a16:creationId xmlns:a16="http://schemas.microsoft.com/office/drawing/2014/main" id="{5BBBB0BA-17D9-1A2A-5573-A96E32CB11C7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8200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6" name="Google Shape;115;p35">
            <a:extLst>
              <a:ext uri="{FF2B5EF4-FFF2-40B4-BE49-F238E27FC236}">
                <a16:creationId xmlns:a16="http://schemas.microsoft.com/office/drawing/2014/main" id="{E234676C-5503-D335-7C9F-8EBF756F24A7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993028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116;p35">
            <a:extLst>
              <a:ext uri="{FF2B5EF4-FFF2-40B4-BE49-F238E27FC236}">
                <a16:creationId xmlns:a16="http://schemas.microsoft.com/office/drawing/2014/main" id="{8C059826-5CA9-F193-6C89-8B0DECF9ACE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47856" y="379975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Google Shape;117;p35">
            <a:extLst>
              <a:ext uri="{FF2B5EF4-FFF2-40B4-BE49-F238E27FC236}">
                <a16:creationId xmlns:a16="http://schemas.microsoft.com/office/drawing/2014/main" id="{E57729DD-0495-06CF-3D2B-B8EC5F7D6EF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302684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9" name="Google Shape;118;p35">
            <a:extLst>
              <a:ext uri="{FF2B5EF4-FFF2-40B4-BE49-F238E27FC236}">
                <a16:creationId xmlns:a16="http://schemas.microsoft.com/office/drawing/2014/main" id="{DDFD3960-357B-A667-2997-F567232AE44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457512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4EF7B-6FA5-122A-260D-E885CDDAA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727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Google Shape;121;p35">
            <a:extLst>
              <a:ext uri="{FF2B5EF4-FFF2-40B4-BE49-F238E27FC236}">
                <a16:creationId xmlns:a16="http://schemas.microsoft.com/office/drawing/2014/main" id="{2EA4C09F-A3D0-2FDF-C8EF-EDEF2FCF78CE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CC5C1-4287-4FC9-8450-3D86D951F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920910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Google Shape;114;p35">
            <a:extLst>
              <a:ext uri="{FF2B5EF4-FFF2-40B4-BE49-F238E27FC236}">
                <a16:creationId xmlns:a16="http://schemas.microsoft.com/office/drawing/2014/main" id="{F38470BA-1066-4059-A16D-B9EE9722C73D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15;p35">
            <a:extLst>
              <a:ext uri="{FF2B5EF4-FFF2-40B4-BE49-F238E27FC236}">
                <a16:creationId xmlns:a16="http://schemas.microsoft.com/office/drawing/2014/main" id="{4C5EDD4B-6148-8C81-CEE4-C4C5BFE4E78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21;p35">
            <a:extLst>
              <a:ext uri="{FF2B5EF4-FFF2-40B4-BE49-F238E27FC236}">
                <a16:creationId xmlns:a16="http://schemas.microsoft.com/office/drawing/2014/main" id="{85A61031-57E6-E855-38A1-FA502D6C575D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C730096-D3D5-78FF-DEE5-BE9525C4DB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9F566B8-5CFB-8DB0-6A67-925C39BEFB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800A1-1EE4-975A-7B55-1404DB41F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87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text and 4 imag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2F776A02-636B-3E8A-A60B-7D40FB29E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27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91;p33">
            <a:extLst>
              <a:ext uri="{FF2B5EF4-FFF2-40B4-BE49-F238E27FC236}">
                <a16:creationId xmlns:a16="http://schemas.microsoft.com/office/drawing/2014/main" id="{A9F38C94-2545-ED67-4909-C5A475FCF80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38332" y="2197664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95;p33">
            <a:extLst>
              <a:ext uri="{FF2B5EF4-FFF2-40B4-BE49-F238E27FC236}">
                <a16:creationId xmlns:a16="http://schemas.microsoft.com/office/drawing/2014/main" id="{45EC68E1-18F5-04CB-00B3-F8948F3B4F18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161035" y="2197663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0A4763F-1C9A-B628-1609-DA5C75C90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02758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Google Shape;91;p33">
            <a:extLst>
              <a:ext uri="{FF2B5EF4-FFF2-40B4-BE49-F238E27FC236}">
                <a16:creationId xmlns:a16="http://schemas.microsoft.com/office/drawing/2014/main" id="{0AB5F208-A96D-CEBC-874F-7B719FD86FE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538332" y="4031391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95;p33">
            <a:extLst>
              <a:ext uri="{FF2B5EF4-FFF2-40B4-BE49-F238E27FC236}">
                <a16:creationId xmlns:a16="http://schemas.microsoft.com/office/drawing/2014/main" id="{0AC28D44-5B34-89F9-D8AB-62E99E380E3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1035" y="4031390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4095A4F-385F-CF4A-5E10-E3628D85F6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02758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C3D8B1F-C85C-87C9-8BC0-E7B5F82884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950C68E-E41D-C57B-F4F9-5A4448E2C1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7856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BBD8A8F-01F7-069C-2D69-AFCA2F78D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7499CD-21D1-84C4-7FD1-F33A39639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18870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st page with credi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5C05-B6C4-EFD6-820E-25F6561D0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56739"/>
            <a:ext cx="10515600" cy="1020337"/>
          </a:xfrm>
        </p:spPr>
        <p:txBody>
          <a:bodyPr>
            <a:noAutofit/>
          </a:bodyPr>
          <a:lstStyle>
            <a:lvl1pPr>
              <a:defRPr sz="8800">
                <a:solidFill>
                  <a:schemeClr val="tx2"/>
                </a:solidFill>
              </a:defRPr>
            </a:lvl1pPr>
          </a:lstStyle>
          <a:p>
            <a:r>
              <a:rPr lang="en-US"/>
              <a:t>Thank you</a:t>
            </a:r>
            <a:endParaRPr lang="en-IE"/>
          </a:p>
        </p:txBody>
      </p:sp>
      <p:pic>
        <p:nvPicPr>
          <p:cNvPr id="4" name="Google Shape;444;p20">
            <a:extLst>
              <a:ext uri="{FF2B5EF4-FFF2-40B4-BE49-F238E27FC236}">
                <a16:creationId xmlns:a16="http://schemas.microsoft.com/office/drawing/2014/main" id="{DA7E9652-CF81-1788-7674-E1FA25BFE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144BEB-A192-AF1A-3CE0-A12C2705D8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996499"/>
            <a:ext cx="10515600" cy="16668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oogle Shape;444;p20">
            <a:extLst>
              <a:ext uri="{FF2B5EF4-FFF2-40B4-BE49-F238E27FC236}">
                <a16:creationId xmlns:a16="http://schemas.microsoft.com/office/drawing/2014/main" id="{8A55753B-1E31-7005-E76C-7A1B520A3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E782E-88D7-720D-47B0-E5C4BDBFE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16512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341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option 1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Graphic 1">
            <a:extLst>
              <a:ext uri="{FF2B5EF4-FFF2-40B4-BE49-F238E27FC236}">
                <a16:creationId xmlns:a16="http://schemas.microsoft.com/office/drawing/2014/main" id="{63D028D9-6582-CA91-E714-47DB01387AE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1" b="31606"/>
          <a:stretch/>
        </p:blipFill>
        <p:spPr bwMode="auto">
          <a:xfrm>
            <a:off x="-101600" y="3429000"/>
            <a:ext cx="12293599" cy="393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B290A50-B43D-A2B6-515F-75425256A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40514"/>
            <a:ext cx="10515600" cy="1020337"/>
          </a:xfrm>
          <a:noFill/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pic>
        <p:nvPicPr>
          <p:cNvPr id="3" name="Picture 2" descr="European Commission">
            <a:extLst>
              <a:ext uri="{FF2B5EF4-FFF2-40B4-BE49-F238E27FC236}">
                <a16:creationId xmlns:a16="http://schemas.microsoft.com/office/drawing/2014/main" id="{85D80D5D-B11B-B8B1-1D33-81E7377D59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  <p:pic>
        <p:nvPicPr>
          <p:cNvPr id="2" name="Picture 1" descr="European Commission">
            <a:extLst>
              <a:ext uri="{FF2B5EF4-FFF2-40B4-BE49-F238E27FC236}">
                <a16:creationId xmlns:a16="http://schemas.microsoft.com/office/drawing/2014/main" id="{40639328-2DD8-B453-1657-708B9315E22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D2BE3D02-313E-2A28-5310-BA887A1D54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619169"/>
            <a:ext cx="10065224" cy="537269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40572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5;p31">
            <a:extLst>
              <a:ext uri="{FF2B5EF4-FFF2-40B4-BE49-F238E27FC236}">
                <a16:creationId xmlns:a16="http://schemas.microsoft.com/office/drawing/2014/main" id="{D3CADB7B-43FA-62FF-A4B3-5E073752114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981200"/>
            <a:ext cx="12192000" cy="48767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10E61F-C8F9-4190-1EE4-9217CF0F1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94518"/>
            <a:ext cx="10515600" cy="1068400"/>
          </a:xfrm>
          <a:solidFill>
            <a:schemeClr val="bg1"/>
          </a:solidFill>
        </p:spPr>
        <p:txBody>
          <a:bodyPr lIns="144000" tIns="144000" rIns="144000" bIns="144000" anchor="b">
            <a:noAutofit/>
          </a:bodyPr>
          <a:lstStyle>
            <a:lvl1pPr>
              <a:defRPr sz="8800"/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F041A8C2-E23F-3F85-E8AE-2AEEB49641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942564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95398073-E69B-2867-360F-504F7007FD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6437CF6F-3079-899D-F025-61C0BCD596A4}"/>
              </a:ext>
            </a:extLst>
          </p:cNvPr>
          <p:cNvPicPr/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uropean Commission">
            <a:extLst>
              <a:ext uri="{FF2B5EF4-FFF2-40B4-BE49-F238E27FC236}">
                <a16:creationId xmlns:a16="http://schemas.microsoft.com/office/drawing/2014/main" id="{97034CB8-2B4A-3519-77AF-1512D68F2797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664" y="174518"/>
            <a:ext cx="2544024" cy="915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9672403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8779EA-6394-AAE5-959A-6BB82A7D90AE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Google Shape;75;p31">
            <a:extLst>
              <a:ext uri="{FF2B5EF4-FFF2-40B4-BE49-F238E27FC236}">
                <a16:creationId xmlns:a16="http://schemas.microsoft.com/office/drawing/2014/main" id="{66DB0E40-389A-4ADF-E594-6BBAB29E7192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6BCEAD-64F8-A9C2-D826-FF1F037B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59C8E60-AD13-6DDB-15AD-A3F8E3F22A7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239B419-47F7-2FF3-C377-FBB7B2DBA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202061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5B256C-F848-9C9F-2A9C-E218DE9A1995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4058211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D58619-8012-9B7D-9C59-16671B374575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6939467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view of the earth from space&#10;&#10;AI-generated content may be incorrect.">
            <a:extLst>
              <a:ext uri="{FF2B5EF4-FFF2-40B4-BE49-F238E27FC236}">
                <a16:creationId xmlns:a16="http://schemas.microsoft.com/office/drawing/2014/main" id="{15872546-7DF9-3651-3C54-E2B25B69C0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8942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45A3C0-5810-CECB-04D1-E370BADB2EE8}"/>
              </a:ext>
            </a:extLst>
          </p:cNvPr>
          <p:cNvSpPr/>
          <p:nvPr/>
        </p:nvSpPr>
        <p:spPr>
          <a:xfrm flipV="1">
            <a:off x="11723" y="-15876"/>
            <a:ext cx="12192000" cy="32866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 tIns="144000" rIns="144000" bIns="144000" anchor="ctr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BD178DF-B2B3-E383-43AA-D54BBF2273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C194F48-423C-93CB-1A61-CE12CAB5B4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53328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526B31-D383-5ABA-08B1-8097743DECE0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D7151F52-9DDF-CEC4-58EC-587B7A1D77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blue flag with yellow stars&#10;&#10;Description automatically generated">
            <a:extLst>
              <a:ext uri="{FF2B5EF4-FFF2-40B4-BE49-F238E27FC236}">
                <a16:creationId xmlns:a16="http://schemas.microsoft.com/office/drawing/2014/main" id="{8B94F84F-1590-9DE6-C3AC-9FBA58E40E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55147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0880"/>
            <a:ext cx="10515600" cy="816904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BBD8A8F-01F7-069C-2D69-AFCA2F78D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7499CD-21D1-84C4-7FD1-F33A39639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0B1FD1-3E64-D8FB-2BA7-C2DB7DFE7143}"/>
              </a:ext>
            </a:extLst>
          </p:cNvPr>
          <p:cNvSpPr txBox="1">
            <a:spLocks/>
          </p:cNvSpPr>
          <p:nvPr userDrawn="1"/>
        </p:nvSpPr>
        <p:spPr>
          <a:xfrm>
            <a:off x="11820841" y="6167729"/>
            <a:ext cx="37115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1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4034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one column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09BE7C2-2602-0313-8D83-EAB1C755A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342900" indent="-3429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D43C2E6-DFE0-78B7-AEF2-E94F2838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703810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one column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09BE7C2-2602-0313-8D83-EAB1C755A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342900" indent="-3429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D43C2E6-DFE0-78B7-AEF2-E94F2838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118EB6C-90AA-3C3E-9D6B-305B4EDBF7DE}"/>
              </a:ext>
            </a:extLst>
          </p:cNvPr>
          <p:cNvSpPr txBox="1">
            <a:spLocks/>
          </p:cNvSpPr>
          <p:nvPr userDrawn="1"/>
        </p:nvSpPr>
        <p:spPr>
          <a:xfrm>
            <a:off x="11820841" y="6167729"/>
            <a:ext cx="37115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1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165442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39DED1-43B7-A54B-D3D7-54792E535D2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416748-3994-A02A-B7BD-AC8272883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D82FDF-0BE1-C981-D240-4D233E109420}"/>
              </a:ext>
            </a:extLst>
          </p:cNvPr>
          <p:cNvSpPr txBox="1">
            <a:spLocks/>
          </p:cNvSpPr>
          <p:nvPr userDrawn="1"/>
        </p:nvSpPr>
        <p:spPr>
          <a:xfrm>
            <a:off x="11820841" y="6167729"/>
            <a:ext cx="37115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1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310797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0E4D59-AF6A-8993-094A-5A4FED57EA3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3588F2-1E00-50BC-0820-CB663EE97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3674C-771C-5FF1-2C75-6CA76061FB71}"/>
              </a:ext>
            </a:extLst>
          </p:cNvPr>
          <p:cNvSpPr txBox="1">
            <a:spLocks/>
          </p:cNvSpPr>
          <p:nvPr userDrawn="1"/>
        </p:nvSpPr>
        <p:spPr>
          <a:xfrm>
            <a:off x="11820841" y="6167729"/>
            <a:ext cx="37115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1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772860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AA9BB-29EC-79EA-02CA-8452ADF64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ECBE47F-2AE8-36BF-7A92-C6B3B5AEAE10}"/>
              </a:ext>
            </a:extLst>
          </p:cNvPr>
          <p:cNvSpPr txBox="1">
            <a:spLocks/>
          </p:cNvSpPr>
          <p:nvPr userDrawn="1"/>
        </p:nvSpPr>
        <p:spPr>
          <a:xfrm>
            <a:off x="11820841" y="6167729"/>
            <a:ext cx="37115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1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143427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8270BF-EE76-A46D-95E0-FB617042099B}"/>
              </a:ext>
            </a:extLst>
          </p:cNvPr>
          <p:cNvSpPr>
            <a:spLocks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7262511B-BA2E-7984-66D6-B5152DA09D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11" name="Picture 10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B557BE9-B8DC-E601-A0F8-16CD84F918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FAC7B2-2467-A72A-9F8B-CBD0FB0D8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597222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colu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CCFB38-4E5F-126B-A212-3CBD911F98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87083"/>
            <a:ext cx="4670502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6259F-C7F8-D963-3DFD-92239B4D3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87083"/>
            <a:ext cx="5181600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02BBC44B-821F-21ED-8464-03E5216981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22B46DA4-CDDE-5119-2E5E-AD549E681C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321162-C08B-5D98-4E1F-FE50C321D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743404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A8786C-FCBD-3783-706E-0CBF5B0343E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29467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DC31AC-D39C-A8A3-ED76-D3399E224DE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7400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635DEE-A882-2487-2337-D6BB66A7A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75CC0F4-D22D-5831-79EA-67BD07805AC0}"/>
              </a:ext>
            </a:extLst>
          </p:cNvPr>
          <p:cNvSpPr txBox="1">
            <a:spLocks/>
          </p:cNvSpPr>
          <p:nvPr userDrawn="1"/>
        </p:nvSpPr>
        <p:spPr>
          <a:xfrm>
            <a:off x="11820841" y="6167729"/>
            <a:ext cx="37115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1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764610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F39438-760E-ED2B-8243-319A5EF047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68465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A7DAD-79FF-9241-7523-B9F28613F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611938-16FE-6DDA-4261-1049A5B2B76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8730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8D2E24-555E-4A60-5D29-E429E8AC1B81}"/>
              </a:ext>
            </a:extLst>
          </p:cNvPr>
          <p:cNvSpPr txBox="1">
            <a:spLocks/>
          </p:cNvSpPr>
          <p:nvPr userDrawn="1"/>
        </p:nvSpPr>
        <p:spPr>
          <a:xfrm>
            <a:off x="11820841" y="6167729"/>
            <a:ext cx="37115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1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107241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2655-E9DF-246B-F4FD-D62B2B37A4B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1C7A71E-B4AA-350C-C619-6CD926C5F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90199"/>
            <a:ext cx="3045644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64B145-4048-55E1-B2E9-6B27CC0E587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630153" y="2029022"/>
            <a:ext cx="3045601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6044468-6F92-BCD9-357B-E3328166560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30154" y="2709052"/>
            <a:ext cx="3045600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2839C1-28EB-C84A-8FE0-1EB86DE1BDE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422064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1E8E11D-2B2A-C5C5-EFFC-16D79851057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422064" y="2690199"/>
            <a:ext cx="3045644" cy="2598238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761D88-1D18-A805-8D96-5BEBFEFE2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52351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9DE773-46A1-EE6A-D3DF-FC96DCA4C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3834467-B58A-08E2-AA0A-DB1D50F360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5" name="Picture 4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570F0233-3DB4-DD9F-5F0F-396910702D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DF5A1-9706-DCB7-1601-51D0F26AE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836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jpe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42" Type="http://schemas.openxmlformats.org/officeDocument/2006/relationships/image" Target="../media/image1.jpeg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81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39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02.xml"/><Relationship Id="rId34" Type="http://schemas.openxmlformats.org/officeDocument/2006/relationships/slideLayout" Target="../slideLayouts/slideLayout115.xml"/><Relationship Id="rId42" Type="http://schemas.openxmlformats.org/officeDocument/2006/relationships/slideLayout" Target="../slideLayouts/slideLayout123.xml"/><Relationship Id="rId47" Type="http://schemas.openxmlformats.org/officeDocument/2006/relationships/image" Target="../media/image2.png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9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32" Type="http://schemas.openxmlformats.org/officeDocument/2006/relationships/slideLayout" Target="../slideLayouts/slideLayout113.xml"/><Relationship Id="rId37" Type="http://schemas.openxmlformats.org/officeDocument/2006/relationships/slideLayout" Target="../slideLayouts/slideLayout118.xml"/><Relationship Id="rId40" Type="http://schemas.openxmlformats.org/officeDocument/2006/relationships/slideLayout" Target="../slideLayouts/slideLayout121.xml"/><Relationship Id="rId45" Type="http://schemas.openxmlformats.org/officeDocument/2006/relationships/theme" Target="../theme/theme3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9.xml"/><Relationship Id="rId36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31" Type="http://schemas.openxmlformats.org/officeDocument/2006/relationships/slideLayout" Target="../slideLayouts/slideLayout112.xml"/><Relationship Id="rId44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Relationship Id="rId30" Type="http://schemas.openxmlformats.org/officeDocument/2006/relationships/slideLayout" Target="../slideLayouts/slideLayout111.xml"/><Relationship Id="rId35" Type="http://schemas.openxmlformats.org/officeDocument/2006/relationships/slideLayout" Target="../slideLayouts/slideLayout116.xml"/><Relationship Id="rId43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33" Type="http://schemas.openxmlformats.org/officeDocument/2006/relationships/slideLayout" Target="../slideLayouts/slideLayout114.xml"/><Relationship Id="rId38" Type="http://schemas.openxmlformats.org/officeDocument/2006/relationships/slideLayout" Target="../slideLayouts/slideLayout119.xml"/><Relationship Id="rId46" Type="http://schemas.openxmlformats.org/officeDocument/2006/relationships/image" Target="../media/image1.jpeg"/><Relationship Id="rId20" Type="http://schemas.openxmlformats.org/officeDocument/2006/relationships/slideLayout" Target="../slideLayouts/slideLayout101.xml"/><Relationship Id="rId41" Type="http://schemas.openxmlformats.org/officeDocument/2006/relationships/slideLayout" Target="../slideLayouts/slideLayout12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26" Type="http://schemas.openxmlformats.org/officeDocument/2006/relationships/slideLayout" Target="../slideLayouts/slideLayout151.xml"/><Relationship Id="rId39" Type="http://schemas.openxmlformats.org/officeDocument/2006/relationships/slideLayout" Target="../slideLayouts/slideLayout164.xml"/><Relationship Id="rId21" Type="http://schemas.openxmlformats.org/officeDocument/2006/relationships/slideLayout" Target="../slideLayouts/slideLayout146.xml"/><Relationship Id="rId34" Type="http://schemas.openxmlformats.org/officeDocument/2006/relationships/slideLayout" Target="../slideLayouts/slideLayout159.xml"/><Relationship Id="rId42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9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24" Type="http://schemas.openxmlformats.org/officeDocument/2006/relationships/slideLayout" Target="../slideLayouts/slideLayout149.xml"/><Relationship Id="rId32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62.xml"/><Relationship Id="rId40" Type="http://schemas.openxmlformats.org/officeDocument/2006/relationships/slideLayout" Target="../slideLayouts/slideLayout165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53.xml"/><Relationship Id="rId36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31" Type="http://schemas.openxmlformats.org/officeDocument/2006/relationships/slideLayout" Target="../slideLayouts/slideLayout156.xml"/><Relationship Id="rId44" Type="http://schemas.openxmlformats.org/officeDocument/2006/relationships/image" Target="../media/image1.jpeg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52.xml"/><Relationship Id="rId30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60.xml"/><Relationship Id="rId43" Type="http://schemas.openxmlformats.org/officeDocument/2006/relationships/theme" Target="../theme/theme4.xml"/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5" Type="http://schemas.openxmlformats.org/officeDocument/2006/relationships/slideLayout" Target="../slideLayouts/slideLayout150.xml"/><Relationship Id="rId33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63.xml"/><Relationship Id="rId20" Type="http://schemas.openxmlformats.org/officeDocument/2006/relationships/slideLayout" Target="../slideLayouts/slideLayout145.xml"/><Relationship Id="rId41" Type="http://schemas.openxmlformats.org/officeDocument/2006/relationships/slideLayout" Target="../slideLayouts/slideLayout1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FE374-A678-A684-FA4B-26330CF65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0841" y="6167729"/>
            <a:ext cx="37115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A1E0C-386D-FF7A-6872-1942CD4335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365126"/>
            <a:ext cx="10515600" cy="81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E66B9-5E84-94E6-4EDD-A9E25FB07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42619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CE57FDCE-6642-0FA5-3739-FA81457769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A12B438D-C839-BF7B-253A-401802D9F2AC}"/>
              </a:ext>
            </a:extLst>
          </p:cNvPr>
          <p:cNvPicPr/>
          <p:nvPr/>
        </p:nvPicPr>
        <p:blipFill>
          <a:blip r:embed="rId4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A4E1A6-67F0-5282-9D82-B8A9DB079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27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  <p:sldLayoutId id="2147483998" r:id="rId13"/>
    <p:sldLayoutId id="2147483999" r:id="rId14"/>
    <p:sldLayoutId id="2147484000" r:id="rId15"/>
    <p:sldLayoutId id="2147484001" r:id="rId16"/>
    <p:sldLayoutId id="2147484002" r:id="rId17"/>
    <p:sldLayoutId id="2147484003" r:id="rId18"/>
    <p:sldLayoutId id="2147484004" r:id="rId19"/>
    <p:sldLayoutId id="2147484005" r:id="rId20"/>
    <p:sldLayoutId id="2147484006" r:id="rId21"/>
    <p:sldLayoutId id="2147484007" r:id="rId22"/>
    <p:sldLayoutId id="2147484008" r:id="rId23"/>
    <p:sldLayoutId id="2147484009" r:id="rId24"/>
    <p:sldLayoutId id="2147484010" r:id="rId25"/>
    <p:sldLayoutId id="2147484011" r:id="rId26"/>
    <p:sldLayoutId id="2147484012" r:id="rId27"/>
    <p:sldLayoutId id="2147484013" r:id="rId28"/>
    <p:sldLayoutId id="2147484014" r:id="rId29"/>
    <p:sldLayoutId id="2147484015" r:id="rId30"/>
    <p:sldLayoutId id="2147484016" r:id="rId31"/>
    <p:sldLayoutId id="2147484017" r:id="rId32"/>
    <p:sldLayoutId id="2147484018" r:id="rId33"/>
    <p:sldLayoutId id="2147484019" r:id="rId34"/>
    <p:sldLayoutId id="2147484020" r:id="rId35"/>
    <p:sldLayoutId id="2147484021" r:id="rId36"/>
    <p:sldLayoutId id="2147484022" r:id="rId37"/>
    <p:sldLayoutId id="2147484027" r:id="rId38"/>
    <p:sldLayoutId id="2147484023" r:id="rId39"/>
    <p:sldLayoutId id="2147484034" r:id="rId40"/>
    <p:sldLayoutId id="2147484099" r:id="rId4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FE374-A678-A684-FA4B-26330CF65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0841" y="6167729"/>
            <a:ext cx="37115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A1E0C-386D-FF7A-6872-1942CD4335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365126"/>
            <a:ext cx="10515600" cy="81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E66B9-5E84-94E6-4EDD-A9E25FB07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42619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CE57FDCE-6642-0FA5-3739-FA81457769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A12B438D-C839-BF7B-253A-401802D9F2AC}"/>
              </a:ext>
            </a:extLst>
          </p:cNvPr>
          <p:cNvPicPr/>
          <p:nvPr/>
        </p:nvPicPr>
        <p:blipFill>
          <a:blip r:embed="rId4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A4E1A6-67F0-5282-9D82-B8A9DB079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2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  <p:sldLayoutId id="2147484054" r:id="rId18"/>
    <p:sldLayoutId id="2147484055" r:id="rId19"/>
    <p:sldLayoutId id="2147484056" r:id="rId20"/>
    <p:sldLayoutId id="2147484057" r:id="rId21"/>
    <p:sldLayoutId id="2147484058" r:id="rId22"/>
    <p:sldLayoutId id="2147484059" r:id="rId23"/>
    <p:sldLayoutId id="2147484060" r:id="rId24"/>
    <p:sldLayoutId id="2147484061" r:id="rId25"/>
    <p:sldLayoutId id="2147484062" r:id="rId26"/>
    <p:sldLayoutId id="2147484063" r:id="rId27"/>
    <p:sldLayoutId id="2147484064" r:id="rId28"/>
    <p:sldLayoutId id="2147484065" r:id="rId29"/>
    <p:sldLayoutId id="2147484066" r:id="rId30"/>
    <p:sldLayoutId id="2147484067" r:id="rId31"/>
    <p:sldLayoutId id="2147484068" r:id="rId32"/>
    <p:sldLayoutId id="2147484069" r:id="rId33"/>
    <p:sldLayoutId id="2147484070" r:id="rId34"/>
    <p:sldLayoutId id="2147484071" r:id="rId35"/>
    <p:sldLayoutId id="2147484072" r:id="rId36"/>
    <p:sldLayoutId id="2147484073" r:id="rId37"/>
    <p:sldLayoutId id="2147484074" r:id="rId38"/>
    <p:sldLayoutId id="2147484075" r:id="rId39"/>
    <p:sldLayoutId id="2147484076" r:id="rId4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FE374-A678-A684-FA4B-26330CF65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0841" y="6167729"/>
            <a:ext cx="37115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A1E0C-386D-FF7A-6872-1942CD4335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365126"/>
            <a:ext cx="10515600" cy="81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E66B9-5E84-94E6-4EDD-A9E25FB07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42619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CE57FDCE-6642-0FA5-3739-FA81457769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6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A12B438D-C839-BF7B-253A-401802D9F2AC}"/>
              </a:ext>
            </a:extLst>
          </p:cNvPr>
          <p:cNvPicPr/>
          <p:nvPr/>
        </p:nvPicPr>
        <p:blipFill>
          <a:blip r:embed="rId46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A4E1A6-67F0-5282-9D82-B8A9DB079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7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5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  <p:sldLayoutId id="2147484113" r:id="rId13"/>
    <p:sldLayoutId id="2147484114" r:id="rId14"/>
    <p:sldLayoutId id="2147484115" r:id="rId15"/>
    <p:sldLayoutId id="2147484116" r:id="rId16"/>
    <p:sldLayoutId id="2147484117" r:id="rId17"/>
    <p:sldLayoutId id="2147484118" r:id="rId18"/>
    <p:sldLayoutId id="2147484119" r:id="rId19"/>
    <p:sldLayoutId id="2147484120" r:id="rId20"/>
    <p:sldLayoutId id="2147484121" r:id="rId21"/>
    <p:sldLayoutId id="2147484122" r:id="rId22"/>
    <p:sldLayoutId id="2147484123" r:id="rId23"/>
    <p:sldLayoutId id="2147484124" r:id="rId24"/>
    <p:sldLayoutId id="2147484125" r:id="rId25"/>
    <p:sldLayoutId id="2147484126" r:id="rId26"/>
    <p:sldLayoutId id="2147484127" r:id="rId27"/>
    <p:sldLayoutId id="2147484128" r:id="rId28"/>
    <p:sldLayoutId id="2147484129" r:id="rId29"/>
    <p:sldLayoutId id="2147484130" r:id="rId30"/>
    <p:sldLayoutId id="2147484131" r:id="rId31"/>
    <p:sldLayoutId id="2147484132" r:id="rId32"/>
    <p:sldLayoutId id="2147484133" r:id="rId33"/>
    <p:sldLayoutId id="2147484134" r:id="rId34"/>
    <p:sldLayoutId id="2147484135" r:id="rId35"/>
    <p:sldLayoutId id="2147484136" r:id="rId36"/>
    <p:sldLayoutId id="2147484137" r:id="rId37"/>
    <p:sldLayoutId id="2147484138" r:id="rId38"/>
    <p:sldLayoutId id="2147484139" r:id="rId39"/>
    <p:sldLayoutId id="2147484140" r:id="rId40"/>
    <p:sldLayoutId id="2147484141" r:id="rId41"/>
    <p:sldLayoutId id="2147484142" r:id="rId42"/>
    <p:sldLayoutId id="2147484143" r:id="rId43"/>
    <p:sldLayoutId id="2147484144" r:id="rId4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FE374-A678-A684-FA4B-26330CF65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0841" y="6167729"/>
            <a:ext cx="37115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>
                <a:solidFill>
                  <a:schemeClr val="tx1"/>
                </a:solidFill>
                <a:latin typeface="+mn-lt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A1E0C-386D-FF7A-6872-1942CD4335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365126"/>
            <a:ext cx="10515600" cy="81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E66B9-5E84-94E6-4EDD-A9E25FB07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42619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CE57FDCE-6642-0FA5-3739-FA81457769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A12B438D-C839-BF7B-253A-401802D9F2AC}"/>
              </a:ext>
            </a:extLst>
          </p:cNvPr>
          <p:cNvPicPr/>
          <p:nvPr/>
        </p:nvPicPr>
        <p:blipFill>
          <a:blip r:embed="rId4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A4E1A6-67F0-5282-9D82-B8A9DB079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5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6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  <p:sldLayoutId id="2147484157" r:id="rId12"/>
    <p:sldLayoutId id="2147484158" r:id="rId13"/>
    <p:sldLayoutId id="2147484159" r:id="rId14"/>
    <p:sldLayoutId id="2147484160" r:id="rId15"/>
    <p:sldLayoutId id="2147484161" r:id="rId16"/>
    <p:sldLayoutId id="2147484162" r:id="rId17"/>
    <p:sldLayoutId id="2147484163" r:id="rId18"/>
    <p:sldLayoutId id="2147484164" r:id="rId19"/>
    <p:sldLayoutId id="2147484165" r:id="rId20"/>
    <p:sldLayoutId id="2147484166" r:id="rId21"/>
    <p:sldLayoutId id="2147484167" r:id="rId22"/>
    <p:sldLayoutId id="2147484168" r:id="rId23"/>
    <p:sldLayoutId id="2147484169" r:id="rId24"/>
    <p:sldLayoutId id="2147484170" r:id="rId25"/>
    <p:sldLayoutId id="2147484171" r:id="rId26"/>
    <p:sldLayoutId id="2147484172" r:id="rId27"/>
    <p:sldLayoutId id="2147484173" r:id="rId28"/>
    <p:sldLayoutId id="2147484174" r:id="rId29"/>
    <p:sldLayoutId id="2147484175" r:id="rId30"/>
    <p:sldLayoutId id="2147484176" r:id="rId31"/>
    <p:sldLayoutId id="2147484177" r:id="rId32"/>
    <p:sldLayoutId id="2147484178" r:id="rId33"/>
    <p:sldLayoutId id="2147484179" r:id="rId34"/>
    <p:sldLayoutId id="2147484180" r:id="rId35"/>
    <p:sldLayoutId id="2147484181" r:id="rId36"/>
    <p:sldLayoutId id="2147484182" r:id="rId37"/>
    <p:sldLayoutId id="2147484183" r:id="rId38"/>
    <p:sldLayoutId id="2147484184" r:id="rId39"/>
    <p:sldLayoutId id="2147484185" r:id="rId40"/>
    <p:sldLayoutId id="2147484186" r:id="rId41"/>
    <p:sldLayoutId id="2147484187" r:id="rId4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efence-industry-space.ec.europa.eu/eu-space/eu-space-strategy-security-and-defence_en" TargetMode="External"/><Relationship Id="rId3" Type="http://schemas.openxmlformats.org/officeDocument/2006/relationships/hyperlink" Target="https://commission.europa.eu/topics/eu-competitiveness/draghi-report_en" TargetMode="External"/><Relationship Id="rId7" Type="http://schemas.openxmlformats.org/officeDocument/2006/relationships/hyperlink" Target="https://defence-industry-space.ec.europa.eu/eu-space/space-traffic-management_e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4.xml"/><Relationship Id="rId6" Type="http://schemas.openxmlformats.org/officeDocument/2006/relationships/hyperlink" Target="https://commission.europa.eu/strategy-and-policy/strategy-documents/commission-work-programme/commission-work-programme-2025_en" TargetMode="External"/><Relationship Id="rId5" Type="http://schemas.openxmlformats.org/officeDocument/2006/relationships/hyperlink" Target="https://commission.europa.eu/topics/eu-competitiveness/competitiveness-compass_en" TargetMode="External"/><Relationship Id="rId4" Type="http://schemas.openxmlformats.org/officeDocument/2006/relationships/hyperlink" Target="https://www.consilium.europa.eu/media/ny3j24sm/much-more-than-a-market-report-by-enrico-letta.pdf" TargetMode="Externa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17.em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8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209808"/>
            <a:ext cx="10515600" cy="1992890"/>
          </a:xfrm>
        </p:spPr>
        <p:txBody>
          <a:bodyPr>
            <a:noAutofit/>
          </a:bodyPr>
          <a:lstStyle/>
          <a:p>
            <a:r>
              <a:rPr lang="en-US" b="0" dirty="0">
                <a:ea typeface="+mj-lt"/>
                <a:cs typeface="+mj-lt"/>
              </a:rPr>
              <a:t>EU Space Act and Vision for a European Space Economy</a:t>
            </a:r>
            <a:endParaRPr lang="en-US" b="0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D4E99-FF48-DEF0-7061-2AD85D05A20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38200" y="2662103"/>
            <a:ext cx="3322761" cy="304616"/>
          </a:xfrm>
        </p:spPr>
        <p:txBody>
          <a:bodyPr lIns="0" tIns="0" rIns="0" bIns="0"/>
          <a:lstStyle/>
          <a:p>
            <a:pPr marL="0" indent="0"/>
            <a:r>
              <a:rPr lang="fr-BE" dirty="0">
                <a:solidFill>
                  <a:schemeClr val="bg1"/>
                </a:solidFill>
              </a:rPr>
              <a:t>10 </a:t>
            </a:r>
            <a:r>
              <a:rPr lang="fr-BE" dirty="0" err="1">
                <a:solidFill>
                  <a:schemeClr val="bg1"/>
                </a:solidFill>
              </a:rPr>
              <a:t>October</a:t>
            </a:r>
            <a:r>
              <a:rPr lang="fr-BE" dirty="0">
                <a:solidFill>
                  <a:schemeClr val="bg1"/>
                </a:solidFill>
              </a:rPr>
              <a:t> 2025</a:t>
            </a:r>
          </a:p>
          <a:p>
            <a:pPr marL="0" indent="0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3C6C168-CEFE-3871-5928-8D4C27B04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974623"/>
            <a:ext cx="9968704" cy="456150"/>
          </a:xfrm>
        </p:spPr>
        <p:txBody>
          <a:bodyPr vert="horz" lIns="0" tIns="0" rIns="0" bIns="0" rtlCol="0" anchor="t">
            <a:noAutofit/>
          </a:bodyPr>
          <a:lstStyle/>
          <a:p>
            <a:pPr>
              <a:tabLst>
                <a:tab pos="5826125" algn="l"/>
              </a:tabLst>
            </a:pPr>
            <a:r>
              <a:rPr lang="en-GB" dirty="0">
                <a:cs typeface="Arial"/>
              </a:rPr>
              <a:t>NEREUS Webinar</a:t>
            </a:r>
          </a:p>
        </p:txBody>
      </p:sp>
    </p:spTree>
    <p:extLst>
      <p:ext uri="{BB962C8B-B14F-4D97-AF65-F5344CB8AC3E}">
        <p14:creationId xmlns:p14="http://schemas.microsoft.com/office/powerpoint/2010/main" val="198218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A42245-DA8D-7527-75B1-DFBC52790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Governance</a:t>
            </a:r>
            <a:r>
              <a:rPr lang="fr-BE"/>
              <a:t>: </a:t>
            </a:r>
            <a:r>
              <a:rPr lang="fr-BE" err="1"/>
              <a:t>Streamlined</a:t>
            </a:r>
            <a:r>
              <a:rPr lang="fr-BE"/>
              <a:t> and non-</a:t>
            </a:r>
            <a:r>
              <a:rPr lang="fr-BE" err="1"/>
              <a:t>discriminatory</a:t>
            </a:r>
            <a:r>
              <a:rPr lang="fr-BE"/>
              <a:t> process </a:t>
            </a:r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8E2547-84CB-813D-9A47-E5D90A8D75CF}"/>
              </a:ext>
            </a:extLst>
          </p:cNvPr>
          <p:cNvSpPr/>
          <p:nvPr/>
        </p:nvSpPr>
        <p:spPr>
          <a:xfrm>
            <a:off x="838200" y="3662468"/>
            <a:ext cx="1393372" cy="63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>
                <a:solidFill>
                  <a:schemeClr val="bg1"/>
                </a:solidFill>
              </a:rPr>
              <a:t>Assets</a:t>
            </a:r>
            <a:endParaRPr lang="en-IE" b="1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ADAC80-C3AC-DB12-716A-A42B5F82AA57}"/>
              </a:ext>
            </a:extLst>
          </p:cNvPr>
          <p:cNvSpPr/>
          <p:nvPr/>
        </p:nvSpPr>
        <p:spPr>
          <a:xfrm>
            <a:off x="2714170" y="1763485"/>
            <a:ext cx="2257879" cy="635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>
                <a:solidFill>
                  <a:schemeClr val="tx2"/>
                </a:solidFill>
              </a:rPr>
              <a:t>MS</a:t>
            </a:r>
            <a:endParaRPr lang="en-IE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C8991A-BA48-F5CB-1FF7-8BC0B15E8919}"/>
              </a:ext>
            </a:extLst>
          </p:cNvPr>
          <p:cNvSpPr/>
          <p:nvPr/>
        </p:nvSpPr>
        <p:spPr>
          <a:xfrm>
            <a:off x="2714170" y="3027468"/>
            <a:ext cx="2257879" cy="635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>
                <a:solidFill>
                  <a:schemeClr val="tx2"/>
                </a:solidFill>
              </a:rPr>
              <a:t>EU</a:t>
            </a:r>
            <a:endParaRPr lang="en-IE">
              <a:solidFill>
                <a:schemeClr val="tx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A26523-4922-0D70-810A-1CCE36F9A9C5}"/>
              </a:ext>
            </a:extLst>
          </p:cNvPr>
          <p:cNvSpPr/>
          <p:nvPr/>
        </p:nvSpPr>
        <p:spPr>
          <a:xfrm>
            <a:off x="2714170" y="5555435"/>
            <a:ext cx="2257879" cy="635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>
                <a:solidFill>
                  <a:schemeClr val="tx2"/>
                </a:solidFill>
              </a:rPr>
              <a:t>International organisation</a:t>
            </a:r>
            <a:endParaRPr lang="en-IE">
              <a:solidFill>
                <a:schemeClr val="tx2"/>
              </a:solidFill>
            </a:endParaRP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8E7C056F-8955-0CAB-B9DA-E2E398121F0B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231572" y="2080985"/>
            <a:ext cx="482598" cy="1898983"/>
          </a:xfrm>
          <a:prstGeom prst="bentConnector3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EB3A190D-675F-BE14-A0BA-195137B6BFB2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 flipV="1">
            <a:off x="2231572" y="3344968"/>
            <a:ext cx="482598" cy="635000"/>
          </a:xfrm>
          <a:prstGeom prst="bentConnector3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515D7E85-1A92-F25F-CE18-651B9B930CB9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>
            <a:off x="2231572" y="3979968"/>
            <a:ext cx="482598" cy="1892967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AC16297A-2F0A-2DF5-BFFF-F4962E6B5171}"/>
              </a:ext>
            </a:extLst>
          </p:cNvPr>
          <p:cNvSpPr/>
          <p:nvPr/>
        </p:nvSpPr>
        <p:spPr>
          <a:xfrm rot="5400000">
            <a:off x="5109029" y="1968726"/>
            <a:ext cx="628650" cy="268968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11C6D1E7-D56F-C7C0-1A17-2748652C90C7}"/>
              </a:ext>
            </a:extLst>
          </p:cNvPr>
          <p:cNvSpPr/>
          <p:nvPr/>
        </p:nvSpPr>
        <p:spPr>
          <a:xfrm rot="5400000">
            <a:off x="5109029" y="3204981"/>
            <a:ext cx="628650" cy="268968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F1251319-79B1-B975-F320-1F6A20297866}"/>
              </a:ext>
            </a:extLst>
          </p:cNvPr>
          <p:cNvSpPr/>
          <p:nvPr/>
        </p:nvSpPr>
        <p:spPr>
          <a:xfrm rot="5400000">
            <a:off x="5109029" y="4452576"/>
            <a:ext cx="628650" cy="268968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3895AF-D5A9-1A32-543B-09B0DB66BE43}"/>
              </a:ext>
            </a:extLst>
          </p:cNvPr>
          <p:cNvSpPr txBox="1"/>
          <p:nvPr/>
        </p:nvSpPr>
        <p:spPr>
          <a:xfrm>
            <a:off x="5874659" y="1841600"/>
            <a:ext cx="56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Status Quo: </a:t>
            </a:r>
            <a:r>
              <a:rPr lang="en-IE" dirty="0"/>
              <a:t>National Competent Authority, Technical Bodies (National, ESA or EUSPA levels)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D5E9BE-01F2-6F5B-5AE9-E8A51E22B9F8}"/>
              </a:ext>
            </a:extLst>
          </p:cNvPr>
          <p:cNvSpPr txBox="1"/>
          <p:nvPr/>
        </p:nvSpPr>
        <p:spPr>
          <a:xfrm>
            <a:off x="5874659" y="3105875"/>
            <a:ext cx="5695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Europeanisation</a:t>
            </a:r>
            <a:r>
              <a:rPr lang="en-IE" dirty="0"/>
              <a:t>: EU Space Agency + Technical Bodies 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4A22B7-0CC4-F130-6F9B-E09F9268E248}"/>
              </a:ext>
            </a:extLst>
          </p:cNvPr>
          <p:cNvSpPr txBox="1"/>
          <p:nvPr/>
        </p:nvSpPr>
        <p:spPr>
          <a:xfrm>
            <a:off x="5874659" y="4394518"/>
            <a:ext cx="56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EU Space Agency, or alternatively equivalence - and future mutual recognition agreements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F9ADDA2-583E-2C70-9B33-9AECE30B07DB}"/>
              </a:ext>
            </a:extLst>
          </p:cNvPr>
          <p:cNvSpPr/>
          <p:nvPr/>
        </p:nvSpPr>
        <p:spPr>
          <a:xfrm>
            <a:off x="2714170" y="4291451"/>
            <a:ext cx="2257879" cy="635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>
                <a:solidFill>
                  <a:schemeClr val="tx2"/>
                </a:solidFill>
              </a:rPr>
              <a:t>3rd countries</a:t>
            </a:r>
            <a:endParaRPr lang="en-IE" dirty="0">
              <a:solidFill>
                <a:schemeClr val="tx2"/>
              </a:solidFill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0CA5ADBF-2B3D-6059-8DC0-B9D30DB39BF7}"/>
              </a:ext>
            </a:extLst>
          </p:cNvPr>
          <p:cNvSpPr/>
          <p:nvPr/>
        </p:nvSpPr>
        <p:spPr>
          <a:xfrm rot="5400000">
            <a:off x="5109029" y="5735276"/>
            <a:ext cx="628650" cy="268968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C5C130E-1674-45E7-4722-53B90262C857}"/>
              </a:ext>
            </a:extLst>
          </p:cNvPr>
          <p:cNvSpPr txBox="1"/>
          <p:nvPr/>
        </p:nvSpPr>
        <p:spPr>
          <a:xfrm>
            <a:off x="5874659" y="5743049"/>
            <a:ext cx="5695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Need to have an international agreement and </a:t>
            </a:r>
            <a:r>
              <a:rPr lang="en-US" dirty="0"/>
              <a:t>specificity</a:t>
            </a:r>
            <a:r>
              <a:rPr lang="fr-BE" dirty="0"/>
              <a:t> of ESA </a:t>
            </a:r>
            <a:endParaRPr lang="en-IE" dirty="0"/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49E8DCAE-8845-E965-102C-FD0A3DB08C13}"/>
              </a:ext>
            </a:extLst>
          </p:cNvPr>
          <p:cNvCxnSpPr>
            <a:cxnSpLocks/>
            <a:stCxn id="6" idx="3"/>
            <a:endCxn id="41" idx="1"/>
          </p:cNvCxnSpPr>
          <p:nvPr/>
        </p:nvCxnSpPr>
        <p:spPr>
          <a:xfrm>
            <a:off x="2231572" y="3979968"/>
            <a:ext cx="482598" cy="628983"/>
          </a:xfrm>
          <a:prstGeom prst="bentConnector3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lide Number Placeholder 2">
            <a:extLst>
              <a:ext uri="{FF2B5EF4-FFF2-40B4-BE49-F238E27FC236}">
                <a16:creationId xmlns:a16="http://schemas.microsoft.com/office/drawing/2014/main" id="{A2BF3D2F-04E6-B05F-E247-97FC2562E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8620" y="6164262"/>
            <a:ext cx="373380" cy="365125"/>
          </a:xfrm>
        </p:spPr>
        <p:txBody>
          <a:bodyPr/>
          <a:lstStyle/>
          <a:p>
            <a:fld id="{F46C79FD-C571-418B-AB0F-5EE936C85276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71688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616BB-AC6C-F121-2B00-45A74BBEA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807" y="580880"/>
            <a:ext cx="10650993" cy="816904"/>
          </a:xfrm>
        </p:spPr>
        <p:txBody>
          <a:bodyPr/>
          <a:lstStyle/>
          <a:p>
            <a:r>
              <a:rPr lang="fr-BE"/>
              <a:t>A set of « </a:t>
            </a:r>
            <a:r>
              <a:rPr lang="fr-BE" err="1"/>
              <a:t>rules</a:t>
            </a:r>
            <a:r>
              <a:rPr lang="fr-BE"/>
              <a:t> of the road » </a:t>
            </a:r>
            <a:endParaRPr lang="fr-BE">
              <a:cs typeface="Arial"/>
            </a:endParaRPr>
          </a:p>
        </p:txBody>
      </p:sp>
      <p:grpSp>
        <p:nvGrpSpPr>
          <p:cNvPr id="4" name="Group 25">
            <a:extLst>
              <a:ext uri="{FF2B5EF4-FFF2-40B4-BE49-F238E27FC236}">
                <a16:creationId xmlns:a16="http://schemas.microsoft.com/office/drawing/2014/main" id="{11E592EC-1987-2FD5-2FA9-FABA05233777}"/>
              </a:ext>
            </a:extLst>
          </p:cNvPr>
          <p:cNvGrpSpPr>
            <a:grpSpLocks/>
          </p:cNvGrpSpPr>
          <p:nvPr/>
        </p:nvGrpSpPr>
        <p:grpSpPr bwMode="auto">
          <a:xfrm>
            <a:off x="1819275" y="1514105"/>
            <a:ext cx="8027988" cy="2679482"/>
            <a:chOff x="1865" y="1977"/>
            <a:chExt cx="2437" cy="814"/>
          </a:xfrm>
        </p:grpSpPr>
        <p:sp>
          <p:nvSpPr>
            <p:cNvPr id="5" name="Freeform 26">
              <a:extLst>
                <a:ext uri="{FF2B5EF4-FFF2-40B4-BE49-F238E27FC236}">
                  <a16:creationId xmlns:a16="http://schemas.microsoft.com/office/drawing/2014/main" id="{F203DED5-2405-3584-21FF-7ECACD34F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5" y="1977"/>
              <a:ext cx="1558" cy="814"/>
            </a:xfrm>
            <a:custGeom>
              <a:avLst/>
              <a:gdLst>
                <a:gd name="T0" fmla="*/ 1558 w 1558"/>
                <a:gd name="T1" fmla="*/ 337 h 814"/>
                <a:gd name="T2" fmla="*/ 1221 w 1558"/>
                <a:gd name="T3" fmla="*/ 0 h 814"/>
                <a:gd name="T4" fmla="*/ 407 w 1558"/>
                <a:gd name="T5" fmla="*/ 814 h 814"/>
                <a:gd name="T6" fmla="*/ 0 w 1558"/>
                <a:gd name="T7" fmla="*/ 407 h 814"/>
                <a:gd name="T8" fmla="*/ 402 w 1558"/>
                <a:gd name="T9" fmla="*/ 5 h 814"/>
                <a:gd name="T10" fmla="*/ 734 w 1558"/>
                <a:gd name="T11" fmla="*/ 337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8" h="814">
                  <a:moveTo>
                    <a:pt x="1558" y="337"/>
                  </a:moveTo>
                  <a:lnTo>
                    <a:pt x="1221" y="0"/>
                  </a:lnTo>
                  <a:lnTo>
                    <a:pt x="407" y="814"/>
                  </a:lnTo>
                  <a:lnTo>
                    <a:pt x="0" y="407"/>
                  </a:lnTo>
                  <a:lnTo>
                    <a:pt x="402" y="5"/>
                  </a:lnTo>
                  <a:lnTo>
                    <a:pt x="734" y="337"/>
                  </a:lnTo>
                </a:path>
              </a:pathLst>
            </a:custGeom>
            <a:noFill/>
            <a:ln w="22225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I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Freeform 27">
              <a:extLst>
                <a:ext uri="{FF2B5EF4-FFF2-40B4-BE49-F238E27FC236}">
                  <a16:creationId xmlns:a16="http://schemas.microsoft.com/office/drawing/2014/main" id="{2246AD1F-F47C-93FE-5583-C445E7189123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744" y="1977"/>
              <a:ext cx="1558" cy="814"/>
            </a:xfrm>
            <a:custGeom>
              <a:avLst/>
              <a:gdLst>
                <a:gd name="T0" fmla="*/ 1558 w 1558"/>
                <a:gd name="T1" fmla="*/ 337 h 814"/>
                <a:gd name="T2" fmla="*/ 1221 w 1558"/>
                <a:gd name="T3" fmla="*/ 0 h 814"/>
                <a:gd name="T4" fmla="*/ 407 w 1558"/>
                <a:gd name="T5" fmla="*/ 814 h 814"/>
                <a:gd name="T6" fmla="*/ 0 w 1558"/>
                <a:gd name="T7" fmla="*/ 407 h 814"/>
                <a:gd name="T8" fmla="*/ 402 w 1558"/>
                <a:gd name="T9" fmla="*/ 5 h 814"/>
                <a:gd name="T10" fmla="*/ 734 w 1558"/>
                <a:gd name="T11" fmla="*/ 337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8" h="814">
                  <a:moveTo>
                    <a:pt x="1558" y="337"/>
                  </a:moveTo>
                  <a:lnTo>
                    <a:pt x="1221" y="0"/>
                  </a:lnTo>
                  <a:lnTo>
                    <a:pt x="407" y="814"/>
                  </a:lnTo>
                  <a:lnTo>
                    <a:pt x="0" y="407"/>
                  </a:lnTo>
                  <a:lnTo>
                    <a:pt x="402" y="5"/>
                  </a:lnTo>
                  <a:lnTo>
                    <a:pt x="734" y="337"/>
                  </a:lnTo>
                </a:path>
              </a:pathLst>
            </a:custGeom>
            <a:noFill/>
            <a:ln w="22225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I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Rectangle 28">
            <a:extLst>
              <a:ext uri="{FF2B5EF4-FFF2-40B4-BE49-F238E27FC236}">
                <a16:creationId xmlns:a16="http://schemas.microsoft.com/office/drawing/2014/main" id="{B5358655-FF4F-2122-9EE3-A1C03AB47307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2467579" y="2214692"/>
            <a:ext cx="1286151" cy="128615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29">
            <a:extLst>
              <a:ext uri="{FF2B5EF4-FFF2-40B4-BE49-F238E27FC236}">
                <a16:creationId xmlns:a16="http://schemas.microsoft.com/office/drawing/2014/main" id="{0A22D7A0-F458-12B7-A105-8015CE517AE8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5183659" y="2214692"/>
            <a:ext cx="1286151" cy="128615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30">
            <a:extLst>
              <a:ext uri="{FF2B5EF4-FFF2-40B4-BE49-F238E27FC236}">
                <a16:creationId xmlns:a16="http://schemas.microsoft.com/office/drawing/2014/main" id="{5672518C-7DB2-78FD-B8D7-D8EC2E830B62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7873596" y="2214692"/>
            <a:ext cx="1286151" cy="128615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31">
            <a:extLst>
              <a:ext uri="{FF2B5EF4-FFF2-40B4-BE49-F238E27FC236}">
                <a16:creationId xmlns:a16="http://schemas.microsoft.com/office/drawing/2014/main" id="{B8D7F1ED-F8B6-0B66-9B12-C17907AD9D86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2985176" y="2141496"/>
            <a:ext cx="240500" cy="243113"/>
          </a:xfrm>
          <a:prstGeom prst="rect">
            <a:avLst/>
          </a:prstGeom>
          <a:solidFill>
            <a:schemeClr val="hlink"/>
          </a:solidFill>
          <a:ln w="63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Rectangle 32">
            <a:extLst>
              <a:ext uri="{FF2B5EF4-FFF2-40B4-BE49-F238E27FC236}">
                <a16:creationId xmlns:a16="http://schemas.microsoft.com/office/drawing/2014/main" id="{0190160C-8089-BE6E-74B4-CD789D86AB14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5701256" y="2141496"/>
            <a:ext cx="240500" cy="243113"/>
          </a:xfrm>
          <a:prstGeom prst="rect">
            <a:avLst/>
          </a:prstGeom>
          <a:solidFill>
            <a:schemeClr val="hlink"/>
          </a:solidFill>
          <a:ln w="63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angle 33">
            <a:extLst>
              <a:ext uri="{FF2B5EF4-FFF2-40B4-BE49-F238E27FC236}">
                <a16:creationId xmlns:a16="http://schemas.microsoft.com/office/drawing/2014/main" id="{AB701B25-5C36-C874-2EB8-4323CDB04AF2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8391193" y="2141496"/>
            <a:ext cx="243115" cy="243113"/>
          </a:xfrm>
          <a:prstGeom prst="rect">
            <a:avLst/>
          </a:prstGeom>
          <a:solidFill>
            <a:schemeClr val="hlink"/>
          </a:solidFill>
          <a:ln w="63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Text Box 34">
            <a:extLst>
              <a:ext uri="{FF2B5EF4-FFF2-40B4-BE49-F238E27FC236}">
                <a16:creationId xmlns:a16="http://schemas.microsoft.com/office/drawing/2014/main" id="{AAE22297-E5B7-22BD-BC2E-79D4AAEB3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9531" y="2739736"/>
            <a:ext cx="1084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15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Safety</a:t>
            </a: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xt Box 35">
            <a:extLst>
              <a:ext uri="{FF2B5EF4-FFF2-40B4-BE49-F238E27FC236}">
                <a16:creationId xmlns:a16="http://schemas.microsoft.com/office/drawing/2014/main" id="{12A27B10-AC1A-FFC4-2C53-584F369D5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5609" y="2739736"/>
            <a:ext cx="10848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15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Resilience</a:t>
            </a: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Text Box 36">
            <a:extLst>
              <a:ext uri="{FF2B5EF4-FFF2-40B4-BE49-F238E27FC236}">
                <a16:creationId xmlns:a16="http://schemas.microsoft.com/office/drawing/2014/main" id="{97B5D31D-3EE2-A483-6042-26502B06B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8518" y="2739736"/>
            <a:ext cx="127223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15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Sustainability</a:t>
            </a: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 Box 37">
            <a:extLst>
              <a:ext uri="{FF2B5EF4-FFF2-40B4-BE49-F238E27FC236}">
                <a16:creationId xmlns:a16="http://schemas.microsoft.com/office/drawing/2014/main" id="{DBFEFB83-32A9-1BD8-60D5-2EB198C90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932" y="2104898"/>
            <a:ext cx="151619" cy="32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17" name="Text Box 38">
            <a:extLst>
              <a:ext uri="{FF2B5EF4-FFF2-40B4-BE49-F238E27FC236}">
                <a16:creationId xmlns:a16="http://schemas.microsoft.com/office/drawing/2014/main" id="{0C2256A8-8412-A5BF-1212-8F55DF13E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239" y="2104898"/>
            <a:ext cx="151619" cy="32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18" name="Text Box 39">
            <a:extLst>
              <a:ext uri="{FF2B5EF4-FFF2-40B4-BE49-F238E27FC236}">
                <a16:creationId xmlns:a16="http://schemas.microsoft.com/office/drawing/2014/main" id="{F9BC9E2B-5B74-C60A-38B0-0102EFE18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3019" y="2104898"/>
            <a:ext cx="151619" cy="32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EE013C4-7B9C-2C86-F947-85D5DF9B3BC4}"/>
              </a:ext>
            </a:extLst>
          </p:cNvPr>
          <p:cNvSpPr txBox="1">
            <a:spLocks/>
          </p:cNvSpPr>
          <p:nvPr/>
        </p:nvSpPr>
        <p:spPr>
          <a:xfrm>
            <a:off x="1445177" y="5139110"/>
            <a:ext cx="3416866" cy="114151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>
                <a:srgbClr val="003399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I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Collision avoidance services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>
                <a:srgbClr val="003399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I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Trackability 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>
                <a:srgbClr val="003399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I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Debris mitigation plans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>
                <a:srgbClr val="003399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I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Coordination: air traffic/maritime authorities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73AFDC9E-6F29-EB48-5CB9-B360BC05B2C0}"/>
              </a:ext>
            </a:extLst>
          </p:cNvPr>
          <p:cNvSpPr txBox="1"/>
          <p:nvPr/>
        </p:nvSpPr>
        <p:spPr>
          <a:xfrm>
            <a:off x="4777534" y="5089823"/>
            <a:ext cx="2857500" cy="157799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>
                <a:srgbClr val="003399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Ris</a:t>
            </a:r>
            <a:r>
              <a:rPr lang="en-US" sz="1100">
                <a:solidFill>
                  <a:prstClr val="black"/>
                </a:solidFill>
                <a:latin typeface="Arial"/>
                <a:cs typeface="Arial"/>
              </a:rPr>
              <a:t>k Assessment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>
                <a:srgbClr val="003399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Key Risk Management Measures:</a:t>
            </a:r>
            <a:endParaRPr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37845" marR="0" lvl="1" indent="-27114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>
                <a:srgbClr val="003399"/>
              </a:buClr>
              <a:buSzPts val="1800"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Detection </a:t>
            </a:r>
            <a:endParaRPr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37845" marR="0" lvl="1" indent="-27114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>
                <a:srgbClr val="003399"/>
              </a:buClr>
              <a:buSzPts val="1800"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Protection </a:t>
            </a:r>
            <a:endParaRPr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37845" marR="0" lvl="1" indent="-27114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>
                <a:srgbClr val="003399"/>
              </a:buClr>
              <a:buSzPts val="1800"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Business Continuity</a:t>
            </a:r>
            <a:endParaRPr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37845" marR="0" lvl="1" indent="-27114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>
                <a:srgbClr val="003399"/>
              </a:buClr>
              <a:buSzPts val="1800"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Supply Chain Measures</a:t>
            </a:r>
            <a:endParaRPr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>
                <a:srgbClr val="003399"/>
              </a:buClr>
              <a:buSzPts val="1800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Building on NIS 2 Directive</a:t>
            </a:r>
            <a:endParaRPr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79F14CA-FF4E-73B8-952A-A81CC9515E14}"/>
              </a:ext>
            </a:extLst>
          </p:cNvPr>
          <p:cNvSpPr txBox="1">
            <a:spLocks/>
          </p:cNvSpPr>
          <p:nvPr/>
        </p:nvSpPr>
        <p:spPr>
          <a:xfrm>
            <a:off x="7843912" y="5091152"/>
            <a:ext cx="3509888" cy="8169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marR="0" lvl="0" indent="-18097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>
                <a:srgbClr val="003399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Environmental Footprint Declaration </a:t>
            </a:r>
          </a:p>
          <a:p>
            <a:pPr marL="180975" marR="0" lvl="0" indent="-18097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>
                <a:srgbClr val="003399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I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Calculation rules of environmental impacts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>
                <a:srgbClr val="003399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I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Common database to use for calculation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0DC98E-3AA2-6A1F-15D9-C07CC9B95AF5}"/>
              </a:ext>
            </a:extLst>
          </p:cNvPr>
          <p:cNvSpPr txBox="1"/>
          <p:nvPr/>
        </p:nvSpPr>
        <p:spPr>
          <a:xfrm>
            <a:off x="1413351" y="4677225"/>
            <a:ext cx="2438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BE" sz="14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Space </a:t>
            </a:r>
            <a:r>
              <a:rPr kumimoji="0" lang="fr-BE" sz="1400" b="1" i="0" u="none" strike="noStrike" kern="0" cap="none" spc="0" normalizeH="0" baseline="0" noProof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</a:t>
            </a:r>
            <a:r>
              <a:rPr kumimoji="0" lang="fr-BE" sz="14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fr-BE" sz="1400" b="1" i="0" u="none" strike="noStrike" kern="0" cap="none" spc="0" normalizeH="0" baseline="0" noProof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congested</a:t>
            </a:r>
            <a:endParaRPr kumimoji="0" lang="en-IE" sz="1400" b="1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CCDD84-48DC-D2CE-4C66-634F1DEF0592}"/>
              </a:ext>
            </a:extLst>
          </p:cNvPr>
          <p:cNvSpPr txBox="1"/>
          <p:nvPr/>
        </p:nvSpPr>
        <p:spPr>
          <a:xfrm>
            <a:off x="4822730" y="4627803"/>
            <a:ext cx="2438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BE" sz="14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Space </a:t>
            </a:r>
            <a:r>
              <a:rPr kumimoji="0" lang="fr-BE" sz="1400" b="1" i="0" u="none" strike="noStrike" kern="0" cap="none" spc="0" normalizeH="0" baseline="0" noProof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</a:t>
            </a:r>
            <a:r>
              <a:rPr kumimoji="0" lang="fr-BE" sz="14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fr-BE" sz="1400" b="1" i="0" u="none" strike="noStrike" kern="0" cap="none" spc="0" normalizeH="0" baseline="0" noProof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contested</a:t>
            </a:r>
            <a:endParaRPr kumimoji="0" lang="en-IE" sz="1400" b="1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72270C-1BA3-2346-D60C-21D7B39716F9}"/>
              </a:ext>
            </a:extLst>
          </p:cNvPr>
          <p:cNvSpPr txBox="1"/>
          <p:nvPr/>
        </p:nvSpPr>
        <p:spPr>
          <a:xfrm>
            <a:off x="7843912" y="4630057"/>
            <a:ext cx="27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BE" sz="1400" b="1" i="0" u="none" strike="noStrike" kern="0" cap="none" spc="0" normalizeH="0" baseline="0" noProof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Earth</a:t>
            </a:r>
            <a:r>
              <a:rPr kumimoji="0" lang="fr-BE" sz="14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and </a:t>
            </a:r>
            <a:r>
              <a:rPr kumimoji="0" lang="fr-BE" sz="1400" b="1" i="0" u="none" strike="noStrike" kern="0" cap="none" spc="0" normalizeH="0" baseline="0" noProof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space</a:t>
            </a:r>
            <a:r>
              <a:rPr kumimoji="0" lang="fr-BE" sz="14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are </a:t>
            </a:r>
            <a:r>
              <a:rPr kumimoji="0" lang="fr-BE" sz="1400" b="1" i="0" u="none" strike="noStrike" kern="0" cap="none" spc="0" normalizeH="0" baseline="0" noProof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polluted</a:t>
            </a:r>
            <a:endParaRPr kumimoji="0" lang="en-IE" sz="1400" b="1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4963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49524F-E732-89A9-16EF-DE6044873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807" y="580880"/>
            <a:ext cx="11117718" cy="816904"/>
          </a:xfrm>
        </p:spPr>
        <p:txBody>
          <a:bodyPr/>
          <a:lstStyle/>
          <a:p>
            <a:r>
              <a:rPr lang="en-IE" dirty="0"/>
              <a:t> Supportive measures for industry (SMEs and Mid-Cap) + MS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7AB5C9-22E9-0E60-C273-74F235060888}"/>
              </a:ext>
            </a:extLst>
          </p:cNvPr>
          <p:cNvSpPr txBox="1"/>
          <p:nvPr/>
        </p:nvSpPr>
        <p:spPr>
          <a:xfrm>
            <a:off x="756860" y="5574481"/>
            <a:ext cx="1918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Mentoring and coaching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CDC16F-0659-09AA-6324-38FE6A29B083}"/>
              </a:ext>
            </a:extLst>
          </p:cNvPr>
          <p:cNvSpPr txBox="1"/>
          <p:nvPr/>
        </p:nvSpPr>
        <p:spPr>
          <a:xfrm>
            <a:off x="3178229" y="5550404"/>
            <a:ext cx="1671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Capacity building via guidelines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C454AB-3ECB-0619-38EA-828B50F8A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449" y="4631443"/>
            <a:ext cx="1064060" cy="9189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9A42A4-06B1-9D09-31B6-643224043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247" y="4492051"/>
            <a:ext cx="885825" cy="8983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BD38D6-5DEC-ED02-E098-C9E1FB5C0D9F}"/>
              </a:ext>
            </a:extLst>
          </p:cNvPr>
          <p:cNvSpPr txBox="1"/>
          <p:nvPr/>
        </p:nvSpPr>
        <p:spPr>
          <a:xfrm>
            <a:off x="5449559" y="5502494"/>
            <a:ext cx="1584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Technical support instrument (for MS)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B5C2AEC-4B59-A77D-A658-6B6A74250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0035" y="4462007"/>
            <a:ext cx="1350075" cy="11034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D497727-B4AB-3790-ECA6-AA9A6A47DA8B}"/>
              </a:ext>
            </a:extLst>
          </p:cNvPr>
          <p:cNvSpPr txBox="1"/>
          <p:nvPr/>
        </p:nvSpPr>
        <p:spPr>
          <a:xfrm>
            <a:off x="7663316" y="5569189"/>
            <a:ext cx="129691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Exchange of best practices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CC63FC4-AA1F-FF05-9B00-1D4CEED57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034" y="4629427"/>
            <a:ext cx="885825" cy="8286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18AD94-BB87-756A-AA7E-524DF8D6BA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2469" y="1724030"/>
            <a:ext cx="1313604" cy="110342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717F361-62F5-D12D-2B98-1C8C5B39C348}"/>
              </a:ext>
            </a:extLst>
          </p:cNvPr>
          <p:cNvSpPr txBox="1"/>
          <p:nvPr/>
        </p:nvSpPr>
        <p:spPr>
          <a:xfrm>
            <a:off x="9856402" y="3173205"/>
            <a:ext cx="1296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Access to testing facilities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0087EC2-4BD6-59AB-7C1C-9EC61FF246EB}"/>
              </a:ext>
            </a:extLst>
          </p:cNvPr>
          <p:cNvSpPr txBox="1"/>
          <p:nvPr/>
        </p:nvSpPr>
        <p:spPr>
          <a:xfrm>
            <a:off x="7487228" y="2976031"/>
            <a:ext cx="20496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Funding R&amp;I: Develop new technological solutions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A1F14E7-0A56-5071-09AC-2A4950E4A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3700" y="1565279"/>
            <a:ext cx="1671987" cy="160792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C60E80A-C6FA-1884-B375-7F024083B891}"/>
              </a:ext>
            </a:extLst>
          </p:cNvPr>
          <p:cNvSpPr txBox="1"/>
          <p:nvPr/>
        </p:nvSpPr>
        <p:spPr>
          <a:xfrm>
            <a:off x="2988100" y="3331593"/>
            <a:ext cx="22841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Digital portal to facilitate applications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4E68284-1C7A-340B-F29A-22B4F708CF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6428" y="1666447"/>
            <a:ext cx="1262063" cy="102393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65C32F-E27E-7F23-90A2-2A11C5572E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8419" y="1758007"/>
            <a:ext cx="1004649" cy="94263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62280F5-A9B8-1CBB-FA96-440192818C10}"/>
              </a:ext>
            </a:extLst>
          </p:cNvPr>
          <p:cNvSpPr txBox="1"/>
          <p:nvPr/>
        </p:nvSpPr>
        <p:spPr>
          <a:xfrm>
            <a:off x="733285" y="2882040"/>
            <a:ext cx="157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Supporting operators in their dossier preparation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774F9BA-6525-0F16-9396-81CD6DBEC7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4380" y="1645601"/>
            <a:ext cx="1111884" cy="126028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528CAAD-1560-63AC-E3A6-3D2BB3177A25}"/>
              </a:ext>
            </a:extLst>
          </p:cNvPr>
          <p:cNvSpPr txBox="1"/>
          <p:nvPr/>
        </p:nvSpPr>
        <p:spPr>
          <a:xfrm>
            <a:off x="5379164" y="3349003"/>
            <a:ext cx="2284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Standards</a:t>
            </a:r>
          </a:p>
        </p:txBody>
      </p:sp>
      <p:pic>
        <p:nvPicPr>
          <p:cNvPr id="2050" name="Picture 2" descr="Certificate Clipart Vector Art, Icons, and Graphics for Free Download">
            <a:extLst>
              <a:ext uri="{FF2B5EF4-FFF2-40B4-BE49-F238E27FC236}">
                <a16:creationId xmlns:a16="http://schemas.microsoft.com/office/drawing/2014/main" id="{0D971BFD-2037-3D1F-BF71-C5DD725B3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402" y="4492051"/>
            <a:ext cx="1265303" cy="92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de QR — Wikipédia">
            <a:extLst>
              <a:ext uri="{FF2B5EF4-FFF2-40B4-BE49-F238E27FC236}">
                <a16:creationId xmlns:a16="http://schemas.microsoft.com/office/drawing/2014/main" id="{82907738-A4E6-1BD9-822A-68678FA2E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767" y="4534454"/>
            <a:ext cx="309008" cy="30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1E029-9E3E-1CDA-0C40-CF8430522CBF}"/>
              </a:ext>
            </a:extLst>
          </p:cNvPr>
          <p:cNvSpPr txBox="1"/>
          <p:nvPr/>
        </p:nvSpPr>
        <p:spPr>
          <a:xfrm>
            <a:off x="9922468" y="5569189"/>
            <a:ext cx="115075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Labels</a:t>
            </a:r>
          </a:p>
        </p:txBody>
      </p:sp>
    </p:spTree>
    <p:extLst>
      <p:ext uri="{BB962C8B-B14F-4D97-AF65-F5344CB8AC3E}">
        <p14:creationId xmlns:p14="http://schemas.microsoft.com/office/powerpoint/2010/main" val="1388729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1317D-BF21-0024-2A7F-62F19A2DE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63B7-DE93-5CF4-601D-839E4107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for a European Space Economy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05350-577D-702F-D61E-86327DE733F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26174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53858-4D19-A288-326D-529643920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90823"/>
          </a:xfrm>
        </p:spPr>
        <p:txBody>
          <a:bodyPr/>
          <a:lstStyle/>
          <a:p>
            <a:r>
              <a:rPr lang="en-IE"/>
              <a:t>What is the Space Economy? </a:t>
            </a:r>
          </a:p>
        </p:txBody>
      </p:sp>
      <p:pic>
        <p:nvPicPr>
          <p:cNvPr id="5" name="Content Placeholder 4" descr="A screenshot of a diagram&#10;&#10;AI-generated content may be incorrect.">
            <a:extLst>
              <a:ext uri="{FF2B5EF4-FFF2-40B4-BE49-F238E27FC236}">
                <a16:creationId xmlns:a16="http://schemas.microsoft.com/office/drawing/2014/main" id="{D7A58D13-3D02-DEB5-1663-5B3B7728B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672" y="1575156"/>
            <a:ext cx="7994930" cy="5055884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43D3470-1424-29EA-98D2-0F651CBBEBCA}"/>
              </a:ext>
            </a:extLst>
          </p:cNvPr>
          <p:cNvSpPr txBox="1">
            <a:spLocks/>
          </p:cNvSpPr>
          <p:nvPr/>
        </p:nvSpPr>
        <p:spPr>
          <a:xfrm>
            <a:off x="1715512" y="959556"/>
            <a:ext cx="7493224" cy="615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44000" tIns="144000" rIns="144000" bIns="144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The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Space Economy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encompasses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all economic activities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both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on Earth and in space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 enabled by space-related technologies, services, and infrastructure.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4948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B0A2F-B558-7A76-2FC9-2049CF4AB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8" y="599160"/>
            <a:ext cx="10747513" cy="816904"/>
          </a:xfrm>
        </p:spPr>
        <p:txBody>
          <a:bodyPr/>
          <a:lstStyle/>
          <a:p>
            <a:r>
              <a:rPr lang="en-US" sz="2400" b="1">
                <a:solidFill>
                  <a:schemeClr val="tx2"/>
                </a:solidFill>
                <a:cs typeface="Arial"/>
              </a:rPr>
              <a:t>Why a vision for the European Space Economy</a:t>
            </a:r>
            <a:br>
              <a:rPr lang="en-US" sz="2400">
                <a:solidFill>
                  <a:schemeClr val="tx2"/>
                </a:solidFill>
              </a:rPr>
            </a:b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99C14F-1303-7831-13ED-00EAE9312202}"/>
              </a:ext>
            </a:extLst>
          </p:cNvPr>
          <p:cNvSpPr txBox="1"/>
          <p:nvPr/>
        </p:nvSpPr>
        <p:spPr>
          <a:xfrm>
            <a:off x="606288" y="1214948"/>
            <a:ext cx="10747512" cy="323165"/>
          </a:xfrm>
          <a:prstGeom prst="rect">
            <a:avLst/>
          </a:prstGeom>
          <a:solidFill>
            <a:schemeClr val="bg1"/>
          </a:solidFill>
          <a:effectLst>
            <a:outerShdw dist="25400" dir="5400000" algn="tl" rotWithShape="0">
              <a:schemeClr val="tx2"/>
            </a:outerShdw>
          </a:effec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Supporting facts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96E4B70-9F98-14B6-F6F4-47719DA7200B}"/>
              </a:ext>
            </a:extLst>
          </p:cNvPr>
          <p:cNvSpPr txBox="1">
            <a:spLocks/>
          </p:cNvSpPr>
          <p:nvPr/>
        </p:nvSpPr>
        <p:spPr>
          <a:xfrm>
            <a:off x="590838" y="1685348"/>
            <a:ext cx="5607661" cy="3654295"/>
          </a:xfrm>
          <a:prstGeom prst="rect">
            <a:avLst/>
          </a:prstGeom>
        </p:spPr>
        <p:txBody>
          <a:bodyPr vert="horz" lIns="144000" tIns="144000" rIns="144000" bIns="144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The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space sector’s contribution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to the global economy is expanding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rapidly and significantly.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Space-based data, products and services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have become indispensable across nearly all sectors of the economy, including defence, agriculture, transport and logistics, energy, insurance and finance, urban development, information technology, climate and the environment).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The space sector is expected to grow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ninefold by 2030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[Competitiveness Compass], with the global space economy expected to reach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EUR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1.6 trillion by 2035,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up from EUR 560 billion in 2023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Despite this growth,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the full economic potential of the EU space sector remains largely untapped.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42F60-3F9F-4055-F811-713B937C5FBB}"/>
              </a:ext>
            </a:extLst>
          </p:cNvPr>
          <p:cNvSpPr txBox="1"/>
          <p:nvPr/>
        </p:nvSpPr>
        <p:spPr>
          <a:xfrm>
            <a:off x="714519" y="5596504"/>
            <a:ext cx="10337303" cy="584775"/>
          </a:xfrm>
          <a:prstGeom prst="rect">
            <a:avLst/>
          </a:prstGeom>
          <a:solidFill>
            <a:srgbClr val="B8C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“A space revolution is coming. The 21</a:t>
            </a:r>
            <a:r>
              <a:rPr kumimoji="0" lang="en-US" sz="1600" b="0" i="1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</a:t>
            </a:r>
            <a:r>
              <a:rPr kumimoji="0" lang="en-US" sz="1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century will be the century of space. Europe needs to be at the forefront.”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Andrius </a:t>
            </a:r>
            <a:r>
              <a:rPr kumimoji="0" lang="en-GB" sz="16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Kubilius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Commissioner for Defence and Space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3ABA643-9D81-CA5F-3972-5B129D699D9F}"/>
              </a:ext>
            </a:extLst>
          </p:cNvPr>
          <p:cNvGraphicFramePr/>
          <p:nvPr/>
        </p:nvGraphicFramePr>
        <p:xfrm>
          <a:off x="6473628" y="1863373"/>
          <a:ext cx="4693381" cy="3202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8865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>
            <a:extLst>
              <a:ext uri="{FF2B5EF4-FFF2-40B4-BE49-F238E27FC236}">
                <a16:creationId xmlns:a16="http://schemas.microsoft.com/office/drawing/2014/main" id="{6FC197E6-6F7F-CA1A-4ED3-F5A302EAFA8F}"/>
              </a:ext>
            </a:extLst>
          </p:cNvPr>
          <p:cNvSpPr txBox="1"/>
          <p:nvPr/>
        </p:nvSpPr>
        <p:spPr>
          <a:xfrm>
            <a:off x="473359" y="2397710"/>
            <a:ext cx="5153910" cy="373564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8C21A-1325-8857-A1A2-F446EBF44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59" y="301095"/>
            <a:ext cx="10880441" cy="816904"/>
          </a:xfrm>
        </p:spPr>
        <p:txBody>
          <a:bodyPr/>
          <a:lstStyle/>
          <a:p>
            <a:r>
              <a:rPr lang="en-IE"/>
              <a:t>Objectives of the European Space Economy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E8CA2-C726-F17A-39FA-E0EBACE53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359" y="1078660"/>
            <a:ext cx="10626414" cy="59012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400" b="1"/>
              <a:t>To position the EU as a leader in the global space economy by 2050</a:t>
            </a:r>
            <a:r>
              <a:rPr lang="en-US" sz="1400"/>
              <a:t>, leveraging space technologies and services on Earth and in space to </a:t>
            </a:r>
            <a:r>
              <a:rPr lang="en-US" sz="1400" b="1"/>
              <a:t>strengthen the EU’s competitiveness, resilience, security and autonomy.</a:t>
            </a:r>
            <a:endParaRPr lang="en-US" sz="1400" b="1">
              <a:cs typeface="Arial"/>
            </a:endParaRPr>
          </a:p>
          <a:p>
            <a:endParaRPr lang="en-IE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12769F-8580-7704-F092-BA5A79CB67EA}"/>
              </a:ext>
            </a:extLst>
          </p:cNvPr>
          <p:cNvSpPr txBox="1"/>
          <p:nvPr/>
        </p:nvSpPr>
        <p:spPr>
          <a:xfrm>
            <a:off x="707635" y="2462216"/>
            <a:ext cx="4604546" cy="276999"/>
          </a:xfrm>
          <a:prstGeom prst="rect">
            <a:avLst/>
          </a:prstGeom>
          <a:solidFill>
            <a:schemeClr val="bg1"/>
          </a:solidFill>
          <a:effectLst>
            <a:outerShdw dist="25400" dir="5400000" algn="tl" rotWithShape="0">
              <a:schemeClr val="tx2"/>
            </a:outerShdw>
          </a:effec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Europe’s</a:t>
            </a:r>
            <a:r>
              <a:rPr kumimoji="0" lang="fr-BE" sz="12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fr-BE" sz="1200" b="1" i="0" u="none" strike="noStrike" kern="0" cap="none" spc="0" normalizeH="0" baseline="0" noProof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share</a:t>
            </a:r>
            <a:r>
              <a:rPr kumimoji="0" lang="fr-BE" sz="12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of global </a:t>
            </a:r>
            <a:r>
              <a:rPr kumimoji="0" lang="fr-BE" sz="1200" b="1" i="0" u="none" strike="noStrike" kern="0" cap="none" spc="0" normalizeH="0" baseline="0" noProof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Upstream</a:t>
            </a:r>
            <a:r>
              <a:rPr kumimoji="0" lang="fr-BE" sz="12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fr-BE" sz="1200" b="1" i="0" u="none" strike="noStrike" kern="0" cap="none" spc="0" normalizeH="0" baseline="0" noProof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Market</a:t>
            </a:r>
            <a:r>
              <a:rPr kumimoji="0" lang="fr-BE" sz="12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value (</a:t>
            </a:r>
            <a:r>
              <a:rPr kumimoji="0" lang="fr-BE" sz="12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€3.78B)</a:t>
            </a:r>
            <a:r>
              <a:rPr kumimoji="0" lang="fr-BE" sz="12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en-IE" sz="1200" b="1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30D876-7CB5-BAB6-5FB5-C240CFDA52ED}"/>
              </a:ext>
            </a:extLst>
          </p:cNvPr>
          <p:cNvSpPr txBox="1"/>
          <p:nvPr/>
        </p:nvSpPr>
        <p:spPr>
          <a:xfrm>
            <a:off x="635221" y="4174549"/>
            <a:ext cx="4604546" cy="276999"/>
          </a:xfrm>
          <a:prstGeom prst="rect">
            <a:avLst/>
          </a:prstGeom>
          <a:solidFill>
            <a:schemeClr val="bg1"/>
          </a:solidFill>
          <a:effectLst>
            <a:outerShdw dist="25400" dir="5400000" algn="tl" rotWithShape="0">
              <a:schemeClr val="tx2"/>
            </a:outerShdw>
          </a:effec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Europe’s share of global Downstream Market value (</a:t>
            </a:r>
            <a:r>
              <a:rPr kumimoji="0" lang="fr-BE" sz="12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€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78B)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8471C7-3851-D433-69D0-D74A0FB509AB}"/>
              </a:ext>
            </a:extLst>
          </p:cNvPr>
          <p:cNvSpPr txBox="1"/>
          <p:nvPr/>
        </p:nvSpPr>
        <p:spPr>
          <a:xfrm>
            <a:off x="909171" y="3022540"/>
            <a:ext cx="18814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BE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Infrastructure &amp; Manufacturing</a:t>
            </a:r>
            <a:endParaRPr kumimoji="0" lang="en-IE" sz="11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88D177-74B9-C8A3-97FB-45B595FD45B5}"/>
              </a:ext>
            </a:extLst>
          </p:cNvPr>
          <p:cNvSpPr txBox="1"/>
          <p:nvPr/>
        </p:nvSpPr>
        <p:spPr>
          <a:xfrm>
            <a:off x="3633030" y="2875239"/>
            <a:ext cx="1881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Global Value:</a:t>
            </a:r>
            <a:r>
              <a:rPr kumimoji="0" lang="fr-BE" sz="12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€</a:t>
            </a:r>
            <a:r>
              <a:rPr kumimoji="0" lang="fr-BE" sz="12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63B</a:t>
            </a:r>
            <a:endParaRPr kumimoji="0" lang="en-IE" sz="1200" b="1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0781D3-CC9A-8656-0D0B-F1044B03548F}"/>
              </a:ext>
            </a:extLst>
          </p:cNvPr>
          <p:cNvGrpSpPr/>
          <p:nvPr/>
        </p:nvGrpSpPr>
        <p:grpSpPr>
          <a:xfrm rot="2597175">
            <a:off x="2179238" y="3082683"/>
            <a:ext cx="256050" cy="236958"/>
            <a:chOff x="855589" y="1359894"/>
            <a:chExt cx="574792" cy="314279"/>
          </a:xfrm>
          <a:solidFill>
            <a:schemeClr val="tx2"/>
          </a:solidFill>
        </p:grpSpPr>
        <p:sp>
          <p:nvSpPr>
            <p:cNvPr id="12" name="Ellipse 19">
              <a:extLst>
                <a:ext uri="{FF2B5EF4-FFF2-40B4-BE49-F238E27FC236}">
                  <a16:creationId xmlns:a16="http://schemas.microsoft.com/office/drawing/2014/main" id="{83753256-67F9-6158-1B0B-7C6C142CBCE4}"/>
                </a:ext>
              </a:extLst>
            </p:cNvPr>
            <p:cNvSpPr/>
            <p:nvPr/>
          </p:nvSpPr>
          <p:spPr bwMode="auto">
            <a:xfrm>
              <a:off x="855589" y="1359894"/>
              <a:ext cx="574792" cy="314279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BD85C43-A456-8E2C-8435-5A507797EF1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35199" y="1393700"/>
              <a:ext cx="0" cy="209843"/>
            </a:xfrm>
            <a:prstGeom prst="straightConnector1">
              <a:avLst/>
            </a:prstGeom>
            <a:grp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F0B2EB5-CC1D-B004-C564-2501B0C1D7E6}"/>
              </a:ext>
            </a:extLst>
          </p:cNvPr>
          <p:cNvSpPr txBox="1"/>
          <p:nvPr/>
        </p:nvSpPr>
        <p:spPr>
          <a:xfrm>
            <a:off x="909171" y="3429000"/>
            <a:ext cx="18814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BE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Launch</a:t>
            </a:r>
            <a:endParaRPr kumimoji="0" lang="en-IE" sz="11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2ADE550-35EC-9623-0698-25E3C3162A42}"/>
              </a:ext>
            </a:extLst>
          </p:cNvPr>
          <p:cNvGrpSpPr/>
          <p:nvPr/>
        </p:nvGrpSpPr>
        <p:grpSpPr>
          <a:xfrm rot="2597175">
            <a:off x="2179238" y="3392450"/>
            <a:ext cx="256050" cy="236958"/>
            <a:chOff x="855589" y="1359894"/>
            <a:chExt cx="574792" cy="314279"/>
          </a:xfrm>
          <a:solidFill>
            <a:schemeClr val="tx2"/>
          </a:solidFill>
        </p:grpSpPr>
        <p:sp>
          <p:nvSpPr>
            <p:cNvPr id="16" name="Ellipse 19">
              <a:extLst>
                <a:ext uri="{FF2B5EF4-FFF2-40B4-BE49-F238E27FC236}">
                  <a16:creationId xmlns:a16="http://schemas.microsoft.com/office/drawing/2014/main" id="{F09537B8-C08B-8E18-4538-4D150E0AC5BE}"/>
                </a:ext>
              </a:extLst>
            </p:cNvPr>
            <p:cNvSpPr/>
            <p:nvPr/>
          </p:nvSpPr>
          <p:spPr bwMode="auto">
            <a:xfrm>
              <a:off x="855589" y="1359894"/>
              <a:ext cx="574792" cy="314279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2B5357E-0C53-3D1D-EBDB-9A6F7CFA083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35199" y="1393700"/>
              <a:ext cx="0" cy="209843"/>
            </a:xfrm>
            <a:prstGeom prst="straightConnector1">
              <a:avLst/>
            </a:prstGeom>
            <a:grp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10C09B47-BD8E-5831-9B60-14A97BE6A616}"/>
              </a:ext>
            </a:extLst>
          </p:cNvPr>
          <p:cNvGraphicFramePr/>
          <p:nvPr/>
        </p:nvGraphicFramePr>
        <p:xfrm>
          <a:off x="2692317" y="2873610"/>
          <a:ext cx="1254236" cy="1323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CB2BD389-94B5-8146-6928-492E6C8CD311}"/>
              </a:ext>
            </a:extLst>
          </p:cNvPr>
          <p:cNvSpPr txBox="1"/>
          <p:nvPr/>
        </p:nvSpPr>
        <p:spPr>
          <a:xfrm>
            <a:off x="3052411" y="3256222"/>
            <a:ext cx="580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6%</a:t>
            </a:r>
            <a:endParaRPr kumimoji="0" lang="en-IE" sz="1200" b="1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A37E69-ECA0-65B8-BC1B-C4160D48816B}"/>
              </a:ext>
            </a:extLst>
          </p:cNvPr>
          <p:cNvSpPr txBox="1"/>
          <p:nvPr/>
        </p:nvSpPr>
        <p:spPr>
          <a:xfrm>
            <a:off x="923418" y="4777044"/>
            <a:ext cx="18814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BE" sz="11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Satcom</a:t>
            </a:r>
            <a:endParaRPr kumimoji="0" lang="en-IE" sz="11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74162EC-349F-1246-5A02-FCD2E3469AA2}"/>
              </a:ext>
            </a:extLst>
          </p:cNvPr>
          <p:cNvGrpSpPr/>
          <p:nvPr/>
        </p:nvGrpSpPr>
        <p:grpSpPr>
          <a:xfrm rot="2597175">
            <a:off x="2276129" y="4821138"/>
            <a:ext cx="256050" cy="236958"/>
            <a:chOff x="855589" y="1359894"/>
            <a:chExt cx="574792" cy="314279"/>
          </a:xfrm>
          <a:solidFill>
            <a:schemeClr val="tx2"/>
          </a:solidFill>
        </p:grpSpPr>
        <p:sp>
          <p:nvSpPr>
            <p:cNvPr id="26" name="Ellipse 19">
              <a:extLst>
                <a:ext uri="{FF2B5EF4-FFF2-40B4-BE49-F238E27FC236}">
                  <a16:creationId xmlns:a16="http://schemas.microsoft.com/office/drawing/2014/main" id="{D89065C9-433A-5671-FA72-7C8F7B9DE30E}"/>
                </a:ext>
              </a:extLst>
            </p:cNvPr>
            <p:cNvSpPr/>
            <p:nvPr/>
          </p:nvSpPr>
          <p:spPr bwMode="auto">
            <a:xfrm>
              <a:off x="855589" y="1359894"/>
              <a:ext cx="574792" cy="314279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22BEA4C-FA4A-52AF-38E4-6B5A73BB333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35199" y="1393700"/>
              <a:ext cx="0" cy="209843"/>
            </a:xfrm>
            <a:prstGeom prst="straightConnector1">
              <a:avLst/>
            </a:prstGeom>
            <a:grp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A9D280B-052F-DABD-8AD2-49A9923268FC}"/>
              </a:ext>
            </a:extLst>
          </p:cNvPr>
          <p:cNvSpPr txBox="1"/>
          <p:nvPr/>
        </p:nvSpPr>
        <p:spPr>
          <a:xfrm>
            <a:off x="923418" y="5116604"/>
            <a:ext cx="9878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BE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Navigation</a:t>
            </a:r>
            <a:endParaRPr kumimoji="0" lang="en-IE" sz="11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64C046-FF51-B372-D1EE-E95EF47C4AA8}"/>
              </a:ext>
            </a:extLst>
          </p:cNvPr>
          <p:cNvGrpSpPr/>
          <p:nvPr/>
        </p:nvGrpSpPr>
        <p:grpSpPr>
          <a:xfrm rot="2597175">
            <a:off x="2276129" y="5142288"/>
            <a:ext cx="256050" cy="236958"/>
            <a:chOff x="855589" y="1359894"/>
            <a:chExt cx="574792" cy="314279"/>
          </a:xfrm>
          <a:solidFill>
            <a:schemeClr val="tx2"/>
          </a:solidFill>
        </p:grpSpPr>
        <p:sp>
          <p:nvSpPr>
            <p:cNvPr id="30" name="Ellipse 19">
              <a:extLst>
                <a:ext uri="{FF2B5EF4-FFF2-40B4-BE49-F238E27FC236}">
                  <a16:creationId xmlns:a16="http://schemas.microsoft.com/office/drawing/2014/main" id="{922828B3-49EF-4056-A4B8-2C77FF3DE5B3}"/>
                </a:ext>
              </a:extLst>
            </p:cNvPr>
            <p:cNvSpPr/>
            <p:nvPr/>
          </p:nvSpPr>
          <p:spPr bwMode="auto">
            <a:xfrm>
              <a:off x="855589" y="1359894"/>
              <a:ext cx="574792" cy="314279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1600B6D-9ECF-C918-5FF5-0F7ED22E7CC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35199" y="1393700"/>
              <a:ext cx="0" cy="209843"/>
            </a:xfrm>
            <a:prstGeom prst="straightConnector1">
              <a:avLst/>
            </a:prstGeom>
            <a:grp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FC6E543C-B45F-394B-FCEE-5A9210AD6502}"/>
              </a:ext>
            </a:extLst>
          </p:cNvPr>
          <p:cNvGraphicFramePr/>
          <p:nvPr/>
        </p:nvGraphicFramePr>
        <p:xfrm>
          <a:off x="2712249" y="4548073"/>
          <a:ext cx="1325288" cy="1184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2D625B55-C655-D75F-EF4A-438E399845DD}"/>
              </a:ext>
            </a:extLst>
          </p:cNvPr>
          <p:cNvSpPr txBox="1"/>
          <p:nvPr/>
        </p:nvSpPr>
        <p:spPr>
          <a:xfrm>
            <a:off x="3052411" y="4845171"/>
            <a:ext cx="693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19%</a:t>
            </a:r>
            <a:endParaRPr kumimoji="0" lang="en-IE" sz="1200" b="1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B9060A-79AF-C814-D1A3-0C49C2E1C959}"/>
              </a:ext>
            </a:extLst>
          </p:cNvPr>
          <p:cNvSpPr txBox="1"/>
          <p:nvPr/>
        </p:nvSpPr>
        <p:spPr>
          <a:xfrm>
            <a:off x="923419" y="5427968"/>
            <a:ext cx="1519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BE" sz="11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Earth</a:t>
            </a:r>
            <a:r>
              <a:rPr kumimoji="0" lang="fr-BE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Observation</a:t>
            </a:r>
            <a:endParaRPr kumimoji="0" lang="en-IE" sz="11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7A4AA8-3323-99DC-2599-4E8D074562D8}"/>
              </a:ext>
            </a:extLst>
          </p:cNvPr>
          <p:cNvGrpSpPr/>
          <p:nvPr/>
        </p:nvGrpSpPr>
        <p:grpSpPr>
          <a:xfrm rot="2597175">
            <a:off x="2276129" y="5463437"/>
            <a:ext cx="256050" cy="236958"/>
            <a:chOff x="855589" y="1359894"/>
            <a:chExt cx="574792" cy="314279"/>
          </a:xfrm>
          <a:solidFill>
            <a:schemeClr val="tx2"/>
          </a:solidFill>
        </p:grpSpPr>
        <p:sp>
          <p:nvSpPr>
            <p:cNvPr id="37" name="Ellipse 19">
              <a:extLst>
                <a:ext uri="{FF2B5EF4-FFF2-40B4-BE49-F238E27FC236}">
                  <a16:creationId xmlns:a16="http://schemas.microsoft.com/office/drawing/2014/main" id="{CB1BDF4B-1824-982F-9CE5-8688DC559C6A}"/>
                </a:ext>
              </a:extLst>
            </p:cNvPr>
            <p:cNvSpPr/>
            <p:nvPr/>
          </p:nvSpPr>
          <p:spPr bwMode="auto">
            <a:xfrm>
              <a:off x="855589" y="1359894"/>
              <a:ext cx="574792" cy="314279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4E9804F-3E0B-1F80-944A-0A258F85966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35199" y="1393700"/>
              <a:ext cx="0" cy="209843"/>
            </a:xfrm>
            <a:prstGeom prst="straightConnector1">
              <a:avLst/>
            </a:prstGeom>
            <a:grp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0C5ACABE-D550-58F8-794B-94439E49B1EF}"/>
              </a:ext>
            </a:extLst>
          </p:cNvPr>
          <p:cNvSpPr txBox="1"/>
          <p:nvPr/>
        </p:nvSpPr>
        <p:spPr>
          <a:xfrm>
            <a:off x="3745928" y="4610146"/>
            <a:ext cx="1881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Global Value:</a:t>
            </a:r>
            <a:r>
              <a:rPr kumimoji="0" lang="fr-BE" sz="12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€</a:t>
            </a:r>
            <a:r>
              <a:rPr kumimoji="0" lang="fr-BE" sz="12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408B</a:t>
            </a:r>
            <a:endParaRPr kumimoji="0" lang="en-IE" sz="1200" b="1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645049F-CCF9-F7DE-D0A8-1A6FF27FD0D9}"/>
              </a:ext>
            </a:extLst>
          </p:cNvPr>
          <p:cNvSpPr txBox="1"/>
          <p:nvPr/>
        </p:nvSpPr>
        <p:spPr>
          <a:xfrm>
            <a:off x="473446" y="1884878"/>
            <a:ext cx="5153910" cy="26161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1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Opportunities</a:t>
            </a:r>
            <a:r>
              <a:rPr kumimoji="0" lang="en-IE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: EU market growth in Upstream &amp; Downstream sectors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2BEF508-8597-FAE9-15F5-A9236BE1E555}"/>
              </a:ext>
            </a:extLst>
          </p:cNvPr>
          <p:cNvSpPr txBox="1"/>
          <p:nvPr/>
        </p:nvSpPr>
        <p:spPr>
          <a:xfrm>
            <a:off x="5945693" y="2397710"/>
            <a:ext cx="5154082" cy="375183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3F5B44-6C27-D6AA-9EE4-5FAB50C810B5}"/>
              </a:ext>
            </a:extLst>
          </p:cNvPr>
          <p:cNvSpPr txBox="1"/>
          <p:nvPr/>
        </p:nvSpPr>
        <p:spPr>
          <a:xfrm>
            <a:off x="5945779" y="1872126"/>
            <a:ext cx="5153994" cy="26161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1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Challenges</a:t>
            </a:r>
            <a:r>
              <a:rPr kumimoji="0" lang="en-IE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: significant market share loss, low public and private investment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B2A5C1F-0CDB-79AC-F977-07F0795A8AD8}"/>
              </a:ext>
            </a:extLst>
          </p:cNvPr>
          <p:cNvSpPr txBox="1"/>
          <p:nvPr/>
        </p:nvSpPr>
        <p:spPr>
          <a:xfrm>
            <a:off x="8464233" y="5908232"/>
            <a:ext cx="30713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Source: ESA Report on the Space Economy 2025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96753DF-B953-827D-992C-7638C7D72286}"/>
              </a:ext>
            </a:extLst>
          </p:cNvPr>
          <p:cNvSpPr txBox="1"/>
          <p:nvPr/>
        </p:nvSpPr>
        <p:spPr>
          <a:xfrm>
            <a:off x="6081168" y="2450559"/>
            <a:ext cx="4604546" cy="276999"/>
          </a:xfrm>
          <a:prstGeom prst="rect">
            <a:avLst/>
          </a:prstGeom>
          <a:solidFill>
            <a:schemeClr val="bg1"/>
          </a:solidFill>
          <a:effectLst>
            <a:outerShdw dist="25400" dir="5400000" algn="tl" rotWithShape="0">
              <a:schemeClr val="tx2"/>
            </a:outerShdw>
          </a:effec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Downstream</a:t>
            </a:r>
            <a:r>
              <a:rPr kumimoji="0" lang="fr-BE" sz="12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fr-BE" sz="1200" b="1" i="0" u="none" strike="noStrike" kern="0" cap="none" spc="0" normalizeH="0" baseline="0" noProof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space</a:t>
            </a:r>
            <a:r>
              <a:rPr kumimoji="0" lang="fr-BE" sz="12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fr-BE" sz="1200" b="1" i="0" u="none" strike="noStrike" kern="0" cap="none" spc="0" normalizeH="0" baseline="0" noProof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market</a:t>
            </a:r>
            <a:r>
              <a:rPr kumimoji="0" lang="fr-BE" sz="12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value, 2020 - 2024</a:t>
            </a:r>
            <a:endParaRPr kumimoji="0" lang="en-IE" sz="1200" b="1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D49AE5B9-5CFF-224E-B512-31ED065C23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81"/>
          <a:stretch/>
        </p:blipFill>
        <p:spPr>
          <a:xfrm>
            <a:off x="6063081" y="2780407"/>
            <a:ext cx="4850720" cy="312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89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FA10126-0E49-1C09-D7EF-1DE3ADC61A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3494386" y="1683327"/>
            <a:ext cx="4876800" cy="487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B9293D-1E3F-B22B-FB45-39915E82998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cs typeface="Arial"/>
              </a:rPr>
              <a:t>Paving the way for EU competitiveness –  6 Building blocks</a:t>
            </a:r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1E6AF2-6BD9-126E-223C-56A9E42B0050}"/>
              </a:ext>
            </a:extLst>
          </p:cNvPr>
          <p:cNvGrpSpPr/>
          <p:nvPr/>
        </p:nvGrpSpPr>
        <p:grpSpPr>
          <a:xfrm>
            <a:off x="4832689" y="933374"/>
            <a:ext cx="5499334" cy="2042847"/>
            <a:chOff x="4689124" y="933374"/>
            <a:chExt cx="5499334" cy="204284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3299700-D786-8BBB-3AFD-5D2D6FA2DBFA}"/>
                </a:ext>
              </a:extLst>
            </p:cNvPr>
            <p:cNvGrpSpPr/>
            <p:nvPr/>
          </p:nvGrpSpPr>
          <p:grpSpPr>
            <a:xfrm>
              <a:off x="4689124" y="1692321"/>
              <a:ext cx="2168938" cy="1283900"/>
              <a:chOff x="463393" y="1719470"/>
              <a:chExt cx="2785752" cy="1655741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6A00A88-7DDF-C253-0A92-458847C15E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70991" y="1719470"/>
                <a:ext cx="801757" cy="812801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65A9C35-4213-E5EE-60F6-AA7656D08BB4}"/>
                  </a:ext>
                </a:extLst>
              </p:cNvPr>
              <p:cNvSpPr txBox="1"/>
              <p:nvPr/>
            </p:nvSpPr>
            <p:spPr>
              <a:xfrm>
                <a:off x="463393" y="2628674"/>
                <a:ext cx="2785752" cy="74653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Single Market for Space</a:t>
                </a: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59131D2-323D-967F-8154-5A8E099B3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60000">
              <a:off x="6042684" y="933374"/>
              <a:ext cx="1609254" cy="156534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6AE7CF-562A-CFA3-ABE5-031C1AF6BB56}"/>
                </a:ext>
              </a:extLst>
            </p:cNvPr>
            <p:cNvSpPr txBox="1"/>
            <p:nvPr/>
          </p:nvSpPr>
          <p:spPr>
            <a:xfrm>
              <a:off x="7445258" y="1107992"/>
              <a:ext cx="2743200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Simplification</a:t>
              </a:r>
              <a:br>
                <a:rPr kumimoji="0" lang="en-US" sz="14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</a:br>
              <a:r>
                <a:rPr kumimoji="0" lang="en-US" sz="14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EU Space Act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487632A-074B-D473-ADC1-E9165ECC17EF}"/>
              </a:ext>
            </a:extLst>
          </p:cNvPr>
          <p:cNvGrpSpPr/>
          <p:nvPr/>
        </p:nvGrpSpPr>
        <p:grpSpPr>
          <a:xfrm>
            <a:off x="654083" y="1897777"/>
            <a:ext cx="4624372" cy="1822650"/>
            <a:chOff x="1272518" y="2649881"/>
            <a:chExt cx="4624372" cy="182265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123BDD7-301D-A576-60D6-FC42EFE124C3}"/>
                </a:ext>
              </a:extLst>
            </p:cNvPr>
            <p:cNvGrpSpPr/>
            <p:nvPr/>
          </p:nvGrpSpPr>
          <p:grpSpPr>
            <a:xfrm>
              <a:off x="3705865" y="3182269"/>
              <a:ext cx="2191025" cy="1290262"/>
              <a:chOff x="2671862" y="1710267"/>
              <a:chExt cx="2814120" cy="166139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010AF3D-6FFD-B4B9-9208-E7461B5952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10517" y="1710267"/>
                <a:ext cx="812800" cy="81280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AA6938-5DF8-497B-A83A-1C25F460AD5A}"/>
                  </a:ext>
                </a:extLst>
              </p:cNvPr>
              <p:cNvSpPr txBox="1"/>
              <p:nvPr/>
            </p:nvSpPr>
            <p:spPr>
              <a:xfrm>
                <a:off x="2671862" y="2626271"/>
                <a:ext cx="2814120" cy="745394"/>
              </a:xfrm>
              <a:prstGeom prst="roundRect">
                <a:avLst/>
              </a:prstGeom>
              <a:solidFill>
                <a:srgbClr val="FC9595"/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Accelerating Research &amp; Innovation</a:t>
                </a: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34160E5-BB0D-C831-F2E1-242D1D98D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3980000">
              <a:off x="2952250" y="2671967"/>
              <a:ext cx="1618974" cy="1574801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28DFD75-4582-FDA5-0B00-0B97BD96BF78}"/>
                </a:ext>
              </a:extLst>
            </p:cNvPr>
            <p:cNvSpPr txBox="1"/>
            <p:nvPr/>
          </p:nvSpPr>
          <p:spPr>
            <a:xfrm>
              <a:off x="1272518" y="2951592"/>
              <a:ext cx="274320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Reinforce support to ‘space’ R&amp;I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9C9166-C032-F7D2-67B1-974DE57EED9E}"/>
              </a:ext>
            </a:extLst>
          </p:cNvPr>
          <p:cNvGrpSpPr/>
          <p:nvPr/>
        </p:nvGrpSpPr>
        <p:grpSpPr>
          <a:xfrm>
            <a:off x="817310" y="1725302"/>
            <a:ext cx="9822328" cy="4098240"/>
            <a:chOff x="810" y="2388341"/>
            <a:chExt cx="9822328" cy="409824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DD72BBA-A2CB-AFEE-ACEC-A20AD5D456EA}"/>
                </a:ext>
              </a:extLst>
            </p:cNvPr>
            <p:cNvGrpSpPr/>
            <p:nvPr/>
          </p:nvGrpSpPr>
          <p:grpSpPr>
            <a:xfrm>
              <a:off x="5808774" y="3184569"/>
              <a:ext cx="1956353" cy="1520304"/>
              <a:chOff x="4742882" y="1720850"/>
              <a:chExt cx="2511346" cy="195774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632D1E4-EF10-19B9-18F3-A5A02F9430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16671" y="1720850"/>
                <a:ext cx="926214" cy="837603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54E9FD6-5DAC-4FCD-3588-482B125576B6}"/>
                  </a:ext>
                </a:extLst>
              </p:cNvPr>
              <p:cNvSpPr txBox="1"/>
              <p:nvPr/>
            </p:nvSpPr>
            <p:spPr>
              <a:xfrm>
                <a:off x="4742882" y="2626204"/>
                <a:ext cx="2511346" cy="1052394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Industrial readiness and technological non-dependence</a:t>
                </a: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84F09DE-DAC0-6CD3-F416-01E3BD639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40000" flipV="1">
              <a:off x="6884260" y="2472272"/>
              <a:ext cx="1398103" cy="1230242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BFAF88F-4ACF-2847-4CB4-E61653C48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4304004">
              <a:off x="1130509" y="5425302"/>
              <a:ext cx="1110975" cy="101158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D93DCE0-87F8-D26F-2C3C-8B08C5F91D31}"/>
                </a:ext>
              </a:extLst>
            </p:cNvPr>
            <p:cNvSpPr txBox="1"/>
            <p:nvPr/>
          </p:nvSpPr>
          <p:spPr>
            <a:xfrm>
              <a:off x="810" y="5288096"/>
              <a:ext cx="274320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Public procurement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B9BE011-C3DF-24D4-5A77-5FB2B846B5A2}"/>
                </a:ext>
              </a:extLst>
            </p:cNvPr>
            <p:cNvSpPr txBox="1"/>
            <p:nvPr/>
          </p:nvSpPr>
          <p:spPr>
            <a:xfrm>
              <a:off x="8084894" y="2441515"/>
              <a:ext cx="1738244" cy="7386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Critical space technologies &amp; raw materials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A14D54-4436-A26D-1B2E-F23C668666FF}"/>
              </a:ext>
            </a:extLst>
          </p:cNvPr>
          <p:cNvGrpSpPr/>
          <p:nvPr/>
        </p:nvGrpSpPr>
        <p:grpSpPr>
          <a:xfrm>
            <a:off x="624207" y="3508471"/>
            <a:ext cx="4490232" cy="1814244"/>
            <a:chOff x="450954" y="4201198"/>
            <a:chExt cx="4490232" cy="181424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E0FD1D7-E01A-2ED6-3A5A-D5BCDE691CFD}"/>
                </a:ext>
              </a:extLst>
            </p:cNvPr>
            <p:cNvGrpSpPr/>
            <p:nvPr/>
          </p:nvGrpSpPr>
          <p:grpSpPr>
            <a:xfrm>
              <a:off x="2794334" y="4717314"/>
              <a:ext cx="2146852" cy="1298128"/>
              <a:chOff x="6373880" y="1720850"/>
              <a:chExt cx="2757383" cy="167030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71FDD54-D3C3-55A4-1994-758D36D0C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98267" y="1720850"/>
                <a:ext cx="918634" cy="918634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8CC8365-72DD-BCBE-483D-F2185CD143D7}"/>
                  </a:ext>
                </a:extLst>
              </p:cNvPr>
              <p:cNvSpPr txBox="1"/>
              <p:nvPr/>
            </p:nvSpPr>
            <p:spPr>
              <a:xfrm>
                <a:off x="6373880" y="2646305"/>
                <a:ext cx="2757383" cy="74484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Supporting space commercialization</a:t>
                </a: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174D1FA-E6B6-3EDF-CC8C-91BB2CEA5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8400000" flipV="1">
              <a:off x="2358297" y="4201198"/>
              <a:ext cx="1232453" cy="131859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EF4C60A-576E-22B0-D633-9008FE42B6B3}"/>
                </a:ext>
              </a:extLst>
            </p:cNvPr>
            <p:cNvSpPr txBox="1"/>
            <p:nvPr/>
          </p:nvSpPr>
          <p:spPr>
            <a:xfrm>
              <a:off x="450954" y="4516442"/>
              <a:ext cx="2014331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Funding, Scaling, Market access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D471EE-45EE-3F40-A52B-C66E56E57E41}"/>
              </a:ext>
            </a:extLst>
          </p:cNvPr>
          <p:cNvGrpSpPr/>
          <p:nvPr/>
        </p:nvGrpSpPr>
        <p:grpSpPr>
          <a:xfrm>
            <a:off x="6636670" y="3430094"/>
            <a:ext cx="5542286" cy="1837962"/>
            <a:chOff x="6453521" y="4063445"/>
            <a:chExt cx="5542286" cy="183796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946456D-87D2-B320-115F-3007B3ED206F}"/>
                </a:ext>
              </a:extLst>
            </p:cNvPr>
            <p:cNvGrpSpPr/>
            <p:nvPr/>
          </p:nvGrpSpPr>
          <p:grpSpPr>
            <a:xfrm>
              <a:off x="6453521" y="4849829"/>
              <a:ext cx="2146851" cy="1051578"/>
              <a:chOff x="9644245" y="3943349"/>
              <a:chExt cx="2757383" cy="135506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3F8D078-65E0-F5EE-BD49-CF0159FF0D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579101" y="3943349"/>
                <a:ext cx="908050" cy="93980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4097675-4840-8E6A-ED5F-152514F518EF}"/>
                  </a:ext>
                </a:extLst>
              </p:cNvPr>
              <p:cNvSpPr txBox="1"/>
              <p:nvPr/>
            </p:nvSpPr>
            <p:spPr>
              <a:xfrm>
                <a:off x="9644245" y="4859621"/>
                <a:ext cx="2757383" cy="438793"/>
              </a:xfrm>
              <a:prstGeom prst="roundRect">
                <a:avLst/>
              </a:prstGeom>
              <a:solidFill>
                <a:schemeClr val="accent1"/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Skilled workforce</a:t>
                </a: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BCD302E-A4F5-D7B6-1DE6-C9E705AA4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60000">
              <a:off x="7800337" y="4063445"/>
              <a:ext cx="1618974" cy="1574801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72C8C40-5FDC-04DE-EC35-CFBAA3EDDDC5}"/>
                </a:ext>
              </a:extLst>
            </p:cNvPr>
            <p:cNvSpPr txBox="1"/>
            <p:nvPr/>
          </p:nvSpPr>
          <p:spPr>
            <a:xfrm>
              <a:off x="9252607" y="4582703"/>
              <a:ext cx="274320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Develop skills &amp; talent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8EC3F8A-7282-B7F1-D5E3-7DCDD3AD885D}"/>
              </a:ext>
            </a:extLst>
          </p:cNvPr>
          <p:cNvGrpSpPr/>
          <p:nvPr/>
        </p:nvGrpSpPr>
        <p:grpSpPr>
          <a:xfrm>
            <a:off x="4821914" y="4744918"/>
            <a:ext cx="6007874" cy="2084042"/>
            <a:chOff x="4717933" y="4764710"/>
            <a:chExt cx="6007874" cy="208404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5A951EC-4227-0182-00C9-B493AEDD1944}"/>
                </a:ext>
              </a:extLst>
            </p:cNvPr>
            <p:cNvGrpSpPr/>
            <p:nvPr/>
          </p:nvGrpSpPr>
          <p:grpSpPr>
            <a:xfrm>
              <a:off x="4717933" y="4764710"/>
              <a:ext cx="2124766" cy="1950423"/>
              <a:chOff x="8058044" y="1520469"/>
              <a:chExt cx="2729017" cy="250382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65338EF-B4EF-F604-F380-364AA03B9B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80576" y="1520469"/>
                <a:ext cx="1291364" cy="1246871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2C7C3B-5A32-263B-E005-9A9393511FD5}"/>
                  </a:ext>
                </a:extLst>
              </p:cNvPr>
              <p:cNvSpPr txBox="1"/>
              <p:nvPr/>
            </p:nvSpPr>
            <p:spPr>
              <a:xfrm>
                <a:off x="8058044" y="2791570"/>
                <a:ext cx="2729017" cy="1232722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Promoting international cooperation and economic diplomacy</a:t>
                </a: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90AD8BD-CD5D-1EDF-54A1-E08847579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400000" flipV="1">
              <a:off x="5910071" y="5629552"/>
              <a:ext cx="3076713" cy="121920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BED8460-2497-D219-D4FA-FB857935A0CF}"/>
                </a:ext>
              </a:extLst>
            </p:cNvPr>
            <p:cNvSpPr txBox="1"/>
            <p:nvPr/>
          </p:nvSpPr>
          <p:spPr>
            <a:xfrm>
              <a:off x="8446433" y="5797486"/>
              <a:ext cx="2279374" cy="7386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Bilateral summits, space dialogues &amp; non-EU procurement opportunities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7660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4471-58EE-69D5-2303-6EFBCF16A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3 </a:t>
            </a:r>
            <a:r>
              <a:rPr lang="fr-BE" err="1"/>
              <a:t>priorities</a:t>
            </a:r>
            <a:r>
              <a:rPr lang="fr-BE"/>
              <a:t> for </a:t>
            </a:r>
            <a:r>
              <a:rPr lang="fr-BE" err="1"/>
              <a:t>European</a:t>
            </a:r>
            <a:r>
              <a:rPr lang="fr-BE"/>
              <a:t> leadership in Space Economy</a:t>
            </a:r>
            <a:endParaRPr lang="en-IE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B61E77A-FA49-7353-B1ED-6298DF135DE0}"/>
              </a:ext>
            </a:extLst>
          </p:cNvPr>
          <p:cNvSpPr/>
          <p:nvPr/>
        </p:nvSpPr>
        <p:spPr>
          <a:xfrm>
            <a:off x="1011288" y="1890118"/>
            <a:ext cx="9301636" cy="4243982"/>
          </a:xfrm>
          <a:custGeom>
            <a:avLst/>
            <a:gdLst>
              <a:gd name="connsiteX0" fmla="*/ 0 w 9756742"/>
              <a:gd name="connsiteY0" fmla="*/ 3780148 h 3780148"/>
              <a:gd name="connsiteX1" fmla="*/ 5231876 w 9756742"/>
              <a:gd name="connsiteY1" fmla="*/ 2846895 h 3780148"/>
              <a:gd name="connsiteX2" fmla="*/ 9756742 w 9756742"/>
              <a:gd name="connsiteY2" fmla="*/ 0 h 3780148"/>
              <a:gd name="connsiteX0" fmla="*/ 0 w 9756742"/>
              <a:gd name="connsiteY0" fmla="*/ 3780148 h 3780148"/>
              <a:gd name="connsiteX1" fmla="*/ 5231876 w 9756742"/>
              <a:gd name="connsiteY1" fmla="*/ 2846895 h 3780148"/>
              <a:gd name="connsiteX2" fmla="*/ 8323868 w 9756742"/>
              <a:gd name="connsiteY2" fmla="*/ 1083882 h 3780148"/>
              <a:gd name="connsiteX3" fmla="*/ 9756742 w 9756742"/>
              <a:gd name="connsiteY3" fmla="*/ 0 h 378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6742" h="3780148">
                <a:moveTo>
                  <a:pt x="0" y="3780148"/>
                </a:moveTo>
                <a:cubicBezTo>
                  <a:pt x="1802876" y="3628534"/>
                  <a:pt x="3605752" y="3476920"/>
                  <a:pt x="5231876" y="2846895"/>
                </a:cubicBezTo>
                <a:cubicBezTo>
                  <a:pt x="6619187" y="2397517"/>
                  <a:pt x="7569724" y="1558365"/>
                  <a:pt x="8323868" y="1083882"/>
                </a:cubicBezTo>
                <a:cubicBezTo>
                  <a:pt x="9078012" y="609399"/>
                  <a:pt x="9517930" y="180647"/>
                  <a:pt x="9756742" y="0"/>
                </a:cubicBezTo>
              </a:path>
            </a:pathLst>
          </a:cu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Rocket - Free transport icons">
            <a:extLst>
              <a:ext uri="{FF2B5EF4-FFF2-40B4-BE49-F238E27FC236}">
                <a16:creationId xmlns:a16="http://schemas.microsoft.com/office/drawing/2014/main" id="{30A37E60-E5CF-EC17-DBAE-F08A0BEC6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910" y="1418708"/>
            <a:ext cx="574249" cy="57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9CAC95-782A-3744-6E1A-8836D83768EE}"/>
              </a:ext>
            </a:extLst>
          </p:cNvPr>
          <p:cNvSpPr txBox="1"/>
          <p:nvPr/>
        </p:nvSpPr>
        <p:spPr>
          <a:xfrm>
            <a:off x="724417" y="3764047"/>
            <a:ext cx="2942767" cy="1390062"/>
          </a:xfrm>
          <a:prstGeom prst="rect">
            <a:avLst/>
          </a:prstGeom>
          <a:solidFill>
            <a:schemeClr val="bg1">
              <a:alpha val="34000"/>
            </a:schemeClr>
          </a:solidFill>
          <a:ln w="28575">
            <a:solidFill>
              <a:srgbClr val="0550A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Tackle key challenges that hinder EU space sector growth through six building blocks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These include limited funding, restrictive procurement, slow time to market, and fragmentation.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5394E6-E748-0C15-59B0-D128134DD931}"/>
              </a:ext>
            </a:extLst>
          </p:cNvPr>
          <p:cNvSpPr txBox="1"/>
          <p:nvPr/>
        </p:nvSpPr>
        <p:spPr>
          <a:xfrm>
            <a:off x="3992546" y="1989127"/>
            <a:ext cx="2819465" cy="1954964"/>
          </a:xfrm>
          <a:prstGeom prst="rect">
            <a:avLst/>
          </a:prstGeom>
          <a:solidFill>
            <a:schemeClr val="bg1">
              <a:alpha val="34000"/>
            </a:schemeClr>
          </a:solidFill>
          <a:ln w="28575">
            <a:solidFill>
              <a:srgbClr val="0550A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200" b="1">
                <a:solidFill>
                  <a:srgbClr val="0D0D0D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Strengthen EU space upstream  (manufacturing) and downstream (space services)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Support the development of satellite constellations, launchers, robotics and ground hardware;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Strengthen space derived products and services, improving uptake of space-based solutions across various sectors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46B84A-CB0B-35B0-7F61-C8E54ED544DD}"/>
              </a:ext>
            </a:extLst>
          </p:cNvPr>
          <p:cNvCxnSpPr>
            <a:cxnSpLocks/>
            <a:stCxn id="7" idx="2"/>
            <a:endCxn id="12" idx="0"/>
          </p:cNvCxnSpPr>
          <p:nvPr/>
        </p:nvCxnSpPr>
        <p:spPr>
          <a:xfrm flipH="1">
            <a:off x="2195800" y="5154109"/>
            <a:ext cx="1" cy="70808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593CA57A-7C54-291A-1FB8-567EDAC7ACF8}"/>
              </a:ext>
            </a:extLst>
          </p:cNvPr>
          <p:cNvSpPr/>
          <p:nvPr/>
        </p:nvSpPr>
        <p:spPr>
          <a:xfrm>
            <a:off x="2128474" y="5862197"/>
            <a:ext cx="134652" cy="127573"/>
          </a:xfrm>
          <a:prstGeom prst="ellips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71BB5D-0C6D-0D78-BE17-F197B4E455DA}"/>
              </a:ext>
            </a:extLst>
          </p:cNvPr>
          <p:cNvCxnSpPr>
            <a:cxnSpLocks/>
            <a:stCxn id="8" idx="2"/>
            <a:endCxn id="24" idx="0"/>
          </p:cNvCxnSpPr>
          <p:nvPr/>
        </p:nvCxnSpPr>
        <p:spPr>
          <a:xfrm>
            <a:off x="5402279" y="3944091"/>
            <a:ext cx="0" cy="131483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850B7B57-B94F-EDE6-2DB5-D54747F4B9CB}"/>
              </a:ext>
            </a:extLst>
          </p:cNvPr>
          <p:cNvSpPr/>
          <p:nvPr/>
        </p:nvSpPr>
        <p:spPr>
          <a:xfrm>
            <a:off x="5334953" y="5258921"/>
            <a:ext cx="134652" cy="127573"/>
          </a:xfrm>
          <a:prstGeom prst="ellips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8473516-799D-282F-1E49-D5D0B4554455}"/>
              </a:ext>
            </a:extLst>
          </p:cNvPr>
          <p:cNvSpPr/>
          <p:nvPr/>
        </p:nvSpPr>
        <p:spPr>
          <a:xfrm>
            <a:off x="9864417" y="2168085"/>
            <a:ext cx="134652" cy="127573"/>
          </a:xfrm>
          <a:prstGeom prst="ellips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4B356A8-B081-A462-0E29-38900AC6076E}"/>
              </a:ext>
            </a:extLst>
          </p:cNvPr>
          <p:cNvCxnSpPr>
            <a:cxnSpLocks/>
            <a:stCxn id="31" idx="4"/>
            <a:endCxn id="29" idx="0"/>
          </p:cNvCxnSpPr>
          <p:nvPr/>
        </p:nvCxnSpPr>
        <p:spPr>
          <a:xfrm flipH="1">
            <a:off x="9794757" y="2295658"/>
            <a:ext cx="136986" cy="82715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D06E65D-998C-DE64-5BCA-B053F8D12C00}"/>
              </a:ext>
            </a:extLst>
          </p:cNvPr>
          <p:cNvSpPr txBox="1"/>
          <p:nvPr/>
        </p:nvSpPr>
        <p:spPr>
          <a:xfrm>
            <a:off x="7676914" y="2378373"/>
            <a:ext cx="4235686" cy="1954964"/>
          </a:xfrm>
          <a:prstGeom prst="rect">
            <a:avLst/>
          </a:prstGeom>
          <a:solidFill>
            <a:schemeClr val="bg1"/>
          </a:solidFill>
          <a:ln w="28575">
            <a:solidFill>
              <a:srgbClr val="0550A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200" b="1">
                <a:solidFill>
                  <a:srgbClr val="0D0D0D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Capture the In-space Economy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Encourage the development of emerging ‘in-space’ activities, including: ‘In space Operations and Services’ (ISOS); active debris removal, satellite life extension and repair, recycling, in- space assembly and manufacturing, energy harvesting. Eventually extending activities to beyond Earth’s orbit: supporting EU space industry in lunar exploration, mining and resource utilization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1" u="none" strike="noStrike" kern="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352786E-61D3-BAFA-901F-F9E21C03F25E}"/>
              </a:ext>
            </a:extLst>
          </p:cNvPr>
          <p:cNvSpPr txBox="1"/>
          <p:nvPr/>
        </p:nvSpPr>
        <p:spPr>
          <a:xfrm>
            <a:off x="594617" y="3536860"/>
            <a:ext cx="282021" cy="29238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BE" sz="13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  <a:endParaRPr kumimoji="0" lang="en-IE" sz="13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ED4A286-AC14-CAD3-4C0B-AB919C8FA934}"/>
              </a:ext>
            </a:extLst>
          </p:cNvPr>
          <p:cNvSpPr txBox="1"/>
          <p:nvPr/>
        </p:nvSpPr>
        <p:spPr>
          <a:xfrm>
            <a:off x="3848609" y="1783906"/>
            <a:ext cx="282021" cy="29238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BE" sz="13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  <a:endParaRPr kumimoji="0" lang="en-IE" sz="13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BDFF6F1-50DF-C2BA-67EF-38E60B79477D}"/>
              </a:ext>
            </a:extLst>
          </p:cNvPr>
          <p:cNvSpPr txBox="1"/>
          <p:nvPr/>
        </p:nvSpPr>
        <p:spPr>
          <a:xfrm>
            <a:off x="7535903" y="2192874"/>
            <a:ext cx="282021" cy="29238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BE" sz="13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  <a:endParaRPr kumimoji="0" lang="en-IE" sz="13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E31A6678-3543-59C9-D1A6-36E7D2040156}"/>
              </a:ext>
            </a:extLst>
          </p:cNvPr>
          <p:cNvSpPr txBox="1"/>
          <p:nvPr/>
        </p:nvSpPr>
        <p:spPr>
          <a:xfrm>
            <a:off x="3989620" y="4062145"/>
            <a:ext cx="3344972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88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“Entire economic sectors and essential services depend on the resilience of our digital, transport and space infrastructure.”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[Competitiveness Compass]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F3B16D-6ACA-2D4B-F716-1654FDB8BC96}"/>
              </a:ext>
            </a:extLst>
          </p:cNvPr>
          <p:cNvSpPr txBox="1"/>
          <p:nvPr/>
        </p:nvSpPr>
        <p:spPr>
          <a:xfrm>
            <a:off x="7680819" y="4423629"/>
            <a:ext cx="4367197" cy="1015663"/>
          </a:xfrm>
          <a:prstGeom prst="rect">
            <a:avLst/>
          </a:prstGeom>
          <a:solidFill>
            <a:srgbClr val="B8C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</a:t>
            </a:r>
            <a:r>
              <a:rPr kumimoji="0" lang="en-US" sz="12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Space is a New Frontier</a:t>
            </a:r>
            <a:r>
              <a:rPr kumimoji="0" lang="en-US" sz="12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Materially and politically, we need to be in space. (…). This means European leadership and presence in orbital, cislunar or lunar economy. This means working together. Resisting fragmentation.”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Andrius </a:t>
            </a:r>
            <a:r>
              <a:rPr kumimoji="0" lang="en-GB" sz="12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Kubilius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Commissioner for Defence and Space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213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39F4A-36CF-9FD9-67A3-1A9D81D77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904"/>
          </a:xfrm>
        </p:spPr>
        <p:txBody>
          <a:bodyPr anchor="ctr">
            <a:normAutofit/>
          </a:bodyPr>
          <a:lstStyle/>
          <a:p>
            <a:r>
              <a:rPr lang="en-IE"/>
              <a:t>Make it happen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572D6EA-A44D-1169-F356-026C2DA9D64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638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4591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59C0C-120B-170E-00CF-2D93EAAE6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EU Space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20EE9-0ABB-EE63-276E-4AF77D47FF9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78274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A9B95-C97D-C38E-1F5B-45259B4BA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4900C-FCF6-E779-4B5F-8CD5096B8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in the European Competitiveness Fund </a:t>
            </a:r>
          </a:p>
        </p:txBody>
      </p:sp>
    </p:spTree>
    <p:extLst>
      <p:ext uri="{BB962C8B-B14F-4D97-AF65-F5344CB8AC3E}">
        <p14:creationId xmlns:p14="http://schemas.microsoft.com/office/powerpoint/2010/main" val="226834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C33648E7-3A2A-BF4C-7BCA-03B736E7EFF6}"/>
              </a:ext>
            </a:extLst>
          </p:cNvPr>
          <p:cNvSpPr txBox="1">
            <a:spLocks/>
          </p:cNvSpPr>
          <p:nvPr/>
        </p:nvSpPr>
        <p:spPr>
          <a:xfrm>
            <a:off x="4894896" y="180676"/>
            <a:ext cx="7393009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GB" sz="4000" b="1" dirty="0">
                <a:solidFill>
                  <a:srgbClr val="003399"/>
                </a:solidFill>
                <a:latin typeface="Arial"/>
              </a:rPr>
              <a:t>Why ECF</a:t>
            </a:r>
            <a:endParaRPr lang="en-IE" sz="4000" b="1" dirty="0">
              <a:solidFill>
                <a:srgbClr val="003399"/>
              </a:solidFill>
              <a:latin typeface="Arial"/>
              <a:cs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811B33-2887-D600-C275-6DD4E1F18A74}"/>
              </a:ext>
            </a:extLst>
          </p:cNvPr>
          <p:cNvSpPr/>
          <p:nvPr/>
        </p:nvSpPr>
        <p:spPr>
          <a:xfrm>
            <a:off x="614096" y="1522582"/>
            <a:ext cx="3455243" cy="350928"/>
          </a:xfrm>
          <a:prstGeom prst="rect">
            <a:avLst/>
          </a:prstGeom>
          <a:solidFill>
            <a:srgbClr val="003399"/>
          </a:solidFill>
          <a:ln w="28575">
            <a:solidFill>
              <a:srgbClr val="FFD3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NOW</a:t>
            </a:r>
            <a:endParaRPr lang="en-US" sz="2000" b="1" dirty="0"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1FB0BA-069B-70C5-A598-382A6F2E3D33}"/>
              </a:ext>
            </a:extLst>
          </p:cNvPr>
          <p:cNvSpPr/>
          <p:nvPr/>
        </p:nvSpPr>
        <p:spPr>
          <a:xfrm>
            <a:off x="617654" y="3444235"/>
            <a:ext cx="3451685" cy="420367"/>
          </a:xfrm>
          <a:prstGeom prst="rect">
            <a:avLst/>
          </a:prstGeom>
          <a:solidFill>
            <a:srgbClr val="003399"/>
          </a:solidFill>
          <a:ln w="28575">
            <a:solidFill>
              <a:srgbClr val="FFD3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FUTURE</a:t>
            </a:r>
            <a:endParaRPr lang="en-US" sz="2000" b="1" dirty="0"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C67072-BB5A-D580-4ACD-4E0BA5C67C13}"/>
              </a:ext>
            </a:extLst>
          </p:cNvPr>
          <p:cNvSpPr txBox="1"/>
          <p:nvPr/>
        </p:nvSpPr>
        <p:spPr>
          <a:xfrm>
            <a:off x="685922" y="2294099"/>
            <a:ext cx="36050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cs typeface="Calibri" panose="020F0502020204030204" pitchFamily="34" charset="0"/>
              </a:rPr>
              <a:t>Limited coordinated strategic focus</a:t>
            </a:r>
            <a:endParaRPr lang="en-IE" sz="1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15AC7F-C4D4-C2B6-9E9D-60C05C302494}"/>
              </a:ext>
            </a:extLst>
          </p:cNvPr>
          <p:cNvSpPr txBox="1"/>
          <p:nvPr/>
        </p:nvSpPr>
        <p:spPr>
          <a:xfrm>
            <a:off x="8362583" y="4152882"/>
            <a:ext cx="31377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Accompany projects along the entire investment journey (from research up until manufacturing and deployment), support entire value chains (from critical raw material until final products)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E41CD0-207D-DB98-0310-5259B2D32497}"/>
              </a:ext>
            </a:extLst>
          </p:cNvPr>
          <p:cNvSpPr txBox="1"/>
          <p:nvPr/>
        </p:nvSpPr>
        <p:spPr>
          <a:xfrm>
            <a:off x="4438143" y="2218841"/>
            <a:ext cx="34516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Untapped potential to </a:t>
            </a:r>
            <a:r>
              <a:rPr lang="en-US" sz="1600" dirty="0" err="1"/>
              <a:t>mobilise</a:t>
            </a:r>
            <a:r>
              <a:rPr lang="en-US" sz="1600" dirty="0"/>
              <a:t> private capital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EC4CF83-CD15-BD61-7265-97ADE15320B4}"/>
              </a:ext>
            </a:extLst>
          </p:cNvPr>
          <p:cNvSpPr/>
          <p:nvPr/>
        </p:nvSpPr>
        <p:spPr>
          <a:xfrm>
            <a:off x="8205623" y="1522582"/>
            <a:ext cx="3451684" cy="350928"/>
          </a:xfrm>
          <a:prstGeom prst="rect">
            <a:avLst/>
          </a:prstGeom>
          <a:solidFill>
            <a:srgbClr val="003399"/>
          </a:solidFill>
          <a:ln w="28575">
            <a:solidFill>
              <a:srgbClr val="FFD3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NOW</a:t>
            </a:r>
            <a:endParaRPr lang="en-US" sz="2000" b="1" dirty="0">
              <a:cs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A8E091-27A4-5FEB-DB44-35264D8848FC}"/>
              </a:ext>
            </a:extLst>
          </p:cNvPr>
          <p:cNvSpPr txBox="1"/>
          <p:nvPr/>
        </p:nvSpPr>
        <p:spPr>
          <a:xfrm>
            <a:off x="8276320" y="2187351"/>
            <a:ext cx="33423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Lack of funding continuity on investment journey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E5A0E87-08E9-858B-3489-7599B2245D6B}"/>
              </a:ext>
            </a:extLst>
          </p:cNvPr>
          <p:cNvSpPr/>
          <p:nvPr/>
        </p:nvSpPr>
        <p:spPr>
          <a:xfrm>
            <a:off x="8205623" y="3464837"/>
            <a:ext cx="3451684" cy="420367"/>
          </a:xfrm>
          <a:prstGeom prst="rect">
            <a:avLst/>
          </a:prstGeom>
          <a:solidFill>
            <a:srgbClr val="003399"/>
          </a:solidFill>
          <a:ln w="28575">
            <a:solidFill>
              <a:srgbClr val="FFD3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FUTURE</a:t>
            </a:r>
            <a:endParaRPr lang="en-US" sz="2000" b="1" dirty="0">
              <a:cs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6A7C078-9874-95A0-F08F-C6D45AABEF4C}"/>
              </a:ext>
            </a:extLst>
          </p:cNvPr>
          <p:cNvSpPr/>
          <p:nvPr/>
        </p:nvSpPr>
        <p:spPr>
          <a:xfrm>
            <a:off x="4438142" y="3444236"/>
            <a:ext cx="3451685" cy="420367"/>
          </a:xfrm>
          <a:prstGeom prst="rect">
            <a:avLst/>
          </a:prstGeom>
          <a:solidFill>
            <a:srgbClr val="003399"/>
          </a:solidFill>
          <a:ln w="28575">
            <a:solidFill>
              <a:srgbClr val="FFD3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FUTURE</a:t>
            </a:r>
            <a:endParaRPr lang="en-US" sz="2000" b="1" dirty="0">
              <a:cs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95F844-4876-7198-D26C-2BA75FAD1677}"/>
              </a:ext>
            </a:extLst>
          </p:cNvPr>
          <p:cNvSpPr/>
          <p:nvPr/>
        </p:nvSpPr>
        <p:spPr>
          <a:xfrm>
            <a:off x="4427477" y="1522582"/>
            <a:ext cx="3455243" cy="350928"/>
          </a:xfrm>
          <a:prstGeom prst="rect">
            <a:avLst/>
          </a:prstGeom>
          <a:solidFill>
            <a:srgbClr val="003399"/>
          </a:solidFill>
          <a:ln w="28575">
            <a:solidFill>
              <a:srgbClr val="FFD3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NOW</a:t>
            </a:r>
            <a:endParaRPr lang="en-US" sz="2000" b="1" dirty="0">
              <a:cs typeface="Arial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07050E7-7D97-20AD-5F95-AC87BD20427E}"/>
              </a:ext>
            </a:extLst>
          </p:cNvPr>
          <p:cNvGrpSpPr/>
          <p:nvPr/>
        </p:nvGrpSpPr>
        <p:grpSpPr>
          <a:xfrm>
            <a:off x="626345" y="3995917"/>
            <a:ext cx="7263482" cy="1891936"/>
            <a:chOff x="533825" y="2678106"/>
            <a:chExt cx="7263482" cy="189193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A250AFF-D0E6-32C6-FA9D-FEB82FF023CA}"/>
                </a:ext>
              </a:extLst>
            </p:cNvPr>
            <p:cNvSpPr/>
            <p:nvPr/>
          </p:nvSpPr>
          <p:spPr>
            <a:xfrm>
              <a:off x="533825" y="2711960"/>
              <a:ext cx="3451684" cy="1815882"/>
            </a:xfrm>
            <a:prstGeom prst="rect">
              <a:avLst/>
            </a:prstGeom>
            <a:noFill/>
            <a:ln w="28575">
              <a:solidFill>
                <a:srgbClr val="0033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317F1EF-5A02-D4F4-C834-40E4C799454C}"/>
                </a:ext>
              </a:extLst>
            </p:cNvPr>
            <p:cNvGrpSpPr/>
            <p:nvPr/>
          </p:nvGrpSpPr>
          <p:grpSpPr>
            <a:xfrm>
              <a:off x="608626" y="2678106"/>
              <a:ext cx="7188681" cy="1891936"/>
              <a:chOff x="608626" y="2678106"/>
              <a:chExt cx="7188681" cy="1891936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580A15B-09FD-6566-5950-83DF74853E79}"/>
                  </a:ext>
                </a:extLst>
              </p:cNvPr>
              <p:cNvSpPr txBox="1"/>
              <p:nvPr/>
            </p:nvSpPr>
            <p:spPr>
              <a:xfrm>
                <a:off x="608626" y="2678106"/>
                <a:ext cx="3041965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lvl="1" indent="-285750" algn="just">
                  <a:buFont typeface="Wingdings" panose="05000000000000000000" pitchFamily="2" charset="2"/>
                  <a:buChar char="§"/>
                </a:pPr>
                <a:r>
                  <a:rPr lang="en-US" sz="1600" dirty="0"/>
                  <a:t>Focus on a set of commonly agreed strategic funding priorities</a:t>
                </a:r>
              </a:p>
              <a:p>
                <a:pPr marL="285750" lvl="1" indent="-285750" algn="just">
                  <a:buFont typeface="Wingdings" panose="05000000000000000000" pitchFamily="2" charset="2"/>
                  <a:buChar char="§"/>
                </a:pPr>
                <a:endParaRPr lang="en-US" sz="1600" dirty="0"/>
              </a:p>
              <a:p>
                <a:pPr marL="285750" lvl="1" indent="-285750" algn="just">
                  <a:buFont typeface="Wingdings" panose="05000000000000000000" pitchFamily="2" charset="2"/>
                  <a:buChar char="§"/>
                </a:pPr>
                <a:r>
                  <a:rPr lang="en-US" sz="1600" dirty="0"/>
                  <a:t>Predictability, while ensuring flexibility to adapt to new emerging priorities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E79EF15-3670-D408-9977-2F7AF20483A8}"/>
                  </a:ext>
                </a:extLst>
              </p:cNvPr>
              <p:cNvSpPr txBox="1"/>
              <p:nvPr/>
            </p:nvSpPr>
            <p:spPr>
              <a:xfrm>
                <a:off x="4349181" y="2754160"/>
                <a:ext cx="3300659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lvl="1" indent="-285750" algn="just">
                  <a:buFont typeface="Wingdings" panose="05000000000000000000" pitchFamily="2" charset="2"/>
                  <a:buChar char="§"/>
                </a:pPr>
                <a:r>
                  <a:rPr lang="en-US" sz="1600" dirty="0" err="1"/>
                  <a:t>Mobilise</a:t>
                </a:r>
                <a:r>
                  <a:rPr lang="en-US" sz="1600" dirty="0"/>
                  <a:t> the full financial toolbox (grants, loans, equity and procurement)</a:t>
                </a:r>
              </a:p>
              <a:p>
                <a:pPr lvl="1" algn="just"/>
                <a:endParaRPr lang="en-US" sz="1600" dirty="0"/>
              </a:p>
              <a:p>
                <a:pPr marL="285750" lvl="1" indent="-285750" algn="just">
                  <a:buFont typeface="Wingdings" panose="05000000000000000000" pitchFamily="2" charset="2"/>
                  <a:buChar char="§"/>
                </a:pPr>
                <a:r>
                  <a:rPr lang="en-US" sz="1600" dirty="0"/>
                  <a:t>Improve access to funding for scaling up companies and projects 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427A54E-5D6B-C77A-49B6-87629DD43609}"/>
                  </a:ext>
                </a:extLst>
              </p:cNvPr>
              <p:cNvSpPr/>
              <p:nvPr/>
            </p:nvSpPr>
            <p:spPr>
              <a:xfrm>
                <a:off x="4345623" y="2727265"/>
                <a:ext cx="3451684" cy="1815882"/>
              </a:xfrm>
              <a:prstGeom prst="rect">
                <a:avLst/>
              </a:prstGeom>
              <a:noFill/>
              <a:ln w="28575">
                <a:solidFill>
                  <a:srgbClr val="0033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F86E6667-65B7-EBCE-E0F9-43DDD9E2D6C1}"/>
              </a:ext>
            </a:extLst>
          </p:cNvPr>
          <p:cNvSpPr/>
          <p:nvPr/>
        </p:nvSpPr>
        <p:spPr>
          <a:xfrm>
            <a:off x="8205623" y="4065677"/>
            <a:ext cx="3451684" cy="1815882"/>
          </a:xfrm>
          <a:prstGeom prst="rect">
            <a:avLst/>
          </a:prstGeom>
          <a:noFill/>
          <a:ln w="28575">
            <a:solidFill>
              <a:srgbClr val="00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833E3AF-E697-F89D-9D63-F8CCF1F82FD0}"/>
              </a:ext>
            </a:extLst>
          </p:cNvPr>
          <p:cNvSpPr/>
          <p:nvPr/>
        </p:nvSpPr>
        <p:spPr>
          <a:xfrm>
            <a:off x="626726" y="2004825"/>
            <a:ext cx="3451684" cy="995486"/>
          </a:xfrm>
          <a:prstGeom prst="rect">
            <a:avLst/>
          </a:prstGeom>
          <a:noFill/>
          <a:ln w="28575">
            <a:solidFill>
              <a:srgbClr val="00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9E46709-797D-40F1-2335-7354DA7362A1}"/>
              </a:ext>
            </a:extLst>
          </p:cNvPr>
          <p:cNvSpPr/>
          <p:nvPr/>
        </p:nvSpPr>
        <p:spPr>
          <a:xfrm>
            <a:off x="4431036" y="2004825"/>
            <a:ext cx="3451684" cy="995486"/>
          </a:xfrm>
          <a:prstGeom prst="rect">
            <a:avLst/>
          </a:prstGeom>
          <a:noFill/>
          <a:ln w="28575">
            <a:solidFill>
              <a:srgbClr val="00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33EAEA9-17C6-B487-D1DD-AC95E967A8D7}"/>
              </a:ext>
            </a:extLst>
          </p:cNvPr>
          <p:cNvSpPr/>
          <p:nvPr/>
        </p:nvSpPr>
        <p:spPr>
          <a:xfrm>
            <a:off x="8221662" y="2004825"/>
            <a:ext cx="3451684" cy="995486"/>
          </a:xfrm>
          <a:prstGeom prst="rect">
            <a:avLst/>
          </a:prstGeom>
          <a:noFill/>
          <a:ln w="28575">
            <a:solidFill>
              <a:srgbClr val="00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5" name="Arrow: Down 54">
            <a:extLst>
              <a:ext uri="{FF2B5EF4-FFF2-40B4-BE49-F238E27FC236}">
                <a16:creationId xmlns:a16="http://schemas.microsoft.com/office/drawing/2014/main" id="{CA224512-4AF8-3DE0-AC62-879E02989851}"/>
              </a:ext>
            </a:extLst>
          </p:cNvPr>
          <p:cNvSpPr/>
          <p:nvPr/>
        </p:nvSpPr>
        <p:spPr>
          <a:xfrm>
            <a:off x="2229974" y="3054529"/>
            <a:ext cx="170329" cy="335487"/>
          </a:xfrm>
          <a:prstGeom prst="downArrow">
            <a:avLst/>
          </a:prstGeom>
          <a:noFill/>
          <a:ln w="12700">
            <a:solidFill>
              <a:srgbClr val="00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6" name="Arrow: Down 55">
            <a:extLst>
              <a:ext uri="{FF2B5EF4-FFF2-40B4-BE49-F238E27FC236}">
                <a16:creationId xmlns:a16="http://schemas.microsoft.com/office/drawing/2014/main" id="{7D050E9E-523E-CF22-D264-74B051942472}"/>
              </a:ext>
            </a:extLst>
          </p:cNvPr>
          <p:cNvSpPr/>
          <p:nvPr/>
        </p:nvSpPr>
        <p:spPr>
          <a:xfrm>
            <a:off x="6006865" y="3074256"/>
            <a:ext cx="170329" cy="335487"/>
          </a:xfrm>
          <a:prstGeom prst="downArrow">
            <a:avLst/>
          </a:prstGeom>
          <a:noFill/>
          <a:ln w="12700">
            <a:solidFill>
              <a:srgbClr val="00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7" name="Arrow: Down 56">
            <a:extLst>
              <a:ext uri="{FF2B5EF4-FFF2-40B4-BE49-F238E27FC236}">
                <a16:creationId xmlns:a16="http://schemas.microsoft.com/office/drawing/2014/main" id="{DC94B078-3B97-B7BE-4E4E-85F2D39D8F93}"/>
              </a:ext>
            </a:extLst>
          </p:cNvPr>
          <p:cNvSpPr/>
          <p:nvPr/>
        </p:nvSpPr>
        <p:spPr>
          <a:xfrm>
            <a:off x="9846300" y="3064830"/>
            <a:ext cx="170329" cy="335487"/>
          </a:xfrm>
          <a:prstGeom prst="downArrow">
            <a:avLst/>
          </a:prstGeom>
          <a:noFill/>
          <a:ln w="12700">
            <a:solidFill>
              <a:srgbClr val="00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16368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BA9C36-8514-BD1D-C2FD-3908C7547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800" y="139250"/>
            <a:ext cx="10515600" cy="782357"/>
          </a:xfrm>
        </p:spPr>
        <p:txBody>
          <a:bodyPr/>
          <a:lstStyle/>
          <a:p>
            <a:br>
              <a:rPr lang="en-IE" sz="4000" dirty="0"/>
            </a:br>
            <a:r>
              <a:rPr lang="en-IE" sz="4000" b="1" dirty="0"/>
              <a:t>ECF structure and budget</a:t>
            </a:r>
            <a:endParaRPr lang="en-IE" sz="4000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02AD5D0-9436-BE7B-4572-2DFB53A3CF5E}"/>
              </a:ext>
            </a:extLst>
          </p:cNvPr>
          <p:cNvGrpSpPr/>
          <p:nvPr/>
        </p:nvGrpSpPr>
        <p:grpSpPr>
          <a:xfrm>
            <a:off x="1025741" y="1174244"/>
            <a:ext cx="13335278" cy="5344768"/>
            <a:chOff x="804767" y="1355284"/>
            <a:chExt cx="13335278" cy="534476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DC2F98F-2C04-B96F-E75E-28D649C5B57D}"/>
                </a:ext>
              </a:extLst>
            </p:cNvPr>
            <p:cNvGrpSpPr/>
            <p:nvPr/>
          </p:nvGrpSpPr>
          <p:grpSpPr>
            <a:xfrm>
              <a:off x="3870090" y="1355285"/>
              <a:ext cx="1993710" cy="2160493"/>
              <a:chOff x="1700631" y="1555377"/>
              <a:chExt cx="2113581" cy="2160494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FFB76197-0A88-E5D4-E0D9-160CF3B7F2D1}"/>
                  </a:ext>
                </a:extLst>
              </p:cNvPr>
              <p:cNvSpPr/>
              <p:nvPr/>
            </p:nvSpPr>
            <p:spPr>
              <a:xfrm>
                <a:off x="1700631" y="1555377"/>
                <a:ext cx="2113581" cy="2160494"/>
              </a:xfrm>
              <a:prstGeom prst="roundRect">
                <a:avLst/>
              </a:prstGeom>
              <a:solidFill>
                <a:srgbClr val="003399"/>
              </a:solidFill>
              <a:ln w="28575">
                <a:solidFill>
                  <a:srgbClr val="FFD34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sz="1600" dirty="0"/>
                  <a:t>Clean Transition and Industrial Decarbonisation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21C2AE-5574-C79E-290D-7A4D00854E4C}"/>
                  </a:ext>
                </a:extLst>
              </p:cNvPr>
              <p:cNvSpPr txBox="1"/>
              <p:nvPr/>
            </p:nvSpPr>
            <p:spPr>
              <a:xfrm>
                <a:off x="2319257" y="3312985"/>
                <a:ext cx="1069121" cy="286232"/>
              </a:xfrm>
              <a:prstGeom prst="rect">
                <a:avLst/>
              </a:prstGeom>
              <a:solidFill>
                <a:srgbClr val="003399"/>
              </a:solidFill>
            </p:spPr>
            <p:txBody>
              <a:bodyPr wrap="square">
                <a:spAutoFit/>
              </a:bodyPr>
              <a:lstStyle/>
              <a:p>
                <a:pPr marL="0" lvl="0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400" b="1" cap="small" baseline="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€26,2 Bn</a:t>
                </a:r>
                <a:endParaRPr 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A341832-9D2F-277A-B37C-2EF82489619E}"/>
                </a:ext>
              </a:extLst>
            </p:cNvPr>
            <p:cNvGrpSpPr/>
            <p:nvPr/>
          </p:nvGrpSpPr>
          <p:grpSpPr>
            <a:xfrm>
              <a:off x="5947459" y="1355284"/>
              <a:ext cx="1993710" cy="2160494"/>
              <a:chOff x="5346824" y="1669049"/>
              <a:chExt cx="1993710" cy="2160494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0D6A8412-1A9A-3D47-A07C-4F3B1F99C43E}"/>
                  </a:ext>
                </a:extLst>
              </p:cNvPr>
              <p:cNvSpPr/>
              <p:nvPr/>
            </p:nvSpPr>
            <p:spPr>
              <a:xfrm>
                <a:off x="5346824" y="1669049"/>
                <a:ext cx="1993710" cy="2160494"/>
              </a:xfrm>
              <a:prstGeom prst="roundRect">
                <a:avLst/>
              </a:prstGeom>
              <a:solidFill>
                <a:srgbClr val="003399"/>
              </a:solidFill>
              <a:ln w="28575">
                <a:solidFill>
                  <a:srgbClr val="FFD34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sz="1600" dirty="0"/>
                  <a:t>Health, Biotech, Agriculture, and Bioeconomy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A7BA877-426A-3336-AC71-B946184393F7}"/>
                  </a:ext>
                </a:extLst>
              </p:cNvPr>
              <p:cNvSpPr txBox="1"/>
              <p:nvPr/>
            </p:nvSpPr>
            <p:spPr>
              <a:xfrm>
                <a:off x="5927892" y="3435357"/>
                <a:ext cx="1069121" cy="286232"/>
              </a:xfrm>
              <a:prstGeom prst="rect">
                <a:avLst/>
              </a:prstGeom>
              <a:solidFill>
                <a:srgbClr val="003399"/>
              </a:solidFill>
            </p:spPr>
            <p:txBody>
              <a:bodyPr wrap="square">
                <a:spAutoFit/>
              </a:bodyPr>
              <a:lstStyle/>
              <a:p>
                <a:pPr marL="0" lvl="0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400" b="1" cap="small" baseline="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€</a:t>
                </a:r>
                <a:r>
                  <a:rPr lang="en-US" b="1" cap="small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r>
                  <a:rPr lang="en-US" sz="1400" b="1" cap="small" baseline="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,4 Bn</a:t>
                </a:r>
                <a:endParaRPr 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F189C3E-D61C-DC96-70EA-3987C96FCBD5}"/>
                </a:ext>
              </a:extLst>
            </p:cNvPr>
            <p:cNvGrpSpPr/>
            <p:nvPr/>
          </p:nvGrpSpPr>
          <p:grpSpPr>
            <a:xfrm>
              <a:off x="8024828" y="1355284"/>
              <a:ext cx="1993709" cy="2160494"/>
              <a:chOff x="1700631" y="3898333"/>
              <a:chExt cx="1471481" cy="2160494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0938CD5-0F50-4AEC-04DB-793A0CC5059B}"/>
                  </a:ext>
                </a:extLst>
              </p:cNvPr>
              <p:cNvSpPr/>
              <p:nvPr/>
            </p:nvSpPr>
            <p:spPr>
              <a:xfrm>
                <a:off x="1700631" y="3898333"/>
                <a:ext cx="1471481" cy="2160494"/>
              </a:xfrm>
              <a:prstGeom prst="roundRect">
                <a:avLst/>
              </a:prstGeom>
              <a:solidFill>
                <a:srgbClr val="003399"/>
              </a:solidFill>
              <a:ln w="28575">
                <a:solidFill>
                  <a:srgbClr val="FFD34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sz="1600" dirty="0"/>
                  <a:t>Digital Leadership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47160CB-64CB-9C2D-35EE-BD38AF199FBA}"/>
                  </a:ext>
                </a:extLst>
              </p:cNvPr>
              <p:cNvSpPr txBox="1"/>
              <p:nvPr/>
            </p:nvSpPr>
            <p:spPr>
              <a:xfrm>
                <a:off x="2174544" y="5662544"/>
                <a:ext cx="762848" cy="286232"/>
              </a:xfrm>
              <a:prstGeom prst="rect">
                <a:avLst/>
              </a:prstGeom>
              <a:solidFill>
                <a:srgbClr val="003399"/>
              </a:solidFill>
            </p:spPr>
            <p:txBody>
              <a:bodyPr wrap="square">
                <a:spAutoFit/>
              </a:bodyPr>
              <a:lstStyle/>
              <a:p>
                <a:pPr marL="0" lvl="0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400" b="1" cap="small" baseline="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€51,5 Bn</a:t>
                </a:r>
                <a:endParaRPr 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01CC902-7A42-0EA7-63AD-45CBDEE44808}"/>
                </a:ext>
              </a:extLst>
            </p:cNvPr>
            <p:cNvGrpSpPr/>
            <p:nvPr/>
          </p:nvGrpSpPr>
          <p:grpSpPr>
            <a:xfrm>
              <a:off x="1792723" y="1355285"/>
              <a:ext cx="1993709" cy="2160494"/>
              <a:chOff x="3001046" y="3743060"/>
              <a:chExt cx="2734236" cy="2160494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ED3F0F0-9B97-7BDA-69E6-AC40E71318D4}"/>
                  </a:ext>
                </a:extLst>
              </p:cNvPr>
              <p:cNvSpPr/>
              <p:nvPr/>
            </p:nvSpPr>
            <p:spPr>
              <a:xfrm>
                <a:off x="3001046" y="3743060"/>
                <a:ext cx="2734236" cy="2160494"/>
              </a:xfrm>
              <a:prstGeom prst="roundRect">
                <a:avLst/>
              </a:prstGeom>
              <a:solidFill>
                <a:srgbClr val="003399"/>
              </a:solidFill>
              <a:ln w="28575">
                <a:solidFill>
                  <a:srgbClr val="FFD34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sz="1600" dirty="0"/>
                  <a:t>Resilience and Security, Defence Industry, and Space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48E3C5-C621-67B5-76B0-99D00BB5F4B0}"/>
                  </a:ext>
                </a:extLst>
              </p:cNvPr>
              <p:cNvSpPr txBox="1"/>
              <p:nvPr/>
            </p:nvSpPr>
            <p:spPr>
              <a:xfrm>
                <a:off x="3684495" y="5513305"/>
                <a:ext cx="1589952" cy="286232"/>
              </a:xfrm>
              <a:prstGeom prst="rect">
                <a:avLst/>
              </a:prstGeom>
              <a:solidFill>
                <a:srgbClr val="003399"/>
              </a:solidFill>
            </p:spPr>
            <p:txBody>
              <a:bodyPr wrap="square">
                <a:spAutoFit/>
              </a:bodyPr>
              <a:lstStyle/>
              <a:p>
                <a:pPr marL="0" lvl="0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400" b="1" cap="small" baseline="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€125,2 Bn</a:t>
                </a:r>
                <a:endParaRPr 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639AB7E-0D06-FB24-BAD1-1CF42B6198D2}"/>
                </a:ext>
              </a:extLst>
            </p:cNvPr>
            <p:cNvSpPr/>
            <p:nvPr/>
          </p:nvSpPr>
          <p:spPr>
            <a:xfrm>
              <a:off x="1807712" y="3591414"/>
              <a:ext cx="8210826" cy="989551"/>
            </a:xfrm>
            <a:prstGeom prst="roundRect">
              <a:avLst/>
            </a:prstGeom>
            <a:solidFill>
              <a:srgbClr val="003399"/>
            </a:solidFill>
            <a:ln w="28575">
              <a:solidFill>
                <a:srgbClr val="FFD3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b="1" dirty="0"/>
                <a:t>ECF </a:t>
              </a:r>
              <a:r>
                <a:rPr lang="en-IE" b="1" dirty="0" err="1"/>
                <a:t>InvestEU</a:t>
              </a:r>
              <a:r>
                <a:rPr lang="en-IE" b="1" dirty="0"/>
                <a:t> Instrument</a:t>
              </a:r>
            </a:p>
            <a:p>
              <a:pPr algn="ctr"/>
              <a:r>
                <a:rPr lang="en-IE" dirty="0"/>
                <a:t>Project Advisory, SME Collaboration, and Skills</a:t>
              </a:r>
            </a:p>
            <a:p>
              <a:pPr algn="ctr"/>
              <a:endParaRPr lang="en-IE" dirty="0"/>
            </a:p>
            <a:p>
              <a:pPr algn="ctr"/>
              <a:r>
                <a:rPr lang="en-US" b="1" cap="small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€11 Bn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rrow: Curved Right 39">
              <a:extLst>
                <a:ext uri="{FF2B5EF4-FFF2-40B4-BE49-F238E27FC236}">
                  <a16:creationId xmlns:a16="http://schemas.microsoft.com/office/drawing/2014/main" id="{68967FF0-241A-9F63-360D-E2DB61C6BEF5}"/>
                </a:ext>
              </a:extLst>
            </p:cNvPr>
            <p:cNvSpPr/>
            <p:nvPr/>
          </p:nvSpPr>
          <p:spPr>
            <a:xfrm>
              <a:off x="804767" y="2591628"/>
              <a:ext cx="832592" cy="3389767"/>
            </a:xfrm>
            <a:prstGeom prst="curvedRightArrow">
              <a:avLst>
                <a:gd name="adj1" fmla="val 25000"/>
                <a:gd name="adj2" fmla="val 57597"/>
                <a:gd name="adj3" fmla="val 25000"/>
              </a:avLst>
            </a:prstGeom>
            <a:noFill/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>
                <a:solidFill>
                  <a:schemeClr val="tx1"/>
                </a:solidFill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517B001-7696-1AA3-0B13-F3FDCC214916}"/>
                </a:ext>
              </a:extLst>
            </p:cNvPr>
            <p:cNvGrpSpPr/>
            <p:nvPr/>
          </p:nvGrpSpPr>
          <p:grpSpPr>
            <a:xfrm>
              <a:off x="4048496" y="5774253"/>
              <a:ext cx="2220194" cy="925799"/>
              <a:chOff x="4414737" y="1886357"/>
              <a:chExt cx="1490762" cy="1226919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B5FDB45-316B-3D4D-5EC1-72B6E5DDE706}"/>
                  </a:ext>
                </a:extLst>
              </p:cNvPr>
              <p:cNvSpPr/>
              <p:nvPr/>
            </p:nvSpPr>
            <p:spPr>
              <a:xfrm>
                <a:off x="4468678" y="1886357"/>
                <a:ext cx="1386442" cy="1226919"/>
              </a:xfrm>
              <a:prstGeom prst="rect">
                <a:avLst/>
              </a:prstGeom>
              <a:noFill/>
              <a:ln w="28575">
                <a:solidFill>
                  <a:srgbClr val="0033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21EE44E-4587-B916-2E97-5F3B94E5B478}"/>
                  </a:ext>
                </a:extLst>
              </p:cNvPr>
              <p:cNvSpPr txBox="1"/>
              <p:nvPr/>
            </p:nvSpPr>
            <p:spPr>
              <a:xfrm>
                <a:off x="4414737" y="2182649"/>
                <a:ext cx="1490762" cy="619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b="1" dirty="0">
                    <a:solidFill>
                      <a:schemeClr val="tx1"/>
                    </a:solidFill>
                  </a:rPr>
                  <a:t>Support for Resilience Policy</a:t>
                </a:r>
                <a:endParaRPr lang="en-IE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E19044B-C620-798A-EBB5-841D609E4428}"/>
                </a:ext>
              </a:extLst>
            </p:cNvPr>
            <p:cNvGrpSpPr/>
            <p:nvPr/>
          </p:nvGrpSpPr>
          <p:grpSpPr>
            <a:xfrm>
              <a:off x="1828302" y="4747460"/>
              <a:ext cx="2220194" cy="925800"/>
              <a:chOff x="4400148" y="1886357"/>
              <a:chExt cx="1490762" cy="1226919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A649324-CDB1-9685-8FB0-B9767D107549}"/>
                  </a:ext>
                </a:extLst>
              </p:cNvPr>
              <p:cNvSpPr/>
              <p:nvPr/>
            </p:nvSpPr>
            <p:spPr>
              <a:xfrm>
                <a:off x="4468678" y="1886357"/>
                <a:ext cx="1386442" cy="1226919"/>
              </a:xfrm>
              <a:prstGeom prst="rect">
                <a:avLst/>
              </a:prstGeom>
              <a:noFill/>
              <a:ln w="28575">
                <a:solidFill>
                  <a:srgbClr val="0033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F9029B5-8CFC-FC8A-9620-F554EA545001}"/>
                  </a:ext>
                </a:extLst>
              </p:cNvPr>
              <p:cNvSpPr txBox="1"/>
              <p:nvPr/>
            </p:nvSpPr>
            <p:spPr>
              <a:xfrm>
                <a:off x="4400148" y="2164296"/>
                <a:ext cx="1490762" cy="503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b="1" dirty="0">
                    <a:solidFill>
                      <a:schemeClr val="tx1"/>
                    </a:solidFill>
                  </a:rPr>
                  <a:t>Support for Defence Industry Policy</a:t>
                </a:r>
                <a:endParaRPr lang="en-IE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2E2008D-3C23-A799-D7FB-811ABDD4C86B}"/>
                </a:ext>
              </a:extLst>
            </p:cNvPr>
            <p:cNvGrpSpPr/>
            <p:nvPr/>
          </p:nvGrpSpPr>
          <p:grpSpPr>
            <a:xfrm>
              <a:off x="4048496" y="4753010"/>
              <a:ext cx="2220194" cy="925799"/>
              <a:chOff x="4400148" y="1886357"/>
              <a:chExt cx="1490762" cy="1226919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EEB0CDA-2D28-3867-2DB2-16F48D208AAA}"/>
                  </a:ext>
                </a:extLst>
              </p:cNvPr>
              <p:cNvSpPr/>
              <p:nvPr/>
            </p:nvSpPr>
            <p:spPr>
              <a:xfrm>
                <a:off x="4468678" y="1886357"/>
                <a:ext cx="1386442" cy="1226919"/>
              </a:xfrm>
              <a:prstGeom prst="rect">
                <a:avLst/>
              </a:prstGeom>
              <a:noFill/>
              <a:ln w="28575">
                <a:solidFill>
                  <a:srgbClr val="0033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D1916E0-DA7F-D00F-B3B7-A7C825974AA6}"/>
                  </a:ext>
                </a:extLst>
              </p:cNvPr>
              <p:cNvSpPr txBox="1"/>
              <p:nvPr/>
            </p:nvSpPr>
            <p:spPr>
              <a:xfrm>
                <a:off x="4400148" y="2022761"/>
                <a:ext cx="1490762" cy="9789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b="1" dirty="0">
                    <a:solidFill>
                      <a:schemeClr val="tx1"/>
                    </a:solidFill>
                  </a:rPr>
                  <a:t>Space Systems and Space Policy Implementation</a:t>
                </a:r>
                <a:endParaRPr lang="en-IE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02D123B-8D11-D53C-975A-067094DDE66D}"/>
                </a:ext>
              </a:extLst>
            </p:cNvPr>
            <p:cNvGrpSpPr/>
            <p:nvPr/>
          </p:nvGrpSpPr>
          <p:grpSpPr>
            <a:xfrm>
              <a:off x="1828302" y="5766799"/>
              <a:ext cx="2220194" cy="930672"/>
              <a:chOff x="4394535" y="1886357"/>
              <a:chExt cx="1490762" cy="1226919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EB3CDAC-1DFC-F1CA-D69C-47F2EDCDA6D4}"/>
                  </a:ext>
                </a:extLst>
              </p:cNvPr>
              <p:cNvSpPr/>
              <p:nvPr/>
            </p:nvSpPr>
            <p:spPr>
              <a:xfrm>
                <a:off x="4468678" y="1886357"/>
                <a:ext cx="1386442" cy="1226919"/>
              </a:xfrm>
              <a:prstGeom prst="rect">
                <a:avLst/>
              </a:prstGeom>
              <a:noFill/>
              <a:ln w="28575">
                <a:solidFill>
                  <a:srgbClr val="0033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2EB1C99-60BF-DDCB-40A5-A9DA04829FD1}"/>
                  </a:ext>
                </a:extLst>
              </p:cNvPr>
              <p:cNvSpPr txBox="1"/>
              <p:nvPr/>
            </p:nvSpPr>
            <p:spPr>
              <a:xfrm>
                <a:off x="4394535" y="2169263"/>
                <a:ext cx="1490762" cy="503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b="1" dirty="0">
                    <a:solidFill>
                      <a:schemeClr val="tx1"/>
                    </a:solidFill>
                  </a:rPr>
                  <a:t>Support for Security Industry Policy</a:t>
                </a:r>
                <a:endParaRPr lang="en-IE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3805EBE-DB26-78D5-AF99-A61AC3CE69EF}"/>
                </a:ext>
              </a:extLst>
            </p:cNvPr>
            <p:cNvSpPr txBox="1"/>
            <p:nvPr/>
          </p:nvSpPr>
          <p:spPr>
            <a:xfrm>
              <a:off x="6681029" y="5225269"/>
              <a:ext cx="386626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lvl="1" indent="0" algn="ctr">
                <a:buNone/>
              </a:pPr>
              <a:r>
                <a:rPr lang="en-GB" sz="1400" dirty="0"/>
                <a:t>Proposed Budget Allocation Over Period 2028-2034 ECF + Horizon Europe  </a:t>
              </a:r>
            </a:p>
          </p:txBody>
        </p:sp>
        <p:sp>
          <p:nvSpPr>
            <p:cNvPr id="58" name="Right Brace 57">
              <a:extLst>
                <a:ext uri="{FF2B5EF4-FFF2-40B4-BE49-F238E27FC236}">
                  <a16:creationId xmlns:a16="http://schemas.microsoft.com/office/drawing/2014/main" id="{C41D40CD-5EF9-791F-B705-8455B4913A62}"/>
                </a:ext>
              </a:extLst>
            </p:cNvPr>
            <p:cNvSpPr/>
            <p:nvPr/>
          </p:nvSpPr>
          <p:spPr>
            <a:xfrm>
              <a:off x="6424054" y="4747460"/>
              <a:ext cx="720817" cy="1950011"/>
            </a:xfrm>
            <a:prstGeom prst="rightBrace">
              <a:avLst/>
            </a:prstGeom>
            <a:ln w="1905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D7A983D-66D9-45EB-E862-1EED4E02CC0C}"/>
                </a:ext>
              </a:extLst>
            </p:cNvPr>
            <p:cNvSpPr txBox="1"/>
            <p:nvPr/>
          </p:nvSpPr>
          <p:spPr>
            <a:xfrm>
              <a:off x="7604775" y="5603055"/>
              <a:ext cx="653527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lvl="1" indent="0">
                <a:buNone/>
              </a:pPr>
              <a:endParaRPr lang="en-GB" b="1" dirty="0"/>
            </a:p>
            <a:p>
              <a:pPr marL="457200" lvl="1" indent="0">
                <a:buNone/>
              </a:pPr>
              <a:r>
                <a:rPr lang="en-GB" sz="1600" b="1" dirty="0"/>
                <a:t>131€ billion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399A27D-51F3-BEFE-74BC-B8F727F17F19}"/>
              </a:ext>
            </a:extLst>
          </p:cNvPr>
          <p:cNvSpPr txBox="1"/>
          <p:nvPr/>
        </p:nvSpPr>
        <p:spPr>
          <a:xfrm>
            <a:off x="11878780" y="6297424"/>
            <a:ext cx="802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rgbClr val="0D0D0D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4431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612C0C-F257-D848-A554-DC2D35989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111" y="97898"/>
            <a:ext cx="10515600" cy="782357"/>
          </a:xfrm>
        </p:spPr>
        <p:txBody>
          <a:bodyPr/>
          <a:lstStyle/>
          <a:p>
            <a:r>
              <a:rPr lang="en-IE" sz="4000" b="1" dirty="0"/>
              <a:t>Evolutionary Approach</a:t>
            </a:r>
            <a:endParaRPr lang="en-IE" sz="4000" dirty="0"/>
          </a:p>
        </p:txBody>
      </p:sp>
      <p:pic>
        <p:nvPicPr>
          <p:cNvPr id="4" name="Content Placeholder 12">
            <a:extLst>
              <a:ext uri="{FF2B5EF4-FFF2-40B4-BE49-F238E27FC236}">
                <a16:creationId xmlns:a16="http://schemas.microsoft.com/office/drawing/2014/main" id="{078C8CE6-9EAD-FFBE-A902-612CDAA8E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7863" r="30308" b="6782"/>
          <a:stretch/>
        </p:blipFill>
        <p:spPr>
          <a:xfrm>
            <a:off x="0" y="-803"/>
            <a:ext cx="4127834" cy="6858803"/>
          </a:xfrm>
          <a:prstGeom prst="rect">
            <a:avLst/>
          </a:prstGeom>
        </p:spPr>
      </p:pic>
      <p:sp>
        <p:nvSpPr>
          <p:cNvPr id="5" name="AutoShape 2" descr="CPA Galileo | Autorización de empresas">
            <a:extLst>
              <a:ext uri="{FF2B5EF4-FFF2-40B4-BE49-F238E27FC236}">
                <a16:creationId xmlns:a16="http://schemas.microsoft.com/office/drawing/2014/main" id="{EFB3A156-AD06-96D3-DD2D-21403C7CDB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063299-2D62-3C8D-4D5C-AF10A404AEAC}"/>
              </a:ext>
            </a:extLst>
          </p:cNvPr>
          <p:cNvGrpSpPr/>
          <p:nvPr/>
        </p:nvGrpSpPr>
        <p:grpSpPr>
          <a:xfrm>
            <a:off x="7203122" y="4128729"/>
            <a:ext cx="861046" cy="782357"/>
            <a:chOff x="2898475" y="2309732"/>
            <a:chExt cx="1080000" cy="10800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A070FAE-D9AE-77FC-AAE8-7ADD5870D291}"/>
                </a:ext>
              </a:extLst>
            </p:cNvPr>
            <p:cNvSpPr/>
            <p:nvPr/>
          </p:nvSpPr>
          <p:spPr>
            <a:xfrm>
              <a:off x="2898475" y="2309732"/>
              <a:ext cx="1080000" cy="1080000"/>
            </a:xfrm>
            <a:prstGeom prst="ellipse">
              <a:avLst/>
            </a:prstGeom>
            <a:noFill/>
            <a:ln>
              <a:solidFill>
                <a:srgbClr val="0D0D0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pic>
          <p:nvPicPr>
            <p:cNvPr id="12" name="Graphic 11" descr="Coins outline">
              <a:extLst>
                <a:ext uri="{FF2B5EF4-FFF2-40B4-BE49-F238E27FC236}">
                  <a16:creationId xmlns:a16="http://schemas.microsoft.com/office/drawing/2014/main" id="{A37CFD8C-B5FE-8BE2-1D6B-8DDEBBEE0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72373" y="2468785"/>
              <a:ext cx="765278" cy="76527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E3764D6-BAFC-D7A7-F654-E59BF02A7217}"/>
              </a:ext>
            </a:extLst>
          </p:cNvPr>
          <p:cNvGrpSpPr/>
          <p:nvPr/>
        </p:nvGrpSpPr>
        <p:grpSpPr>
          <a:xfrm>
            <a:off x="7746591" y="4881980"/>
            <a:ext cx="803649" cy="785526"/>
            <a:chOff x="5689405" y="2560842"/>
            <a:chExt cx="563361" cy="529819"/>
          </a:xfrm>
        </p:grpSpPr>
        <p:pic>
          <p:nvPicPr>
            <p:cNvPr id="14" name="Graphic 13" descr="Rocket outline">
              <a:extLst>
                <a:ext uri="{FF2B5EF4-FFF2-40B4-BE49-F238E27FC236}">
                  <a16:creationId xmlns:a16="http://schemas.microsoft.com/office/drawing/2014/main" id="{D5BDC446-AE2A-39BF-0EF5-FE3492255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72799" y="2639339"/>
              <a:ext cx="396572" cy="396572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2D289ED-0089-86C9-AAD5-8351FB2C754B}"/>
                </a:ext>
              </a:extLst>
            </p:cNvPr>
            <p:cNvSpPr/>
            <p:nvPr/>
          </p:nvSpPr>
          <p:spPr>
            <a:xfrm>
              <a:off x="5689405" y="2560842"/>
              <a:ext cx="563361" cy="529819"/>
            </a:xfrm>
            <a:prstGeom prst="ellipse">
              <a:avLst/>
            </a:prstGeom>
            <a:noFill/>
            <a:ln>
              <a:solidFill>
                <a:srgbClr val="0D0D0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3BBD4E8-F962-1160-EB4B-71735883C9B8}"/>
              </a:ext>
            </a:extLst>
          </p:cNvPr>
          <p:cNvGrpSpPr/>
          <p:nvPr/>
        </p:nvGrpSpPr>
        <p:grpSpPr>
          <a:xfrm>
            <a:off x="8250263" y="4128507"/>
            <a:ext cx="861046" cy="794645"/>
            <a:chOff x="8410945" y="2453236"/>
            <a:chExt cx="563361" cy="529819"/>
          </a:xfrm>
        </p:grpSpPr>
        <p:pic>
          <p:nvPicPr>
            <p:cNvPr id="17" name="Graphic 16" descr="Satellite outline">
              <a:extLst>
                <a:ext uri="{FF2B5EF4-FFF2-40B4-BE49-F238E27FC236}">
                  <a16:creationId xmlns:a16="http://schemas.microsoft.com/office/drawing/2014/main" id="{5C1D37B0-D45A-4668-347E-0E86A736B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493884" y="2520270"/>
              <a:ext cx="421670" cy="395750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007B4DF-4EE2-7F12-4C3D-18685844C46D}"/>
                </a:ext>
              </a:extLst>
            </p:cNvPr>
            <p:cNvSpPr/>
            <p:nvPr/>
          </p:nvSpPr>
          <p:spPr>
            <a:xfrm>
              <a:off x="8410945" y="2453236"/>
              <a:ext cx="563361" cy="529819"/>
            </a:xfrm>
            <a:prstGeom prst="ellipse">
              <a:avLst/>
            </a:prstGeom>
            <a:noFill/>
            <a:ln>
              <a:solidFill>
                <a:srgbClr val="0D0D0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27CE87F-0867-C845-C4E8-2AD9748D4B01}"/>
              </a:ext>
            </a:extLst>
          </p:cNvPr>
          <p:cNvSpPr/>
          <p:nvPr/>
        </p:nvSpPr>
        <p:spPr>
          <a:xfrm>
            <a:off x="7259436" y="5793764"/>
            <a:ext cx="1867954" cy="322540"/>
          </a:xfrm>
          <a:prstGeom prst="rect">
            <a:avLst/>
          </a:prstGeom>
          <a:solidFill>
            <a:srgbClr val="003399"/>
          </a:solidFill>
          <a:ln w="28575">
            <a:solidFill>
              <a:srgbClr val="FFD3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Access to Space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ECD397-27C9-8599-02BE-C330ED4FEFFE}"/>
              </a:ext>
            </a:extLst>
          </p:cNvPr>
          <p:cNvSpPr/>
          <p:nvPr/>
        </p:nvSpPr>
        <p:spPr>
          <a:xfrm>
            <a:off x="4822564" y="3898460"/>
            <a:ext cx="2246884" cy="573797"/>
          </a:xfrm>
          <a:prstGeom prst="rect">
            <a:avLst/>
          </a:prstGeom>
          <a:solidFill>
            <a:srgbClr val="003399"/>
          </a:solidFill>
          <a:ln w="28575">
            <a:solidFill>
              <a:srgbClr val="FFD3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Space Commercialization and Space Economy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4280E4-7518-645E-EC73-CA4AE19D6A07}"/>
              </a:ext>
            </a:extLst>
          </p:cNvPr>
          <p:cNvSpPr/>
          <p:nvPr/>
        </p:nvSpPr>
        <p:spPr>
          <a:xfrm>
            <a:off x="9297404" y="3919755"/>
            <a:ext cx="2394696" cy="582785"/>
          </a:xfrm>
          <a:prstGeom prst="rect">
            <a:avLst/>
          </a:prstGeom>
          <a:solidFill>
            <a:srgbClr val="003399"/>
          </a:solidFill>
          <a:ln w="28575">
            <a:solidFill>
              <a:srgbClr val="FFD3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Technological Sovereignty, Research, and Innovation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2A37FD-3156-3E08-2D20-8C375278682D}"/>
              </a:ext>
            </a:extLst>
          </p:cNvPr>
          <p:cNvSpPr txBox="1"/>
          <p:nvPr/>
        </p:nvSpPr>
        <p:spPr>
          <a:xfrm>
            <a:off x="6716390" y="6110606"/>
            <a:ext cx="29540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/>
            <a:r>
              <a:rPr lang="en-US" dirty="0"/>
              <a:t>Aggregating demand, upgrading ground systems and infrastructures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13E0C7-38D9-3C9E-55BE-5576F3E14A4B}"/>
              </a:ext>
            </a:extLst>
          </p:cNvPr>
          <p:cNvSpPr txBox="1"/>
          <p:nvPr/>
        </p:nvSpPr>
        <p:spPr>
          <a:xfrm>
            <a:off x="9416221" y="4512270"/>
            <a:ext cx="29540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/>
              <a:t>Developing critical space technologies for EU non-dependence</a:t>
            </a:r>
            <a:endParaRPr lang="en-IE" dirty="0"/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E6560265-A1F5-825E-36B8-ABE6A5A50C75}"/>
              </a:ext>
            </a:extLst>
          </p:cNvPr>
          <p:cNvSpPr txBox="1">
            <a:spLocks/>
          </p:cNvSpPr>
          <p:nvPr/>
        </p:nvSpPr>
        <p:spPr>
          <a:xfrm>
            <a:off x="7043277" y="2932213"/>
            <a:ext cx="539355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IE" sz="2000" b="1" dirty="0"/>
              <a:t>New Components</a:t>
            </a:r>
            <a:endParaRPr lang="en-IE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063785-1D91-F665-C13B-CF54AA410CF8}"/>
              </a:ext>
            </a:extLst>
          </p:cNvPr>
          <p:cNvSpPr txBox="1"/>
          <p:nvPr/>
        </p:nvSpPr>
        <p:spPr>
          <a:xfrm>
            <a:off x="5139771" y="4512270"/>
            <a:ext cx="16080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/>
            <a:r>
              <a:rPr lang="en-US" dirty="0"/>
              <a:t>Building on the CASSINI initiative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5C97B09-C832-2FE3-895E-FB3CD7DEACA4}"/>
              </a:ext>
            </a:extLst>
          </p:cNvPr>
          <p:cNvSpPr txBox="1"/>
          <p:nvPr/>
        </p:nvSpPr>
        <p:spPr>
          <a:xfrm>
            <a:off x="5297392" y="1113126"/>
            <a:ext cx="6051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/>
              <a:t>Continuity and enhancing existing space components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13FBC1E-EAC4-E6F7-0069-7D7037815800}"/>
              </a:ext>
            </a:extLst>
          </p:cNvPr>
          <p:cNvGrpSpPr/>
          <p:nvPr/>
        </p:nvGrpSpPr>
        <p:grpSpPr>
          <a:xfrm>
            <a:off x="4666831" y="1724070"/>
            <a:ext cx="1632285" cy="1339531"/>
            <a:chOff x="4400148" y="1886357"/>
            <a:chExt cx="1490762" cy="122691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7505CF8-ADF8-D693-1ECB-24F2AB1E102D}"/>
                </a:ext>
              </a:extLst>
            </p:cNvPr>
            <p:cNvSpPr/>
            <p:nvPr/>
          </p:nvSpPr>
          <p:spPr>
            <a:xfrm>
              <a:off x="4468678" y="1886357"/>
              <a:ext cx="1386442" cy="1226919"/>
            </a:xfrm>
            <a:prstGeom prst="rect">
              <a:avLst/>
            </a:prstGeom>
            <a:noFill/>
            <a:ln w="28575">
              <a:solidFill>
                <a:srgbClr val="0033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4AE91E7-1874-6CF4-4B8A-815DD6F7E53D}"/>
                </a:ext>
              </a:extLst>
            </p:cNvPr>
            <p:cNvSpPr txBox="1"/>
            <p:nvPr/>
          </p:nvSpPr>
          <p:spPr>
            <a:xfrm>
              <a:off x="4400148" y="2022762"/>
              <a:ext cx="1490762" cy="10712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E" b="1" dirty="0">
                  <a:solidFill>
                    <a:srgbClr val="003399"/>
                  </a:solidFill>
                </a:rPr>
                <a:t>PNT</a:t>
              </a:r>
            </a:p>
            <a:p>
              <a:pPr algn="ctr"/>
              <a:endParaRPr lang="en-IE" dirty="0">
                <a:solidFill>
                  <a:srgbClr val="003399"/>
                </a:solidFill>
              </a:endParaRPr>
            </a:p>
            <a:p>
              <a:pPr algn="ctr"/>
              <a:r>
                <a:rPr lang="en-IE" dirty="0">
                  <a:solidFill>
                    <a:srgbClr val="000000"/>
                  </a:solidFill>
                </a:rPr>
                <a:t>Galileo &amp; </a:t>
              </a:r>
            </a:p>
            <a:p>
              <a:pPr algn="ctr"/>
              <a:r>
                <a:rPr lang="en-IE" dirty="0">
                  <a:solidFill>
                    <a:srgbClr val="000000"/>
                  </a:solidFill>
                </a:rPr>
                <a:t>EGNOS </a:t>
              </a:r>
              <a:r>
                <a:rPr lang="en-IE" dirty="0"/>
                <a:t>&amp;</a:t>
              </a:r>
            </a:p>
            <a:p>
              <a:pPr algn="ctr"/>
              <a:r>
                <a:rPr lang="en-IE" dirty="0">
                  <a:solidFill>
                    <a:srgbClr val="FF0000"/>
                  </a:solidFill>
                </a:rPr>
                <a:t>LEOPNT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C0AB3AE-66BB-30D2-5476-BC222076B42C}"/>
              </a:ext>
            </a:extLst>
          </p:cNvPr>
          <p:cNvGrpSpPr/>
          <p:nvPr/>
        </p:nvGrpSpPr>
        <p:grpSpPr>
          <a:xfrm>
            <a:off x="10106564" y="1753909"/>
            <a:ext cx="1643250" cy="1316425"/>
            <a:chOff x="4331332" y="1972182"/>
            <a:chExt cx="1490762" cy="119610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197BEEA-A370-E6E7-2B40-F16CA2669F85}"/>
                </a:ext>
              </a:extLst>
            </p:cNvPr>
            <p:cNvSpPr/>
            <p:nvPr/>
          </p:nvSpPr>
          <p:spPr>
            <a:xfrm>
              <a:off x="4399860" y="1972182"/>
              <a:ext cx="1386442" cy="1196101"/>
            </a:xfrm>
            <a:prstGeom prst="rect">
              <a:avLst/>
            </a:prstGeom>
            <a:noFill/>
            <a:ln w="28575">
              <a:solidFill>
                <a:srgbClr val="0033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BD554F7-499E-933E-5B51-1FD14015CC9F}"/>
                </a:ext>
              </a:extLst>
            </p:cNvPr>
            <p:cNvSpPr txBox="1"/>
            <p:nvPr/>
          </p:nvSpPr>
          <p:spPr>
            <a:xfrm>
              <a:off x="4331332" y="2077768"/>
              <a:ext cx="1490762" cy="8669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E" b="1" dirty="0">
                  <a:solidFill>
                    <a:srgbClr val="003399"/>
                  </a:solidFill>
                </a:rPr>
                <a:t>SSA</a:t>
              </a:r>
            </a:p>
            <a:p>
              <a:pPr algn="ctr"/>
              <a:endParaRPr lang="en-IE" dirty="0">
                <a:solidFill>
                  <a:srgbClr val="003399"/>
                </a:solidFill>
              </a:endParaRPr>
            </a:p>
            <a:p>
              <a:pPr algn="ctr"/>
              <a:r>
                <a:rPr lang="en-IE" dirty="0"/>
                <a:t>SST, SWT </a:t>
              </a:r>
            </a:p>
            <a:p>
              <a:pPr algn="ctr"/>
              <a:r>
                <a:rPr lang="en-IE" dirty="0"/>
                <a:t>&amp; NEO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46916AC-F3AE-4E00-8ED5-B91B56B1790A}"/>
              </a:ext>
            </a:extLst>
          </p:cNvPr>
          <p:cNvGrpSpPr/>
          <p:nvPr/>
        </p:nvGrpSpPr>
        <p:grpSpPr>
          <a:xfrm>
            <a:off x="8291650" y="1753909"/>
            <a:ext cx="1691498" cy="1316425"/>
            <a:chOff x="4416519" y="1886357"/>
            <a:chExt cx="1490762" cy="122691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8330A01-4366-A5AA-8D61-968B60CDE9E5}"/>
                </a:ext>
              </a:extLst>
            </p:cNvPr>
            <p:cNvSpPr/>
            <p:nvPr/>
          </p:nvSpPr>
          <p:spPr>
            <a:xfrm>
              <a:off x="4468679" y="1886357"/>
              <a:ext cx="1386442" cy="1226919"/>
            </a:xfrm>
            <a:prstGeom prst="rect">
              <a:avLst/>
            </a:prstGeom>
            <a:noFill/>
            <a:ln w="28575">
              <a:solidFill>
                <a:srgbClr val="0033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987D187-541B-1971-F251-8A73AC90DC82}"/>
                </a:ext>
              </a:extLst>
            </p:cNvPr>
            <p:cNvSpPr txBox="1"/>
            <p:nvPr/>
          </p:nvSpPr>
          <p:spPr>
            <a:xfrm>
              <a:off x="4416519" y="1907092"/>
              <a:ext cx="1490762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E" b="1" dirty="0">
                  <a:solidFill>
                    <a:srgbClr val="003399"/>
                  </a:solidFill>
                </a:rPr>
                <a:t>Secure Connectivity</a:t>
              </a:r>
            </a:p>
            <a:p>
              <a:pPr algn="ctr"/>
              <a:endParaRPr lang="en-IE" dirty="0">
                <a:solidFill>
                  <a:srgbClr val="003399"/>
                </a:solidFill>
              </a:endParaRPr>
            </a:p>
            <a:p>
              <a:pPr algn="ctr"/>
              <a:r>
                <a:rPr lang="en-IE" dirty="0"/>
                <a:t>IRIS2 &amp; GOVSATCOM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97BE12F-E3AD-115A-4917-4C1CD2D6BF0D}"/>
              </a:ext>
            </a:extLst>
          </p:cNvPr>
          <p:cNvGrpSpPr/>
          <p:nvPr/>
        </p:nvGrpSpPr>
        <p:grpSpPr>
          <a:xfrm>
            <a:off x="6439586" y="1734655"/>
            <a:ext cx="1691498" cy="1339531"/>
            <a:chOff x="4400148" y="1886357"/>
            <a:chExt cx="1490762" cy="122691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64F12ED-BA47-E6C4-9151-70D9BC840319}"/>
                </a:ext>
              </a:extLst>
            </p:cNvPr>
            <p:cNvSpPr/>
            <p:nvPr/>
          </p:nvSpPr>
          <p:spPr>
            <a:xfrm>
              <a:off x="4468679" y="1886357"/>
              <a:ext cx="1386442" cy="1226919"/>
            </a:xfrm>
            <a:prstGeom prst="rect">
              <a:avLst/>
            </a:prstGeom>
            <a:noFill/>
            <a:ln w="28575">
              <a:solidFill>
                <a:srgbClr val="0033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42A8305-08EF-39A3-D9D7-6807DFB25D62}"/>
                </a:ext>
              </a:extLst>
            </p:cNvPr>
            <p:cNvSpPr txBox="1"/>
            <p:nvPr/>
          </p:nvSpPr>
          <p:spPr>
            <a:xfrm>
              <a:off x="4400148" y="2022762"/>
              <a:ext cx="1490762" cy="883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E" b="1" dirty="0">
                  <a:solidFill>
                    <a:srgbClr val="003399"/>
                  </a:solidFill>
                </a:rPr>
                <a:t>EO</a:t>
              </a:r>
            </a:p>
            <a:p>
              <a:pPr algn="ctr"/>
              <a:endParaRPr lang="en-IE" dirty="0">
                <a:solidFill>
                  <a:srgbClr val="003399"/>
                </a:solidFill>
              </a:endParaRPr>
            </a:p>
            <a:p>
              <a:pPr algn="ctr"/>
              <a:r>
                <a:rPr lang="en-IE" dirty="0"/>
                <a:t>Copernicus &amp; </a:t>
              </a:r>
              <a:r>
                <a:rPr lang="en-IE" dirty="0">
                  <a:solidFill>
                    <a:srgbClr val="FF0000"/>
                  </a:solidFill>
                </a:rPr>
                <a:t>EOGS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8469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9AB593-0EB4-2542-9E30-25EA28B2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225" y="1444760"/>
            <a:ext cx="7664824" cy="1829675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Continuation of successful governance structure (EUSPA and ESA)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B1F76B-9324-0EF9-2377-2F06F47CC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225" y="140050"/>
            <a:ext cx="10515600" cy="782357"/>
          </a:xfrm>
        </p:spPr>
        <p:txBody>
          <a:bodyPr/>
          <a:lstStyle/>
          <a:p>
            <a:r>
              <a:rPr lang="en-IE" sz="4000" b="1" dirty="0"/>
              <a:t>Governance &amp; Rules</a:t>
            </a:r>
            <a:endParaRPr lang="en-IE" sz="4000" dirty="0"/>
          </a:p>
        </p:txBody>
      </p:sp>
      <p:pic>
        <p:nvPicPr>
          <p:cNvPr id="6" name="Picture 5" descr="A logo with blue text&#10;&#10;AI-generated content may be incorrect.">
            <a:extLst>
              <a:ext uri="{FF2B5EF4-FFF2-40B4-BE49-F238E27FC236}">
                <a16:creationId xmlns:a16="http://schemas.microsoft.com/office/drawing/2014/main" id="{7C0DC222-6F1C-F167-705F-6C1265FB3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582" y="2166654"/>
            <a:ext cx="2103317" cy="1335740"/>
          </a:xfrm>
          <a:prstGeom prst="rect">
            <a:avLst/>
          </a:prstGeom>
        </p:spPr>
      </p:pic>
      <p:pic>
        <p:nvPicPr>
          <p:cNvPr id="8" name="Picture 7" descr="A blue and yellow logo&#10;&#10;AI-generated content may be incorrect.">
            <a:extLst>
              <a:ext uri="{FF2B5EF4-FFF2-40B4-BE49-F238E27FC236}">
                <a16:creationId xmlns:a16="http://schemas.microsoft.com/office/drawing/2014/main" id="{264404F1-C459-EC12-4C84-911BDCD95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152" y="2511111"/>
            <a:ext cx="1939492" cy="763324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41C53F2-2068-BEE9-61DF-846DD46D24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t="7863" r="30308" b="6782"/>
          <a:stretch/>
        </p:blipFill>
        <p:spPr>
          <a:xfrm>
            <a:off x="0" y="-803"/>
            <a:ext cx="4127834" cy="6858803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641FE027-73C1-2CF0-B026-9F4034F20B1D}"/>
              </a:ext>
            </a:extLst>
          </p:cNvPr>
          <p:cNvSpPr txBox="1">
            <a:spLocks/>
          </p:cNvSpPr>
          <p:nvPr/>
        </p:nvSpPr>
        <p:spPr>
          <a:xfrm>
            <a:off x="6309014" y="4023476"/>
            <a:ext cx="3814482" cy="738665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003399"/>
                </a:solidFill>
              </a:rPr>
              <a:t>Complementary rules to preserve the security, integrity, and resilience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89F183-8904-D043-DCBA-B47CF8A83356}"/>
              </a:ext>
            </a:extLst>
          </p:cNvPr>
          <p:cNvGrpSpPr/>
          <p:nvPr/>
        </p:nvGrpSpPr>
        <p:grpSpPr>
          <a:xfrm>
            <a:off x="5402359" y="4983140"/>
            <a:ext cx="1632285" cy="679430"/>
            <a:chOff x="4400148" y="1886357"/>
            <a:chExt cx="1490762" cy="122691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6456E02-8CB8-5AD3-D1B5-8A8DC0CB7186}"/>
                </a:ext>
              </a:extLst>
            </p:cNvPr>
            <p:cNvSpPr/>
            <p:nvPr/>
          </p:nvSpPr>
          <p:spPr>
            <a:xfrm>
              <a:off x="4468678" y="1886357"/>
              <a:ext cx="1386442" cy="1226919"/>
            </a:xfrm>
            <a:prstGeom prst="rect">
              <a:avLst/>
            </a:prstGeom>
            <a:noFill/>
            <a:ln w="28575">
              <a:solidFill>
                <a:srgbClr val="0033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DC9F8B4-ACC8-21F5-0781-C199241F7C43}"/>
                </a:ext>
              </a:extLst>
            </p:cNvPr>
            <p:cNvSpPr txBox="1"/>
            <p:nvPr/>
          </p:nvSpPr>
          <p:spPr>
            <a:xfrm>
              <a:off x="4400148" y="2022762"/>
              <a:ext cx="1490762" cy="9448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E" dirty="0">
                  <a:solidFill>
                    <a:schemeClr val="tx1"/>
                  </a:solidFill>
                </a:rPr>
                <a:t>Eligibility and Participation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02F22B-83F6-2B4E-87F0-DCB0815AE846}"/>
              </a:ext>
            </a:extLst>
          </p:cNvPr>
          <p:cNvGrpSpPr/>
          <p:nvPr/>
        </p:nvGrpSpPr>
        <p:grpSpPr>
          <a:xfrm>
            <a:off x="7400112" y="5291951"/>
            <a:ext cx="1632285" cy="679430"/>
            <a:chOff x="4430851" y="1886357"/>
            <a:chExt cx="1490762" cy="122691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7959CF7-988A-68E5-F17C-E4992FBBB674}"/>
                </a:ext>
              </a:extLst>
            </p:cNvPr>
            <p:cNvSpPr/>
            <p:nvPr/>
          </p:nvSpPr>
          <p:spPr>
            <a:xfrm>
              <a:off x="4468678" y="1886357"/>
              <a:ext cx="1386442" cy="1226919"/>
            </a:xfrm>
            <a:prstGeom prst="rect">
              <a:avLst/>
            </a:prstGeom>
            <a:noFill/>
            <a:ln w="28575">
              <a:solidFill>
                <a:srgbClr val="0033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3488A61-2807-65AB-729F-DD4C430C0F9A}"/>
                </a:ext>
              </a:extLst>
            </p:cNvPr>
            <p:cNvSpPr txBox="1"/>
            <p:nvPr/>
          </p:nvSpPr>
          <p:spPr>
            <a:xfrm>
              <a:off x="4430851" y="2215418"/>
              <a:ext cx="1490762" cy="555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E" dirty="0">
                  <a:solidFill>
                    <a:schemeClr val="tx1"/>
                  </a:solidFill>
                </a:rPr>
                <a:t>Procurement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27E4E16-38BE-E6D3-2DD3-BC14A3D42738}"/>
              </a:ext>
            </a:extLst>
          </p:cNvPr>
          <p:cNvGrpSpPr/>
          <p:nvPr/>
        </p:nvGrpSpPr>
        <p:grpSpPr>
          <a:xfrm>
            <a:off x="9307353" y="4980572"/>
            <a:ext cx="1632285" cy="679430"/>
            <a:chOff x="4416518" y="1886357"/>
            <a:chExt cx="1490762" cy="122691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C6F0AF8-92FC-3A7D-C6DE-FA05344AC1D9}"/>
                </a:ext>
              </a:extLst>
            </p:cNvPr>
            <p:cNvSpPr/>
            <p:nvPr/>
          </p:nvSpPr>
          <p:spPr>
            <a:xfrm>
              <a:off x="4468678" y="1886357"/>
              <a:ext cx="1386442" cy="1226919"/>
            </a:xfrm>
            <a:prstGeom prst="rect">
              <a:avLst/>
            </a:prstGeom>
            <a:noFill/>
            <a:ln w="28575">
              <a:solidFill>
                <a:srgbClr val="0033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689D741-3062-1C4B-E5DE-60DBAE4F32AA}"/>
                </a:ext>
              </a:extLst>
            </p:cNvPr>
            <p:cNvSpPr txBox="1"/>
            <p:nvPr/>
          </p:nvSpPr>
          <p:spPr>
            <a:xfrm>
              <a:off x="4416518" y="2221923"/>
              <a:ext cx="1490762" cy="555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E" dirty="0">
                  <a:solidFill>
                    <a:schemeClr val="tx1"/>
                  </a:solidFill>
                </a:rPr>
                <a:t>Grants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7359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DA76A-F1AC-CB4B-CB9F-D24CF90E0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4B48D8-6870-C2A1-D08B-5D08C1C7D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25D727E-DB9A-218F-2098-819C655ADE80}"/>
              </a:ext>
            </a:extLst>
          </p:cNvPr>
          <p:cNvCxnSpPr>
            <a:cxnSpLocks/>
          </p:cNvCxnSpPr>
          <p:nvPr/>
        </p:nvCxnSpPr>
        <p:spPr>
          <a:xfrm>
            <a:off x="-675861" y="3531705"/>
            <a:ext cx="7764372" cy="0"/>
          </a:xfrm>
          <a:prstGeom prst="line">
            <a:avLst/>
          </a:prstGeom>
          <a:ln w="25400" cap="rnd">
            <a:gradFill>
              <a:gsLst>
                <a:gs pos="29000">
                  <a:schemeClr val="bg1">
                    <a:alpha val="0"/>
                  </a:schemeClr>
                </a:gs>
                <a:gs pos="100000">
                  <a:schemeClr val="accent4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CCCCA231-22AC-10E2-E6B0-82D3444E136A}"/>
              </a:ext>
            </a:extLst>
          </p:cNvPr>
          <p:cNvSpPr txBox="1"/>
          <p:nvPr/>
        </p:nvSpPr>
        <p:spPr>
          <a:xfrm>
            <a:off x="324000" y="2951219"/>
            <a:ext cx="8306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5860A8"/>
                </a:solidFill>
                <a:latin typeface="+mj-lt"/>
                <a:cs typeface="Arial Black" panose="020B0604020202020204" pitchFamily="34" charset="0"/>
              </a:rPr>
              <a:t>THANK YOU</a:t>
            </a:r>
            <a:endParaRPr lang="en-IE" sz="4000" b="1">
              <a:solidFill>
                <a:srgbClr val="5860A8"/>
              </a:solidFill>
              <a:latin typeface="+mj-lt"/>
              <a:cs typeface="Arial Black" panose="020B0604020202020204" pitchFamily="34" charset="0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E7B13F7A-3515-2254-4F2E-260A3736E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63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2807" y="580880"/>
            <a:ext cx="10650993" cy="816904"/>
          </a:xfrm>
        </p:spPr>
        <p:txBody>
          <a:bodyPr/>
          <a:lstStyle/>
          <a:p>
            <a:r>
              <a:rPr lang="fr-BE" sz="2400" b="1" err="1">
                <a:ea typeface="+mj-lt"/>
                <a:cs typeface="+mj-lt"/>
              </a:rPr>
              <a:t>Why</a:t>
            </a:r>
            <a:r>
              <a:rPr lang="fr-BE" sz="2400" b="1">
                <a:ea typeface="+mj-lt"/>
                <a:cs typeface="+mj-lt"/>
              </a:rPr>
              <a:t> </a:t>
            </a:r>
            <a:r>
              <a:rPr lang="fr-BE">
                <a:ea typeface="+mj-lt"/>
                <a:cs typeface="+mj-lt"/>
              </a:rPr>
              <a:t>an EU S</a:t>
            </a:r>
            <a:r>
              <a:rPr lang="fr-BE" sz="2400" b="1">
                <a:ea typeface="+mj-lt"/>
                <a:cs typeface="+mj-lt"/>
              </a:rPr>
              <a:t>pace </a:t>
            </a:r>
            <a:r>
              <a:rPr lang="fr-BE" sz="2400" b="1" err="1">
                <a:ea typeface="+mj-lt"/>
                <a:cs typeface="+mj-lt"/>
              </a:rPr>
              <a:t>Act</a:t>
            </a:r>
            <a:r>
              <a:rPr lang="fr-BE" sz="2400" b="1"/>
              <a:t>: </a:t>
            </a:r>
            <a:r>
              <a:rPr lang="en-IE" sz="2400"/>
              <a:t>Space is congested and contested</a:t>
            </a:r>
            <a:endParaRPr lang="en-US"/>
          </a:p>
        </p:txBody>
      </p:sp>
      <p:sp>
        <p:nvSpPr>
          <p:cNvPr id="7" name="Freeform 6"/>
          <p:cNvSpPr/>
          <p:nvPr/>
        </p:nvSpPr>
        <p:spPr>
          <a:xfrm flipH="1">
            <a:off x="850900" y="3019002"/>
            <a:ext cx="10363200" cy="3052545"/>
          </a:xfrm>
          <a:custGeom>
            <a:avLst/>
            <a:gdLst>
              <a:gd name="connsiteX0" fmla="*/ 0 w 10363200"/>
              <a:gd name="connsiteY0" fmla="*/ 3677374 h 3691022"/>
              <a:gd name="connsiteX1" fmla="*/ 4965700 w 10363200"/>
              <a:gd name="connsiteY1" fmla="*/ 3207474 h 3691022"/>
              <a:gd name="connsiteX2" fmla="*/ 8216900 w 10363200"/>
              <a:gd name="connsiteY2" fmla="*/ 502374 h 3691022"/>
              <a:gd name="connsiteX3" fmla="*/ 10363200 w 10363200"/>
              <a:gd name="connsiteY3" fmla="*/ 7074 h 369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63200" h="3691022">
                <a:moveTo>
                  <a:pt x="0" y="3677374"/>
                </a:moveTo>
                <a:cubicBezTo>
                  <a:pt x="1798108" y="3707007"/>
                  <a:pt x="3596217" y="3736641"/>
                  <a:pt x="4965700" y="3207474"/>
                </a:cubicBezTo>
                <a:cubicBezTo>
                  <a:pt x="6335183" y="2678307"/>
                  <a:pt x="7317317" y="1035774"/>
                  <a:pt x="8216900" y="502374"/>
                </a:cubicBezTo>
                <a:cubicBezTo>
                  <a:pt x="9116483" y="-31026"/>
                  <a:pt x="9739841" y="-11976"/>
                  <a:pt x="10363200" y="7074"/>
                </a:cubicBezTo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1463265" y="2479658"/>
            <a:ext cx="609600" cy="5588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4724042" y="3859153"/>
            <a:ext cx="1355678" cy="124270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441920" y="4279201"/>
            <a:ext cx="1937570" cy="177610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64035" y="3226495"/>
            <a:ext cx="321012" cy="22000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566170" y="4834647"/>
            <a:ext cx="379379" cy="12645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33759" y="3526714"/>
            <a:ext cx="3225806" cy="18928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Reusable launchers and micro launchers lead to lower launch costs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Smaller satellites reduce price tag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Venture Capital funds &amp; IT billionaires see in space higher return on investment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Vulnerability of satellite cyber attacks increases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71373" y="2716711"/>
            <a:ext cx="4739332" cy="10926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Number of satellites will increase dramatically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en-IE" sz="1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50 000 New satellites in the next 10 years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Orbital slots in interesting orbits – Low Earth Orbit are overcrowded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en-IE" sz="1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1,3 Million fillings ITU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016184" y="1993745"/>
            <a:ext cx="3175816" cy="18928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Risk of collision and number of debris increased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en-IE" sz="1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Today: 140 Millions of space debris smaller than 1cm</a:t>
            </a:r>
            <a:endParaRPr kumimoji="0" lang="en-IE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Satellites are dual use by nature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Hostile activities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Hundreds of cyberattacks </a:t>
            </a: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affecting space systems over the past decades.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85500" y="5257800"/>
            <a:ext cx="361952" cy="79750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0995025" y="5359400"/>
            <a:ext cx="35242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995025" y="5457080"/>
            <a:ext cx="35242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995025" y="5554759"/>
            <a:ext cx="35242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995025" y="5652438"/>
            <a:ext cx="35242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995025" y="5750118"/>
            <a:ext cx="35242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995025" y="5847798"/>
            <a:ext cx="35242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995025" y="5945477"/>
            <a:ext cx="35242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11168857" y="5266514"/>
            <a:ext cx="0" cy="8616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11085513" y="5363772"/>
            <a:ext cx="0" cy="8616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11252201" y="5363772"/>
            <a:ext cx="0" cy="8616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11168857" y="5461451"/>
            <a:ext cx="0" cy="8616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11168857" y="5652438"/>
            <a:ext cx="0" cy="8616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11168857" y="5847798"/>
            <a:ext cx="0" cy="8616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11085513" y="5554759"/>
            <a:ext cx="0" cy="8616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1252201" y="5554759"/>
            <a:ext cx="0" cy="8616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11085513" y="5750118"/>
            <a:ext cx="0" cy="8616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11252201" y="5750118"/>
            <a:ext cx="0" cy="8616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11085513" y="5945477"/>
            <a:ext cx="0" cy="8616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11252201" y="5945477"/>
            <a:ext cx="0" cy="8616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AEA4AC9-7A25-D57E-9674-B70E46875CA7}"/>
              </a:ext>
            </a:extLst>
          </p:cNvPr>
          <p:cNvSpPr txBox="1"/>
          <p:nvPr/>
        </p:nvSpPr>
        <p:spPr>
          <a:xfrm>
            <a:off x="530919" y="1574899"/>
            <a:ext cx="838624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Number of rocket launches since the start of the space age in 1957: </a:t>
            </a: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about 6 910 </a:t>
            </a: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(excluding failures)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Number of satellites these rocket launches have placed into Earth orbit: </a:t>
            </a: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about 21 620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Number of these still in space: about 14240, out of these </a:t>
            </a: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about 11 700 are functioning today</a:t>
            </a:r>
          </a:p>
        </p:txBody>
      </p:sp>
    </p:spTree>
    <p:extLst>
      <p:ext uri="{BB962C8B-B14F-4D97-AF65-F5344CB8AC3E}">
        <p14:creationId xmlns:p14="http://schemas.microsoft.com/office/powerpoint/2010/main" val="151984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E3BABFC-0F1D-CD87-9375-5CC596AC1A1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</p:spPr>
        <p:txBody>
          <a:bodyPr wrap="square" anchor="ctr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GB"/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4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34568B-49EE-9EE4-92A8-F2DBC0FB5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560"/>
            <a:ext cx="10515600" cy="782357"/>
          </a:xfrm>
        </p:spPr>
        <p:txBody>
          <a:bodyPr wrap="square" anchor="b">
            <a:normAutofit/>
          </a:bodyPr>
          <a:lstStyle/>
          <a:p>
            <a:r>
              <a:rPr lang="fr-BE" dirty="0" err="1"/>
              <a:t>Proposal</a:t>
            </a:r>
            <a:r>
              <a:rPr lang="fr-BE" dirty="0"/>
              <a:t> of the European Commission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BDFD0-9FBD-4761-A6B9-8D65971DA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404258"/>
            <a:ext cx="6814458" cy="5312228"/>
          </a:xfrm>
        </p:spPr>
        <p:txBody>
          <a:bodyPr wrap="square" anchor="t">
            <a:norm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IE" b="1" dirty="0"/>
              <a:t>Background: call for actions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IE" b="1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en-IE" dirty="0"/>
              <a:t>The European Commission has identified the EU Space Act as a key priority, as outlined in the </a:t>
            </a:r>
            <a:r>
              <a:rPr lang="en-IE" u="sng" dirty="0">
                <a:hlinkClick r:id="rId3"/>
              </a:rPr>
              <a:t>Draghi</a:t>
            </a:r>
            <a:r>
              <a:rPr lang="en-IE" dirty="0"/>
              <a:t> and </a:t>
            </a:r>
            <a:r>
              <a:rPr lang="en-IE" u="sng" dirty="0">
                <a:hlinkClick r:id="rId4"/>
              </a:rPr>
              <a:t>Letta</a:t>
            </a:r>
            <a:r>
              <a:rPr lang="en-IE" dirty="0"/>
              <a:t> reports, and more recently in the </a:t>
            </a:r>
            <a:r>
              <a:rPr lang="en-IE" b="1" u="sng" dirty="0">
                <a:hlinkClick r:id="rId5"/>
              </a:rPr>
              <a:t>Competitiveness Compass</a:t>
            </a:r>
            <a:r>
              <a:rPr lang="en-IE" dirty="0"/>
              <a:t> and the </a:t>
            </a:r>
            <a:r>
              <a:rPr lang="en-IE" b="1" u="sng" dirty="0">
                <a:hlinkClick r:id="rId6"/>
              </a:rPr>
              <a:t>Commission work programme for 2025.</a:t>
            </a:r>
            <a:endParaRPr lang="en-IE" b="1" u="sng" dirty="0"/>
          </a:p>
          <a:p>
            <a:pPr marL="76200" indent="0">
              <a:lnSpc>
                <a:spcPct val="90000"/>
              </a:lnSpc>
              <a:buNone/>
            </a:pPr>
            <a:endParaRPr lang="en-IE" b="1" u="sng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en-IE" dirty="0"/>
              <a:t>The need for such a legislative initiative was also reflected in two recent Joint Communications: </a:t>
            </a:r>
          </a:p>
          <a:p>
            <a:pPr marL="1257300" lvl="1" indent="-342900">
              <a:lnSpc>
                <a:spcPct val="90000"/>
              </a:lnSpc>
              <a:buFontTx/>
              <a:buChar char="-"/>
            </a:pPr>
            <a:r>
              <a:rPr lang="en-IE" sz="2000" dirty="0"/>
              <a:t>the </a:t>
            </a:r>
            <a:r>
              <a:rPr lang="en-IE" sz="2000" b="1" u="sng" dirty="0">
                <a:hlinkClick r:id="rId7"/>
              </a:rPr>
              <a:t>EU Approach for Space Traffic Management</a:t>
            </a:r>
            <a:r>
              <a:rPr lang="en-IE" sz="2000" dirty="0"/>
              <a:t> (2022)</a:t>
            </a:r>
          </a:p>
          <a:p>
            <a:pPr marL="1257300" lvl="1" indent="-342900">
              <a:lnSpc>
                <a:spcPct val="90000"/>
              </a:lnSpc>
              <a:buFontTx/>
              <a:buChar char="-"/>
            </a:pPr>
            <a:r>
              <a:rPr lang="en-IE" sz="2000" dirty="0"/>
              <a:t>the </a:t>
            </a:r>
            <a:r>
              <a:rPr lang="en-IE" sz="2000" b="1" u="sng" dirty="0">
                <a:hlinkClick r:id="rId8"/>
              </a:rPr>
              <a:t>EU Space Strategy for Security and Defence</a:t>
            </a:r>
            <a:r>
              <a:rPr lang="en-IE" sz="2000" dirty="0"/>
              <a:t>, echoing Member States’ calls for establishing, through a coherent and stable regulatory framework, an internal market for space activities (2023).</a:t>
            </a:r>
          </a:p>
          <a:p>
            <a:pPr>
              <a:lnSpc>
                <a:spcPct val="90000"/>
              </a:lnSpc>
            </a:pPr>
            <a:endParaRPr lang="en-IE" sz="11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1B006B-0D44-3714-3A4D-42C06BB0DC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2181" y="1859643"/>
            <a:ext cx="5459819" cy="410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78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44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4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>
            <a:cxnSpLocks/>
            <a:endCxn id="38" idx="0"/>
          </p:cNvCxnSpPr>
          <p:nvPr/>
        </p:nvCxnSpPr>
        <p:spPr>
          <a:xfrm flipH="1">
            <a:off x="9406382" y="1668746"/>
            <a:ext cx="46828" cy="438152"/>
          </a:xfrm>
          <a:prstGeom prst="line">
            <a:avLst/>
          </a:prstGeom>
          <a:ln w="952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358470" y="2106898"/>
            <a:ext cx="4095824" cy="2102422"/>
          </a:xfrm>
          <a:prstGeom prst="rect">
            <a:avLst/>
          </a:prstGeom>
          <a:ln w="15875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Oval 6"/>
          <p:cNvSpPr>
            <a:spLocks noChangeArrowheads="1"/>
          </p:cNvSpPr>
          <p:nvPr/>
        </p:nvSpPr>
        <p:spPr bwMode="auto">
          <a:xfrm>
            <a:off x="9353041" y="2344386"/>
            <a:ext cx="202086" cy="202086"/>
          </a:xfrm>
          <a:prstGeom prst="ellipse">
            <a:avLst/>
          </a:prstGeom>
          <a:solidFill>
            <a:schemeClr val="bg1"/>
          </a:solidFill>
          <a:ln w="15875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807" y="580880"/>
            <a:ext cx="10650993" cy="816904"/>
          </a:xfrm>
        </p:spPr>
        <p:txBody>
          <a:bodyPr/>
          <a:lstStyle/>
          <a:p>
            <a:r>
              <a:rPr lang="en-IE" dirty="0"/>
              <a:t>EU Space Act: a functioning Single Market for space</a:t>
            </a:r>
            <a:endParaRPr lang="en-US" dirty="0"/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 flipH="1" flipV="1">
            <a:off x="3212218" y="1495937"/>
            <a:ext cx="6140132" cy="0"/>
          </a:xfrm>
          <a:prstGeom prst="line">
            <a:avLst/>
          </a:prstGeom>
          <a:noFill/>
          <a:ln w="9525" cmpd="sng">
            <a:solidFill>
              <a:schemeClr val="accent3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Arc 23"/>
          <p:cNvSpPr/>
          <p:nvPr/>
        </p:nvSpPr>
        <p:spPr>
          <a:xfrm flipH="1">
            <a:off x="3095386" y="1498486"/>
            <a:ext cx="345281" cy="345281"/>
          </a:xfrm>
          <a:prstGeom prst="arc">
            <a:avLst/>
          </a:prstGeom>
          <a:ln w="952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095385" y="1668745"/>
            <a:ext cx="0" cy="400764"/>
          </a:xfrm>
          <a:prstGeom prst="line">
            <a:avLst/>
          </a:prstGeom>
          <a:ln w="952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6"/>
          <p:cNvSpPr>
            <a:spLocks noChangeArrowheads="1"/>
          </p:cNvSpPr>
          <p:nvPr/>
        </p:nvSpPr>
        <p:spPr bwMode="auto">
          <a:xfrm>
            <a:off x="3040378" y="2002836"/>
            <a:ext cx="110014" cy="110013"/>
          </a:xfrm>
          <a:prstGeom prst="ellipse">
            <a:avLst/>
          </a:prstGeom>
          <a:solidFill>
            <a:schemeClr val="bg1"/>
          </a:solidFill>
          <a:ln w="15875" cmpd="sng">
            <a:solidFill>
              <a:schemeClr val="accent6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Oval 6"/>
          <p:cNvSpPr>
            <a:spLocks noChangeArrowheads="1"/>
          </p:cNvSpPr>
          <p:nvPr/>
        </p:nvSpPr>
        <p:spPr bwMode="auto">
          <a:xfrm>
            <a:off x="9358773" y="2033305"/>
            <a:ext cx="110014" cy="110013"/>
          </a:xfrm>
          <a:prstGeom prst="ellipse">
            <a:avLst/>
          </a:prstGeom>
          <a:solidFill>
            <a:schemeClr val="bg1"/>
          </a:solidFill>
          <a:ln w="22225" cmpd="sng">
            <a:solidFill>
              <a:schemeClr val="accent6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46520" y="2057843"/>
            <a:ext cx="4095824" cy="2151478"/>
          </a:xfrm>
          <a:prstGeom prst="rect">
            <a:avLst/>
          </a:prstGeom>
          <a:ln w="158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Oval 6"/>
          <p:cNvSpPr>
            <a:spLocks noChangeArrowheads="1"/>
          </p:cNvSpPr>
          <p:nvPr/>
        </p:nvSpPr>
        <p:spPr bwMode="auto">
          <a:xfrm>
            <a:off x="2993310" y="1956798"/>
            <a:ext cx="202086" cy="202086"/>
          </a:xfrm>
          <a:prstGeom prst="ellipse">
            <a:avLst/>
          </a:prstGeom>
          <a:solidFill>
            <a:schemeClr val="bg1"/>
          </a:solidFill>
          <a:ln w="15875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Oval 6"/>
          <p:cNvSpPr>
            <a:spLocks noChangeArrowheads="1"/>
          </p:cNvSpPr>
          <p:nvPr/>
        </p:nvSpPr>
        <p:spPr bwMode="auto">
          <a:xfrm>
            <a:off x="3039346" y="2002835"/>
            <a:ext cx="110014" cy="110013"/>
          </a:xfrm>
          <a:prstGeom prst="ellipse">
            <a:avLst/>
          </a:prstGeom>
          <a:solidFill>
            <a:schemeClr val="bg1"/>
          </a:solidFill>
          <a:ln w="22225" cmpd="sng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494985" y="2216832"/>
            <a:ext cx="3837589" cy="24929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DD0C86"/>
                </a:solidFill>
                <a:effectLst/>
                <a:uLnTx/>
                <a:uFillTx/>
                <a:latin typeface="Arial"/>
                <a:cs typeface="Arial Narrow" pitchFamily="34" charset="0"/>
                <a:sym typeface="Arial"/>
              </a:rPr>
              <a:t>Protect space assets</a:t>
            </a:r>
          </a:p>
        </p:txBody>
      </p:sp>
      <p:sp>
        <p:nvSpPr>
          <p:cNvPr id="45" name="TextBox 44"/>
          <p:cNvSpPr txBox="1">
            <a:spLocks/>
          </p:cNvSpPr>
          <p:nvPr/>
        </p:nvSpPr>
        <p:spPr>
          <a:xfrm>
            <a:off x="1190158" y="2109203"/>
            <a:ext cx="3996011" cy="27699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Increase competitiveness</a:t>
            </a:r>
          </a:p>
        </p:txBody>
      </p:sp>
      <p:sp>
        <p:nvSpPr>
          <p:cNvPr id="46" name="TextBox 45"/>
          <p:cNvSpPr txBox="1">
            <a:spLocks/>
          </p:cNvSpPr>
          <p:nvPr/>
        </p:nvSpPr>
        <p:spPr>
          <a:xfrm>
            <a:off x="1190158" y="2521717"/>
            <a:ext cx="3820858" cy="158703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fr-BE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Defragmentation</a:t>
            </a:r>
            <a:r>
              <a:rPr kumimoji="0" lang="fr-BE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fr-B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Simplification/</a:t>
            </a:r>
            <a:r>
              <a:rPr kumimoji="0" lang="fr-B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Proportionality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unified, stable and predictable legal framework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Levelling the playing field for all operators, EU and non-EU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1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 Narrow" panose="020B0606020202030204" pitchFamily="34" charset="0"/>
              <a:buChar char="…"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TextBox 48"/>
          <p:cNvSpPr txBox="1">
            <a:spLocks/>
          </p:cNvSpPr>
          <p:nvPr/>
        </p:nvSpPr>
        <p:spPr>
          <a:xfrm>
            <a:off x="7484592" y="2610305"/>
            <a:ext cx="3890407" cy="102149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2857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D0C8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Safety</a:t>
            </a:r>
          </a:p>
          <a:p>
            <a:pPr marL="2857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D0C8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Resilience / Security</a:t>
            </a:r>
          </a:p>
          <a:p>
            <a:pPr marL="2857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D0C8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Environmental sustainability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3156503" y="1553254"/>
            <a:ext cx="338296" cy="338295"/>
            <a:chOff x="2850877" y="2307402"/>
            <a:chExt cx="280988" cy="280987"/>
          </a:xfrm>
          <a:solidFill>
            <a:schemeClr val="tx2"/>
          </a:solidFill>
        </p:grpSpPr>
        <p:sp>
          <p:nvSpPr>
            <p:cNvPr id="27" name="Oval 6"/>
            <p:cNvSpPr>
              <a:spLocks noChangeArrowheads="1"/>
            </p:cNvSpPr>
            <p:nvPr/>
          </p:nvSpPr>
          <p:spPr bwMode="auto">
            <a:xfrm>
              <a:off x="2850877" y="2307402"/>
              <a:ext cx="280988" cy="280987"/>
            </a:xfrm>
            <a:prstGeom prst="ellipse">
              <a:avLst/>
            </a:prstGeom>
            <a:grpFill/>
            <a:ln w="6350">
              <a:noFill/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Arc 52"/>
            <p:cNvSpPr/>
            <p:nvPr>
              <p:custDataLst>
                <p:tags r:id="rId3"/>
              </p:custDataLst>
            </p:nvPr>
          </p:nvSpPr>
          <p:spPr>
            <a:xfrm>
              <a:off x="2897154" y="2353678"/>
              <a:ext cx="188436" cy="188436"/>
            </a:xfrm>
            <a:prstGeom prst="arc">
              <a:avLst>
                <a:gd name="adj1" fmla="val 11661383"/>
                <a:gd name="adj2" fmla="val 16875912"/>
              </a:avLst>
            </a:prstGeom>
            <a:grpFill/>
            <a:ln w="22225" cmpd="sng">
              <a:solidFill>
                <a:schemeClr val="bg1"/>
              </a:solidFill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" name="Arc 2"/>
          <p:cNvSpPr/>
          <p:nvPr/>
        </p:nvSpPr>
        <p:spPr>
          <a:xfrm>
            <a:off x="9107930" y="1498486"/>
            <a:ext cx="345281" cy="345281"/>
          </a:xfrm>
          <a:prstGeom prst="arc">
            <a:avLst/>
          </a:prstGeom>
          <a:ln w="952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9066137" y="1553254"/>
            <a:ext cx="338296" cy="338295"/>
            <a:chOff x="6866891" y="2307402"/>
            <a:chExt cx="280988" cy="280987"/>
          </a:xfrm>
        </p:grpSpPr>
        <p:sp>
          <p:nvSpPr>
            <p:cNvPr id="21" name="Oval 6"/>
            <p:cNvSpPr>
              <a:spLocks noChangeArrowheads="1"/>
            </p:cNvSpPr>
            <p:nvPr/>
          </p:nvSpPr>
          <p:spPr bwMode="auto">
            <a:xfrm>
              <a:off x="6866891" y="2307402"/>
              <a:ext cx="280988" cy="280987"/>
            </a:xfrm>
            <a:prstGeom prst="ellipse">
              <a:avLst/>
            </a:prstGeom>
            <a:solidFill>
              <a:schemeClr val="accent6"/>
            </a:solidFill>
            <a:ln w="6350">
              <a:noFill/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Arc 53"/>
            <p:cNvSpPr/>
            <p:nvPr>
              <p:custDataLst>
                <p:tags r:id="rId2"/>
              </p:custDataLst>
            </p:nvPr>
          </p:nvSpPr>
          <p:spPr>
            <a:xfrm>
              <a:off x="6916183" y="2353678"/>
              <a:ext cx="188436" cy="188436"/>
            </a:xfrm>
            <a:prstGeom prst="arc">
              <a:avLst>
                <a:gd name="adj1" fmla="val 16573444"/>
                <a:gd name="adj2" fmla="val 1378084"/>
              </a:avLst>
            </a:prstGeom>
            <a:ln w="22225" cmpd="sng">
              <a:solidFill>
                <a:schemeClr val="bg1"/>
              </a:solidFill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63889B3-92CF-3CEA-1BD2-6574CF3FC1FC}"/>
              </a:ext>
            </a:extLst>
          </p:cNvPr>
          <p:cNvSpPr txBox="1"/>
          <p:nvPr/>
        </p:nvSpPr>
        <p:spPr>
          <a:xfrm>
            <a:off x="6895994" y="4783902"/>
            <a:ext cx="4334868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”It is necessary to establish a greater coherence and coordination of the rules applied to space activities by all European institutional space actors, through the upcoming EU Space Law.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Letta Report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+mn-lt"/>
              <a:cs typeface="Arial"/>
              <a:sym typeface="Arial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9F713CD8-8D35-7B30-7697-AB8C8260774A}"/>
              </a:ext>
            </a:extLst>
          </p:cNvPr>
          <p:cNvSpPr txBox="1"/>
          <p:nvPr/>
        </p:nvSpPr>
        <p:spPr>
          <a:xfrm>
            <a:off x="961138" y="4638164"/>
            <a:ext cx="42790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“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Space Act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will safeguard and improve the functioning of the internal market (..)”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Competitiveness compass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+mn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675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F0552-151C-7D41-1849-58A52485E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3D4F0318-734A-C844-F87F-5EA9358FABCD}"/>
              </a:ext>
            </a:extLst>
          </p:cNvPr>
          <p:cNvSpPr/>
          <p:nvPr/>
        </p:nvSpPr>
        <p:spPr>
          <a:xfrm>
            <a:off x="5815180" y="1562840"/>
            <a:ext cx="2413568" cy="2034274"/>
          </a:xfrm>
          <a:prstGeom prst="round1Rect">
            <a:avLst/>
          </a:prstGeom>
          <a:solidFill>
            <a:schemeClr val="bg2"/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tx2"/>
                </a:solidFill>
                <a:cs typeface="Arial"/>
              </a:rPr>
              <a:t>3</a:t>
            </a:r>
            <a:br>
              <a:rPr lang="en-US">
                <a:solidFill>
                  <a:schemeClr val="tx2"/>
                </a:solidFill>
                <a:cs typeface="Arial"/>
              </a:rPr>
            </a:br>
            <a:r>
              <a:rPr lang="en-US" sz="2000">
                <a:solidFill>
                  <a:schemeClr val="tx2"/>
                </a:solidFill>
                <a:cs typeface="Arial"/>
              </a:rPr>
              <a:t>Workshops with Member States</a:t>
            </a:r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02F9B5-D4FD-6A0A-94A2-C664A894FA9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IE">
                <a:cs typeface="Arial"/>
              </a:rPr>
              <a:t>Feedback from industry and 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0C3DCC-98E2-A951-481F-ECCD656C23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6</a:t>
            </a:fld>
            <a:endParaRPr lang="en-GB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98BA6BE-7D75-A473-1762-02B05982A764}"/>
              </a:ext>
            </a:extLst>
          </p:cNvPr>
          <p:cNvCxnSpPr/>
          <p:nvPr/>
        </p:nvCxnSpPr>
        <p:spPr>
          <a:xfrm flipH="1">
            <a:off x="5704582" y="1002922"/>
            <a:ext cx="18196" cy="5076965"/>
          </a:xfrm>
          <a:prstGeom prst="straightConnector1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6984DAF-1119-F87F-1DAB-196F192EDCB4}"/>
              </a:ext>
            </a:extLst>
          </p:cNvPr>
          <p:cNvCxnSpPr>
            <a:cxnSpLocks/>
          </p:cNvCxnSpPr>
          <p:nvPr/>
        </p:nvCxnSpPr>
        <p:spPr>
          <a:xfrm>
            <a:off x="2072002" y="3664233"/>
            <a:ext cx="7067266" cy="27295"/>
          </a:xfrm>
          <a:prstGeom prst="straightConnector1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77737567-F138-2727-1185-8BF7F13476AF}"/>
              </a:ext>
            </a:extLst>
          </p:cNvPr>
          <p:cNvSpPr/>
          <p:nvPr/>
        </p:nvSpPr>
        <p:spPr>
          <a:xfrm flipH="1">
            <a:off x="3192914" y="1562839"/>
            <a:ext cx="2426268" cy="2034274"/>
          </a:xfrm>
          <a:prstGeom prst="round1Rect">
            <a:avLst/>
          </a:prstGeom>
          <a:solidFill>
            <a:schemeClr val="bg2"/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B3363528-2028-1BDA-0A66-9402D66E4DE0}"/>
              </a:ext>
            </a:extLst>
          </p:cNvPr>
          <p:cNvSpPr/>
          <p:nvPr/>
        </p:nvSpPr>
        <p:spPr>
          <a:xfrm flipV="1">
            <a:off x="5802480" y="3766385"/>
            <a:ext cx="2413568" cy="1945374"/>
          </a:xfrm>
          <a:prstGeom prst="round1Rect">
            <a:avLst/>
          </a:prstGeom>
          <a:solidFill>
            <a:schemeClr val="bg2"/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1" name="Rectangle: Single Corner Rounded 10">
            <a:extLst>
              <a:ext uri="{FF2B5EF4-FFF2-40B4-BE49-F238E27FC236}">
                <a16:creationId xmlns:a16="http://schemas.microsoft.com/office/drawing/2014/main" id="{06FE9354-A3DC-1553-AA93-5B87D2B0143B}"/>
              </a:ext>
            </a:extLst>
          </p:cNvPr>
          <p:cNvSpPr/>
          <p:nvPr/>
        </p:nvSpPr>
        <p:spPr>
          <a:xfrm flipH="1" flipV="1">
            <a:off x="3180214" y="3766384"/>
            <a:ext cx="2438968" cy="1945374"/>
          </a:xfrm>
          <a:prstGeom prst="round1Rect">
            <a:avLst/>
          </a:prstGeom>
          <a:solidFill>
            <a:schemeClr val="bg2"/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E5A485-12E1-BE26-D95B-5DC495836321}"/>
              </a:ext>
            </a:extLst>
          </p:cNvPr>
          <p:cNvSpPr txBox="1"/>
          <p:nvPr/>
        </p:nvSpPr>
        <p:spPr>
          <a:xfrm>
            <a:off x="5801102" y="3806260"/>
            <a:ext cx="2420280" cy="1723549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cs typeface="Arial"/>
              </a:rPr>
              <a:t>+10</a:t>
            </a:r>
            <a:br>
              <a:rPr lang="en-US" sz="2000" b="1">
                <a:solidFill>
                  <a:schemeClr val="tx2"/>
                </a:solidFill>
                <a:cs typeface="Arial"/>
              </a:rPr>
            </a:br>
            <a:r>
              <a:rPr lang="en-US">
                <a:solidFill>
                  <a:schemeClr val="tx2"/>
                </a:solidFill>
                <a:cs typeface="Arial"/>
              </a:rPr>
              <a:t>Position Papers </a:t>
            </a:r>
            <a:br>
              <a:rPr lang="en-US">
                <a:solidFill>
                  <a:schemeClr val="tx2"/>
                </a:solidFill>
                <a:cs typeface="Arial"/>
              </a:rPr>
            </a:br>
            <a:r>
              <a:rPr lang="en-US">
                <a:solidFill>
                  <a:schemeClr val="tx2"/>
                </a:solidFill>
                <a:cs typeface="Arial"/>
              </a:rPr>
              <a:t>from Industry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cs typeface="Arial"/>
              </a:rPr>
              <a:t>4</a:t>
            </a:r>
            <a:r>
              <a:rPr lang="en-US" sz="2800" b="1">
                <a:solidFill>
                  <a:schemeClr val="tx2"/>
                </a:solidFill>
                <a:cs typeface="Arial"/>
              </a:rPr>
              <a:t> </a:t>
            </a:r>
            <a:br>
              <a:rPr lang="en-US" sz="2000" b="1">
                <a:solidFill>
                  <a:schemeClr val="tx2"/>
                </a:solidFill>
                <a:cs typeface="Arial"/>
              </a:rPr>
            </a:br>
            <a:r>
              <a:rPr lang="en-US">
                <a:solidFill>
                  <a:schemeClr val="tx2"/>
                </a:solidFill>
                <a:cs typeface="Arial"/>
              </a:rPr>
              <a:t>Industry Workshops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F310EA-2B89-4ECE-13E8-5046A65FE501}"/>
              </a:ext>
            </a:extLst>
          </p:cNvPr>
          <p:cNvSpPr txBox="1"/>
          <p:nvPr/>
        </p:nvSpPr>
        <p:spPr>
          <a:xfrm>
            <a:off x="3515102" y="1990159"/>
            <a:ext cx="2102780" cy="15081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cs typeface="Arial"/>
              </a:rPr>
              <a:t>+40</a:t>
            </a:r>
            <a:br>
              <a:rPr lang="en-US" sz="2000" b="1">
                <a:solidFill>
                  <a:schemeClr val="tx2"/>
                </a:solidFill>
                <a:cs typeface="Arial"/>
              </a:rPr>
            </a:br>
            <a:r>
              <a:rPr lang="en-US" sz="2000">
                <a:solidFill>
                  <a:schemeClr val="tx2"/>
                </a:solidFill>
                <a:cs typeface="Arial"/>
              </a:rPr>
              <a:t>Bilateral meetings with Member States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4A4159-A6DC-DA3B-7FBF-516091E3DE56}"/>
              </a:ext>
            </a:extLst>
          </p:cNvPr>
          <p:cNvSpPr txBox="1"/>
          <p:nvPr/>
        </p:nvSpPr>
        <p:spPr>
          <a:xfrm>
            <a:off x="3197602" y="3857058"/>
            <a:ext cx="243298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cs typeface="Arial"/>
              </a:rPr>
              <a:t>+300</a:t>
            </a:r>
          </a:p>
          <a:p>
            <a:pPr algn="ctr"/>
            <a:r>
              <a:rPr lang="en-US" sz="2000">
                <a:solidFill>
                  <a:schemeClr val="tx2"/>
                </a:solidFill>
                <a:cs typeface="Arial"/>
              </a:rPr>
              <a:t>Replies to </a:t>
            </a:r>
            <a:br>
              <a:rPr lang="en-US" sz="2000">
                <a:solidFill>
                  <a:schemeClr val="tx2"/>
                </a:solidFill>
                <a:cs typeface="Arial"/>
              </a:rPr>
            </a:br>
            <a:r>
              <a:rPr lang="en-US" sz="2000">
                <a:solidFill>
                  <a:schemeClr val="tx2"/>
                </a:solidFill>
                <a:cs typeface="Arial"/>
              </a:rPr>
              <a:t>Targeted Stakeholder Consultation</a:t>
            </a:r>
            <a:endParaRPr lang="en-US" sz="2000" b="1">
              <a:solidFill>
                <a:schemeClr val="tx2"/>
              </a:solidFill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122C5A-E15F-180B-5A01-2E4AC973C22D}"/>
              </a:ext>
            </a:extLst>
          </p:cNvPr>
          <p:cNvSpPr txBox="1"/>
          <p:nvPr/>
        </p:nvSpPr>
        <p:spPr>
          <a:xfrm>
            <a:off x="8226423" y="4140198"/>
            <a:ext cx="3705224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>
                <a:cs typeface="Arial"/>
              </a:rPr>
              <a:t>Space industry associations (SME4SPACE, YEESS, </a:t>
            </a:r>
            <a:r>
              <a:rPr lang="en-GB" sz="1600" err="1">
                <a:cs typeface="Arial"/>
              </a:rPr>
              <a:t>Eurospace</a:t>
            </a:r>
            <a:r>
              <a:rPr lang="en-GB" sz="1600">
                <a:cs typeface="Arial"/>
              </a:rPr>
              <a:t>) recognise EUSL as a crucial tool to </a:t>
            </a:r>
            <a:r>
              <a:rPr lang="en-GB" sz="1600" b="1">
                <a:cs typeface="Arial"/>
              </a:rPr>
              <a:t>prevent market fragmentation</a:t>
            </a:r>
            <a:r>
              <a:rPr lang="en-GB" sz="1600">
                <a:cs typeface="Arial"/>
              </a:rPr>
              <a:t>. </a:t>
            </a:r>
            <a:endParaRPr lang="en-US" sz="1600"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45ABF2-AF4A-0DF5-0334-6E58C7007F78}"/>
              </a:ext>
            </a:extLst>
          </p:cNvPr>
          <p:cNvSpPr txBox="1"/>
          <p:nvPr/>
        </p:nvSpPr>
        <p:spPr>
          <a:xfrm>
            <a:off x="361947" y="5048247"/>
            <a:ext cx="2822574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>
                <a:cs typeface="Arial"/>
              </a:rPr>
              <a:t>Most respondents to the targeted consultation (79%) believe that </a:t>
            </a:r>
            <a:r>
              <a:rPr lang="en-GB" sz="1600" b="1">
                <a:cs typeface="Arial"/>
              </a:rPr>
              <a:t>current national space laws are not fit</a:t>
            </a:r>
            <a:r>
              <a:rPr lang="en-US" sz="1600">
                <a:cs typeface="Arial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3862C5-F2DA-81D2-1065-23A27866BA17}"/>
              </a:ext>
            </a:extLst>
          </p:cNvPr>
          <p:cNvSpPr txBox="1"/>
          <p:nvPr/>
        </p:nvSpPr>
        <p:spPr>
          <a:xfrm>
            <a:off x="7950198" y="541437"/>
            <a:ext cx="3981449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600" b="1">
                <a:cs typeface="Arial"/>
              </a:rPr>
              <a:t>Broad support</a:t>
            </a:r>
            <a:r>
              <a:rPr lang="en-US" sz="1600">
                <a:cs typeface="Arial"/>
              </a:rPr>
              <a:t> for development of a common legal framework for safe, resilient and sustainable space activities.</a:t>
            </a:r>
            <a:endParaRPr lang="en-US"/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6EC9B98F-20CE-C511-5B03-ACEB2D7D8AC9}"/>
              </a:ext>
            </a:extLst>
          </p:cNvPr>
          <p:cNvSpPr txBox="1">
            <a:spLocks/>
          </p:cNvSpPr>
          <p:nvPr/>
        </p:nvSpPr>
        <p:spPr>
          <a:xfrm>
            <a:off x="11818620" y="6164262"/>
            <a:ext cx="37338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1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46C79FD-C571-418B-AB0F-5EE936C85276}" type="slidenum">
              <a:rPr lang="en-IE" smtClean="0"/>
              <a:pPr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82147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E4F674-5F0B-EB6D-76A1-8C1E033A8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 Space Act: Two types of topics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F927C21-B6A8-C335-D8E9-D11E30E067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390590"/>
              </p:ext>
            </p:extLst>
          </p:nvPr>
        </p:nvGraphicFramePr>
        <p:xfrm>
          <a:off x="576943" y="1727276"/>
          <a:ext cx="5258708" cy="4765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8708">
                  <a:extLst>
                    <a:ext uri="{9D8B030D-6E8A-4147-A177-3AD203B41FA5}">
                      <a16:colId xmlns:a16="http://schemas.microsoft.com/office/drawing/2014/main" val="1733379291"/>
                    </a:ext>
                  </a:extLst>
                </a:gridCol>
              </a:tblGrid>
              <a:tr h="41440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Horizontal elements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877517"/>
                  </a:ext>
                </a:extLst>
              </a:tr>
              <a:tr h="72520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Title I. General provision</a:t>
                      </a:r>
                    </a:p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Subject matter, Scope, Free movement, national security and definitions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817096"/>
                  </a:ext>
                </a:extLst>
              </a:tr>
              <a:tr h="1761199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Title II.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Authorisation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 and registration: 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Chapter I: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Authorisation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of Union Space Operators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Chapter II: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Authorisation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union Space Operators operating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Union-   owned assets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Chapter III: Space services providers from third countries and international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organisations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Chapter IV: Provision of space-based data and space services in the Union and E-traceability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318480"/>
                  </a:ext>
                </a:extLst>
              </a:tr>
              <a:tr h="725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Title III. Governance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Chapter I: Governance in the Member States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Chapter II: Governance at Union level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833743"/>
                  </a:ext>
                </a:extLst>
              </a:tr>
              <a:tr h="51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Title V. Equivalence decisions, international agreements and regime for international </a:t>
                      </a:r>
                      <a:r>
                        <a:rPr lang="en-US" sz="1200" b="1" err="1">
                          <a:solidFill>
                            <a:schemeClr val="tx1"/>
                          </a:solidFill>
                        </a:rPr>
                        <a:t>organisations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726988"/>
                  </a:ext>
                </a:extLst>
              </a:tr>
              <a:tr h="310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Title VI. Supportive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101009"/>
                  </a:ext>
                </a:extLst>
              </a:tr>
              <a:tr h="310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Title VII. Implementing rules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9290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21F51A2-60E9-F89F-CB05-81BA500D57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173911"/>
              </p:ext>
            </p:extLst>
          </p:nvPr>
        </p:nvGraphicFramePr>
        <p:xfrm>
          <a:off x="6324237" y="1727277"/>
          <a:ext cx="5419661" cy="1560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9661">
                  <a:extLst>
                    <a:ext uri="{9D8B030D-6E8A-4147-A177-3AD203B41FA5}">
                      <a16:colId xmlns:a16="http://schemas.microsoft.com/office/drawing/2014/main" val="405609643"/>
                    </a:ext>
                  </a:extLst>
                </a:gridCol>
              </a:tblGrid>
              <a:tr h="372093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Technical requirements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877517"/>
                  </a:ext>
                </a:extLst>
              </a:tr>
              <a:tr h="400941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Title IV. Technical rules + Annexes</a:t>
                      </a:r>
                    </a:p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Chapter I: Safety and Sustainability in Space, Annexes I to VI</a:t>
                      </a:r>
                    </a:p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Chapter II: Resilience of space infrastructure, Annex VII </a:t>
                      </a:r>
                    </a:p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Chapter III: Environmental sustainability of space activities</a:t>
                      </a:r>
                    </a:p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Chapter IV: ISOS and Annex VIII</a:t>
                      </a:r>
                    </a:p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Chapter V: Orbital traffic rules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817096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B233E66B-7B59-4BA0-0E32-D71C23511AE6}"/>
              </a:ext>
            </a:extLst>
          </p:cNvPr>
          <p:cNvSpPr/>
          <p:nvPr/>
        </p:nvSpPr>
        <p:spPr>
          <a:xfrm>
            <a:off x="266622" y="1423850"/>
            <a:ext cx="310865" cy="3048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/>
              <a:t>1</a:t>
            </a:r>
            <a:endParaRPr lang="en-IE" b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EFF877-D0EB-8317-C230-FCA06C2AF5B1}"/>
              </a:ext>
            </a:extLst>
          </p:cNvPr>
          <p:cNvSpPr/>
          <p:nvPr/>
        </p:nvSpPr>
        <p:spPr>
          <a:xfrm>
            <a:off x="6168804" y="1503603"/>
            <a:ext cx="310865" cy="3048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/>
              <a:t>2</a:t>
            </a:r>
            <a:endParaRPr lang="en-IE" b="1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F39F6EC-59A8-3AE0-A9F4-DEAFF337363F}"/>
              </a:ext>
            </a:extLst>
          </p:cNvPr>
          <p:cNvSpPr txBox="1">
            <a:spLocks/>
          </p:cNvSpPr>
          <p:nvPr/>
        </p:nvSpPr>
        <p:spPr>
          <a:xfrm>
            <a:off x="11880839" y="6309227"/>
            <a:ext cx="417562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46C79FD-C571-418B-AB0F-5EE936C85276}" type="slidenum">
              <a:rPr lang="en-IE" sz="1000" b="1" smtClean="0"/>
              <a:pPr/>
              <a:t>7</a:t>
            </a:fld>
            <a:endParaRPr lang="en-IE" sz="1000" b="1"/>
          </a:p>
        </p:txBody>
      </p:sp>
    </p:spTree>
    <p:extLst>
      <p:ext uri="{BB962C8B-B14F-4D97-AF65-F5344CB8AC3E}">
        <p14:creationId xmlns:p14="http://schemas.microsoft.com/office/powerpoint/2010/main" val="1109707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BE0-F3F3-16C7-B766-A58521017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807" y="580880"/>
            <a:ext cx="10650993" cy="816904"/>
          </a:xfrm>
        </p:spPr>
        <p:txBody>
          <a:bodyPr/>
          <a:lstStyle/>
          <a:p>
            <a:r>
              <a:rPr lang="fr-BE"/>
              <a:t>Scope: </a:t>
            </a:r>
            <a:r>
              <a:rPr lang="fr-BE" err="1"/>
              <a:t>space</a:t>
            </a:r>
            <a:r>
              <a:rPr lang="fr-BE"/>
              <a:t> </a:t>
            </a:r>
            <a:r>
              <a:rPr lang="fr-BE" err="1"/>
              <a:t>operations</a:t>
            </a:r>
            <a:r>
              <a:rPr lang="fr-BE"/>
              <a:t> in the Single </a:t>
            </a:r>
            <a:r>
              <a:rPr lang="fr-BE" err="1"/>
              <a:t>Market</a:t>
            </a:r>
            <a:endParaRPr lang="en-IE">
              <a:cs typeface="Arial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B4A0C65-FA51-78AB-DDCB-5B0498F55FE1}"/>
              </a:ext>
            </a:extLst>
          </p:cNvPr>
          <p:cNvSpPr/>
          <p:nvPr/>
        </p:nvSpPr>
        <p:spPr bwMode="auto">
          <a:xfrm>
            <a:off x="904214" y="2609133"/>
            <a:ext cx="10423457" cy="61375"/>
          </a:xfrm>
          <a:custGeom>
            <a:avLst/>
            <a:gdLst>
              <a:gd name="connsiteX0" fmla="*/ 0 w 8261350"/>
              <a:gd name="connsiteY0" fmla="*/ 0 h 908050"/>
              <a:gd name="connsiteX1" fmla="*/ 3987800 w 8261350"/>
              <a:gd name="connsiteY1" fmla="*/ 349250 h 908050"/>
              <a:gd name="connsiteX2" fmla="*/ 8261350 w 8261350"/>
              <a:gd name="connsiteY2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1350" h="908050">
                <a:moveTo>
                  <a:pt x="0" y="0"/>
                </a:moveTo>
                <a:cubicBezTo>
                  <a:pt x="1305454" y="98954"/>
                  <a:pt x="2610908" y="197908"/>
                  <a:pt x="3987800" y="349250"/>
                </a:cubicBezTo>
                <a:cubicBezTo>
                  <a:pt x="5364692" y="500592"/>
                  <a:pt x="6813021" y="704321"/>
                  <a:pt x="8261350" y="908050"/>
                </a:cubicBezTo>
              </a:path>
            </a:pathLst>
          </a:custGeom>
          <a:noFill/>
          <a:ln w="635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cs typeface="Arial"/>
              <a:sym typeface="Arial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C30227D-2206-7990-0D3D-E5BE94529CC7}"/>
              </a:ext>
            </a:extLst>
          </p:cNvPr>
          <p:cNvSpPr/>
          <p:nvPr/>
        </p:nvSpPr>
        <p:spPr bwMode="auto">
          <a:xfrm>
            <a:off x="1102682" y="2837800"/>
            <a:ext cx="10224987" cy="363628"/>
          </a:xfrm>
          <a:custGeom>
            <a:avLst/>
            <a:gdLst>
              <a:gd name="connsiteX0" fmla="*/ 0 w 8261350"/>
              <a:gd name="connsiteY0" fmla="*/ 0 h 908050"/>
              <a:gd name="connsiteX1" fmla="*/ 3987800 w 8261350"/>
              <a:gd name="connsiteY1" fmla="*/ 349250 h 908050"/>
              <a:gd name="connsiteX2" fmla="*/ 8261350 w 8261350"/>
              <a:gd name="connsiteY2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1350" h="908050">
                <a:moveTo>
                  <a:pt x="0" y="0"/>
                </a:moveTo>
                <a:cubicBezTo>
                  <a:pt x="1305454" y="98954"/>
                  <a:pt x="2610908" y="197908"/>
                  <a:pt x="3987800" y="349250"/>
                </a:cubicBezTo>
                <a:cubicBezTo>
                  <a:pt x="5364692" y="500592"/>
                  <a:pt x="6813021" y="704321"/>
                  <a:pt x="8261350" y="908050"/>
                </a:cubicBezTo>
              </a:path>
            </a:pathLst>
          </a:custGeom>
          <a:noFill/>
          <a:ln w="635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cs typeface="Arial"/>
              <a:sym typeface="Arial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D45D7FD-3B04-FC29-F6AC-AF776E782E54}"/>
              </a:ext>
            </a:extLst>
          </p:cNvPr>
          <p:cNvSpPr/>
          <p:nvPr/>
        </p:nvSpPr>
        <p:spPr bwMode="auto">
          <a:xfrm>
            <a:off x="955230" y="3014561"/>
            <a:ext cx="10372439" cy="686444"/>
          </a:xfrm>
          <a:custGeom>
            <a:avLst/>
            <a:gdLst>
              <a:gd name="connsiteX0" fmla="*/ 0 w 8261350"/>
              <a:gd name="connsiteY0" fmla="*/ 0 h 908050"/>
              <a:gd name="connsiteX1" fmla="*/ 3987800 w 8261350"/>
              <a:gd name="connsiteY1" fmla="*/ 349250 h 908050"/>
              <a:gd name="connsiteX2" fmla="*/ 8261350 w 8261350"/>
              <a:gd name="connsiteY2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1350" h="908050">
                <a:moveTo>
                  <a:pt x="0" y="0"/>
                </a:moveTo>
                <a:cubicBezTo>
                  <a:pt x="1305454" y="98954"/>
                  <a:pt x="2610908" y="197908"/>
                  <a:pt x="3987800" y="349250"/>
                </a:cubicBezTo>
                <a:cubicBezTo>
                  <a:pt x="5364692" y="500592"/>
                  <a:pt x="6813021" y="704321"/>
                  <a:pt x="8261350" y="908050"/>
                </a:cubicBezTo>
              </a:path>
            </a:pathLst>
          </a:custGeom>
          <a:noFill/>
          <a:ln w="635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cs typeface="Arial"/>
              <a:sym typeface="Arial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F4ACE11-9CDE-0DA0-51D9-EAF2BEA669DC}"/>
              </a:ext>
            </a:extLst>
          </p:cNvPr>
          <p:cNvSpPr/>
          <p:nvPr/>
        </p:nvSpPr>
        <p:spPr bwMode="auto">
          <a:xfrm>
            <a:off x="712606" y="3290928"/>
            <a:ext cx="10482900" cy="1029721"/>
          </a:xfrm>
          <a:custGeom>
            <a:avLst/>
            <a:gdLst>
              <a:gd name="connsiteX0" fmla="*/ 0 w 8261350"/>
              <a:gd name="connsiteY0" fmla="*/ 0 h 908050"/>
              <a:gd name="connsiteX1" fmla="*/ 3987800 w 8261350"/>
              <a:gd name="connsiteY1" fmla="*/ 349250 h 908050"/>
              <a:gd name="connsiteX2" fmla="*/ 8261350 w 8261350"/>
              <a:gd name="connsiteY2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1350" h="908050">
                <a:moveTo>
                  <a:pt x="0" y="0"/>
                </a:moveTo>
                <a:cubicBezTo>
                  <a:pt x="1305454" y="98954"/>
                  <a:pt x="2610908" y="197908"/>
                  <a:pt x="3987800" y="349250"/>
                </a:cubicBezTo>
                <a:cubicBezTo>
                  <a:pt x="5364692" y="500592"/>
                  <a:pt x="6813021" y="704321"/>
                  <a:pt x="8261350" y="908050"/>
                </a:cubicBezTo>
              </a:path>
            </a:pathLst>
          </a:custGeom>
          <a:noFill/>
          <a:ln w="635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cs typeface="Arial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23D952-15C0-B594-4FBF-A7435C3794B5}"/>
              </a:ext>
            </a:extLst>
          </p:cNvPr>
          <p:cNvGrpSpPr/>
          <p:nvPr/>
        </p:nvGrpSpPr>
        <p:grpSpPr>
          <a:xfrm>
            <a:off x="9054482" y="2323552"/>
            <a:ext cx="2449948" cy="1826612"/>
            <a:chOff x="7838226" y="881033"/>
            <a:chExt cx="2135750" cy="182661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FEF0A9F-087E-0214-E2B2-E2CAA6D5BFCA}"/>
                </a:ext>
              </a:extLst>
            </p:cNvPr>
            <p:cNvSpPr txBox="1"/>
            <p:nvPr/>
          </p:nvSpPr>
          <p:spPr>
            <a:xfrm>
              <a:off x="8973583" y="960016"/>
              <a:ext cx="920750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cs typeface="Arial"/>
                  <a:sym typeface="Arial"/>
                </a:rPr>
                <a:t>Satcom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457FB5-E3D2-969E-6042-FC89A29832D0}"/>
                </a:ext>
              </a:extLst>
            </p:cNvPr>
            <p:cNvSpPr txBox="1"/>
            <p:nvPr/>
          </p:nvSpPr>
          <p:spPr>
            <a:xfrm rot="162609">
              <a:off x="8680931" y="1237335"/>
              <a:ext cx="1248563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r">
                <a:defRPr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cs typeface="Arial"/>
                  <a:sym typeface="Arial"/>
                </a:rPr>
                <a:t>Earth observation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0ABBFA7-E67A-920F-8F5A-72D0CB5B5B21}"/>
                </a:ext>
              </a:extLst>
            </p:cNvPr>
            <p:cNvSpPr txBox="1"/>
            <p:nvPr/>
          </p:nvSpPr>
          <p:spPr>
            <a:xfrm rot="363102">
              <a:off x="8026008" y="1904745"/>
              <a:ext cx="185727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r">
                <a:defRPr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cs typeface="Arial"/>
                  <a:sym typeface="Arial"/>
                </a:rPr>
                <a:t>Navigation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63B8C11-6507-5D93-534D-7193D7CDEF89}"/>
                </a:ext>
              </a:extLst>
            </p:cNvPr>
            <p:cNvSpPr txBox="1"/>
            <p:nvPr/>
          </p:nvSpPr>
          <p:spPr>
            <a:xfrm rot="422438">
              <a:off x="7838226" y="2245980"/>
              <a:ext cx="2135750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>
              <a:defPPr>
                <a:defRPr lang="en-US"/>
              </a:defPPr>
              <a:lvl1pPr algn="r">
                <a:defRPr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Other sectors, </a:t>
              </a: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SSA&amp;STM,  space resource mining, etc.</a:t>
              </a: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pic>
          <p:nvPicPr>
            <p:cNvPr id="31" name="Picture 3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39B8692C-9DBC-8161-3EC3-11FAB02848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38" t="16927" r="13750" b="14784"/>
            <a:stretch/>
          </p:blipFill>
          <p:spPr>
            <a:xfrm>
              <a:off x="8618210" y="1314209"/>
              <a:ext cx="336436" cy="319045"/>
            </a:xfrm>
            <a:prstGeom prst="rect">
              <a:avLst/>
            </a:prstGeom>
          </p:spPr>
        </p:pic>
        <p:pic>
          <p:nvPicPr>
            <p:cNvPr id="32" name="Picture 3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AA861D04-E6FE-F342-0659-A25C13C2D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1" t="22835" r="15215" b="23606"/>
            <a:stretch/>
          </p:blipFill>
          <p:spPr>
            <a:xfrm>
              <a:off x="8460191" y="1776004"/>
              <a:ext cx="418136" cy="315806"/>
            </a:xfrm>
            <a:prstGeom prst="rect">
              <a:avLst/>
            </a:prstGeom>
          </p:spPr>
        </p:pic>
        <p:pic>
          <p:nvPicPr>
            <p:cNvPr id="33" name="Picture 3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D58E9562-962D-4217-D554-1FEBF9F6E5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4" t="13811" r="14712" b="17179"/>
            <a:stretch/>
          </p:blipFill>
          <p:spPr>
            <a:xfrm rot="13447282">
              <a:off x="8731125" y="881033"/>
              <a:ext cx="315587" cy="301753"/>
            </a:xfrm>
            <a:prstGeom prst="rect">
              <a:avLst/>
            </a:prstGeom>
          </p:spPr>
        </p:pic>
      </p:grpSp>
      <p:sp>
        <p:nvSpPr>
          <p:cNvPr id="14" name="Arrow: Chevron 6">
            <a:extLst>
              <a:ext uri="{FF2B5EF4-FFF2-40B4-BE49-F238E27FC236}">
                <a16:creationId xmlns:a16="http://schemas.microsoft.com/office/drawing/2014/main" id="{D73BA232-9DC9-1D9D-213B-D18ED68C3367}"/>
              </a:ext>
            </a:extLst>
          </p:cNvPr>
          <p:cNvSpPr/>
          <p:nvPr/>
        </p:nvSpPr>
        <p:spPr bwMode="auto">
          <a:xfrm>
            <a:off x="792906" y="2358296"/>
            <a:ext cx="1969902" cy="1080770"/>
          </a:xfrm>
          <a:custGeom>
            <a:avLst/>
            <a:gdLst>
              <a:gd name="connsiteX0" fmla="*/ 0 w 2009775"/>
              <a:gd name="connsiteY0" fmla="*/ 0 h 828675"/>
              <a:gd name="connsiteX1" fmla="*/ 1595438 w 2009775"/>
              <a:gd name="connsiteY1" fmla="*/ 0 h 828675"/>
              <a:gd name="connsiteX2" fmla="*/ 2009775 w 2009775"/>
              <a:gd name="connsiteY2" fmla="*/ 414338 h 828675"/>
              <a:gd name="connsiteX3" fmla="*/ 1595438 w 2009775"/>
              <a:gd name="connsiteY3" fmla="*/ 828675 h 828675"/>
              <a:gd name="connsiteX4" fmla="*/ 0 w 2009775"/>
              <a:gd name="connsiteY4" fmla="*/ 828675 h 828675"/>
              <a:gd name="connsiteX5" fmla="*/ 414338 w 2009775"/>
              <a:gd name="connsiteY5" fmla="*/ 414338 h 828675"/>
              <a:gd name="connsiteX6" fmla="*/ 0 w 2009775"/>
              <a:gd name="connsiteY6" fmla="*/ 0 h 828675"/>
              <a:gd name="connsiteX0" fmla="*/ 0 w 2009775"/>
              <a:gd name="connsiteY0" fmla="*/ 0 h 958215"/>
              <a:gd name="connsiteX1" fmla="*/ 1595438 w 2009775"/>
              <a:gd name="connsiteY1" fmla="*/ 0 h 958215"/>
              <a:gd name="connsiteX2" fmla="*/ 2009775 w 2009775"/>
              <a:gd name="connsiteY2" fmla="*/ 414338 h 958215"/>
              <a:gd name="connsiteX3" fmla="*/ 1694498 w 2009775"/>
              <a:gd name="connsiteY3" fmla="*/ 958215 h 958215"/>
              <a:gd name="connsiteX4" fmla="*/ 0 w 2009775"/>
              <a:gd name="connsiteY4" fmla="*/ 828675 h 958215"/>
              <a:gd name="connsiteX5" fmla="*/ 414338 w 2009775"/>
              <a:gd name="connsiteY5" fmla="*/ 414338 h 958215"/>
              <a:gd name="connsiteX6" fmla="*/ 0 w 2009775"/>
              <a:gd name="connsiteY6" fmla="*/ 0 h 958215"/>
              <a:gd name="connsiteX0" fmla="*/ 0 w 1941195"/>
              <a:gd name="connsiteY0" fmla="*/ 0 h 958215"/>
              <a:gd name="connsiteX1" fmla="*/ 1595438 w 1941195"/>
              <a:gd name="connsiteY1" fmla="*/ 0 h 958215"/>
              <a:gd name="connsiteX2" fmla="*/ 1941195 w 1941195"/>
              <a:gd name="connsiteY2" fmla="*/ 490538 h 958215"/>
              <a:gd name="connsiteX3" fmla="*/ 1694498 w 1941195"/>
              <a:gd name="connsiteY3" fmla="*/ 958215 h 958215"/>
              <a:gd name="connsiteX4" fmla="*/ 0 w 1941195"/>
              <a:gd name="connsiteY4" fmla="*/ 828675 h 958215"/>
              <a:gd name="connsiteX5" fmla="*/ 414338 w 1941195"/>
              <a:gd name="connsiteY5" fmla="*/ 414338 h 958215"/>
              <a:gd name="connsiteX6" fmla="*/ 0 w 1941195"/>
              <a:gd name="connsiteY6" fmla="*/ 0 h 958215"/>
              <a:gd name="connsiteX0" fmla="*/ 0 w 1941195"/>
              <a:gd name="connsiteY0" fmla="*/ 0 h 930869"/>
              <a:gd name="connsiteX1" fmla="*/ 1595438 w 1941195"/>
              <a:gd name="connsiteY1" fmla="*/ 0 h 930869"/>
              <a:gd name="connsiteX2" fmla="*/ 1941195 w 1941195"/>
              <a:gd name="connsiteY2" fmla="*/ 490538 h 930869"/>
              <a:gd name="connsiteX3" fmla="*/ 1701541 w 1941195"/>
              <a:gd name="connsiteY3" fmla="*/ 930869 h 930869"/>
              <a:gd name="connsiteX4" fmla="*/ 0 w 1941195"/>
              <a:gd name="connsiteY4" fmla="*/ 828675 h 930869"/>
              <a:gd name="connsiteX5" fmla="*/ 414338 w 1941195"/>
              <a:gd name="connsiteY5" fmla="*/ 414338 h 930869"/>
              <a:gd name="connsiteX6" fmla="*/ 0 w 1941195"/>
              <a:gd name="connsiteY6" fmla="*/ 0 h 930869"/>
              <a:gd name="connsiteX0" fmla="*/ 0 w 1941195"/>
              <a:gd name="connsiteY0" fmla="*/ 0 h 930869"/>
              <a:gd name="connsiteX1" fmla="*/ 1595438 w 1941195"/>
              <a:gd name="connsiteY1" fmla="*/ 0 h 930869"/>
              <a:gd name="connsiteX2" fmla="*/ 1941195 w 1941195"/>
              <a:gd name="connsiteY2" fmla="*/ 490538 h 930869"/>
              <a:gd name="connsiteX3" fmla="*/ 1701541 w 1941195"/>
              <a:gd name="connsiteY3" fmla="*/ 930869 h 930869"/>
              <a:gd name="connsiteX4" fmla="*/ 0 w 1941195"/>
              <a:gd name="connsiteY4" fmla="*/ 828675 h 930869"/>
              <a:gd name="connsiteX5" fmla="*/ 414338 w 1941195"/>
              <a:gd name="connsiteY5" fmla="*/ 414338 h 930869"/>
              <a:gd name="connsiteX6" fmla="*/ 0 w 1941195"/>
              <a:gd name="connsiteY6" fmla="*/ 0 h 930869"/>
              <a:gd name="connsiteX0" fmla="*/ 0 w 1951760"/>
              <a:gd name="connsiteY0" fmla="*/ 0 h 930869"/>
              <a:gd name="connsiteX1" fmla="*/ 1595438 w 1951760"/>
              <a:gd name="connsiteY1" fmla="*/ 0 h 930869"/>
              <a:gd name="connsiteX2" fmla="*/ 1951760 w 1951760"/>
              <a:gd name="connsiteY2" fmla="*/ 465926 h 930869"/>
              <a:gd name="connsiteX3" fmla="*/ 1701541 w 1951760"/>
              <a:gd name="connsiteY3" fmla="*/ 930869 h 930869"/>
              <a:gd name="connsiteX4" fmla="*/ 0 w 1951760"/>
              <a:gd name="connsiteY4" fmla="*/ 828675 h 930869"/>
              <a:gd name="connsiteX5" fmla="*/ 414338 w 1951760"/>
              <a:gd name="connsiteY5" fmla="*/ 414338 h 930869"/>
              <a:gd name="connsiteX6" fmla="*/ 0 w 1951760"/>
              <a:gd name="connsiteY6" fmla="*/ 0 h 93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51760" h="930869">
                <a:moveTo>
                  <a:pt x="0" y="0"/>
                </a:moveTo>
                <a:lnTo>
                  <a:pt x="1595438" y="0"/>
                </a:lnTo>
                <a:lnTo>
                  <a:pt x="1951760" y="465926"/>
                </a:lnTo>
                <a:lnTo>
                  <a:pt x="1701541" y="930869"/>
                </a:lnTo>
                <a:lnTo>
                  <a:pt x="0" y="828675"/>
                </a:lnTo>
                <a:lnTo>
                  <a:pt x="414338" y="414338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err="1">
              <a:ln>
                <a:noFill/>
              </a:ln>
              <a:solidFill>
                <a:srgbClr val="2C5C7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Arrow: Chevron 6">
            <a:extLst>
              <a:ext uri="{FF2B5EF4-FFF2-40B4-BE49-F238E27FC236}">
                <a16:creationId xmlns:a16="http://schemas.microsoft.com/office/drawing/2014/main" id="{641B97B8-4964-AEA9-8F5D-CB4F1F54FE2F}"/>
              </a:ext>
            </a:extLst>
          </p:cNvPr>
          <p:cNvSpPr/>
          <p:nvPr/>
        </p:nvSpPr>
        <p:spPr bwMode="auto">
          <a:xfrm>
            <a:off x="2573237" y="2358296"/>
            <a:ext cx="1712581" cy="1184352"/>
          </a:xfrm>
          <a:custGeom>
            <a:avLst/>
            <a:gdLst>
              <a:gd name="connsiteX0" fmla="*/ 0 w 2009775"/>
              <a:gd name="connsiteY0" fmla="*/ 0 h 828675"/>
              <a:gd name="connsiteX1" fmla="*/ 1595438 w 2009775"/>
              <a:gd name="connsiteY1" fmla="*/ 0 h 828675"/>
              <a:gd name="connsiteX2" fmla="*/ 2009775 w 2009775"/>
              <a:gd name="connsiteY2" fmla="*/ 414338 h 828675"/>
              <a:gd name="connsiteX3" fmla="*/ 1595438 w 2009775"/>
              <a:gd name="connsiteY3" fmla="*/ 828675 h 828675"/>
              <a:gd name="connsiteX4" fmla="*/ 0 w 2009775"/>
              <a:gd name="connsiteY4" fmla="*/ 828675 h 828675"/>
              <a:gd name="connsiteX5" fmla="*/ 414338 w 2009775"/>
              <a:gd name="connsiteY5" fmla="*/ 414338 h 828675"/>
              <a:gd name="connsiteX6" fmla="*/ 0 w 2009775"/>
              <a:gd name="connsiteY6" fmla="*/ 0 h 828675"/>
              <a:gd name="connsiteX0" fmla="*/ 0 w 2009775"/>
              <a:gd name="connsiteY0" fmla="*/ 0 h 958215"/>
              <a:gd name="connsiteX1" fmla="*/ 1595438 w 2009775"/>
              <a:gd name="connsiteY1" fmla="*/ 0 h 958215"/>
              <a:gd name="connsiteX2" fmla="*/ 2009775 w 2009775"/>
              <a:gd name="connsiteY2" fmla="*/ 414338 h 958215"/>
              <a:gd name="connsiteX3" fmla="*/ 1694498 w 2009775"/>
              <a:gd name="connsiteY3" fmla="*/ 958215 h 958215"/>
              <a:gd name="connsiteX4" fmla="*/ 0 w 2009775"/>
              <a:gd name="connsiteY4" fmla="*/ 828675 h 958215"/>
              <a:gd name="connsiteX5" fmla="*/ 414338 w 2009775"/>
              <a:gd name="connsiteY5" fmla="*/ 414338 h 958215"/>
              <a:gd name="connsiteX6" fmla="*/ 0 w 2009775"/>
              <a:gd name="connsiteY6" fmla="*/ 0 h 958215"/>
              <a:gd name="connsiteX0" fmla="*/ 0 w 1941195"/>
              <a:gd name="connsiteY0" fmla="*/ 0 h 958215"/>
              <a:gd name="connsiteX1" fmla="*/ 1595438 w 1941195"/>
              <a:gd name="connsiteY1" fmla="*/ 0 h 958215"/>
              <a:gd name="connsiteX2" fmla="*/ 1941195 w 1941195"/>
              <a:gd name="connsiteY2" fmla="*/ 490538 h 958215"/>
              <a:gd name="connsiteX3" fmla="*/ 1694498 w 1941195"/>
              <a:gd name="connsiteY3" fmla="*/ 958215 h 958215"/>
              <a:gd name="connsiteX4" fmla="*/ 0 w 1941195"/>
              <a:gd name="connsiteY4" fmla="*/ 828675 h 958215"/>
              <a:gd name="connsiteX5" fmla="*/ 414338 w 1941195"/>
              <a:gd name="connsiteY5" fmla="*/ 414338 h 958215"/>
              <a:gd name="connsiteX6" fmla="*/ 0 w 1941195"/>
              <a:gd name="connsiteY6" fmla="*/ 0 h 958215"/>
              <a:gd name="connsiteX0" fmla="*/ 0 w 1941195"/>
              <a:gd name="connsiteY0" fmla="*/ 0 h 958215"/>
              <a:gd name="connsiteX1" fmla="*/ 1595438 w 1941195"/>
              <a:gd name="connsiteY1" fmla="*/ 0 h 958215"/>
              <a:gd name="connsiteX2" fmla="*/ 1941195 w 1941195"/>
              <a:gd name="connsiteY2" fmla="*/ 490538 h 958215"/>
              <a:gd name="connsiteX3" fmla="*/ 1694498 w 1941195"/>
              <a:gd name="connsiteY3" fmla="*/ 958215 h 958215"/>
              <a:gd name="connsiteX4" fmla="*/ 25332 w 1941195"/>
              <a:gd name="connsiteY4" fmla="*/ 884390 h 958215"/>
              <a:gd name="connsiteX5" fmla="*/ 414338 w 1941195"/>
              <a:gd name="connsiteY5" fmla="*/ 414338 h 958215"/>
              <a:gd name="connsiteX6" fmla="*/ 0 w 1941195"/>
              <a:gd name="connsiteY6" fmla="*/ 0 h 958215"/>
              <a:gd name="connsiteX0" fmla="*/ 0 w 1941195"/>
              <a:gd name="connsiteY0" fmla="*/ 0 h 958215"/>
              <a:gd name="connsiteX1" fmla="*/ 1595438 w 1941195"/>
              <a:gd name="connsiteY1" fmla="*/ 0 h 958215"/>
              <a:gd name="connsiteX2" fmla="*/ 1941195 w 1941195"/>
              <a:gd name="connsiteY2" fmla="*/ 490538 h 958215"/>
              <a:gd name="connsiteX3" fmla="*/ 1694498 w 1941195"/>
              <a:gd name="connsiteY3" fmla="*/ 958215 h 958215"/>
              <a:gd name="connsiteX4" fmla="*/ 25332 w 1941195"/>
              <a:gd name="connsiteY4" fmla="*/ 884390 h 958215"/>
              <a:gd name="connsiteX5" fmla="*/ 406738 w 1941195"/>
              <a:gd name="connsiteY5" fmla="*/ 437131 h 958215"/>
              <a:gd name="connsiteX6" fmla="*/ 0 w 1941195"/>
              <a:gd name="connsiteY6" fmla="*/ 0 h 958215"/>
              <a:gd name="connsiteX0" fmla="*/ 0 w 2009593"/>
              <a:gd name="connsiteY0" fmla="*/ 7706 h 958215"/>
              <a:gd name="connsiteX1" fmla="*/ 1663836 w 2009593"/>
              <a:gd name="connsiteY1" fmla="*/ 0 h 958215"/>
              <a:gd name="connsiteX2" fmla="*/ 2009593 w 2009593"/>
              <a:gd name="connsiteY2" fmla="*/ 490538 h 958215"/>
              <a:gd name="connsiteX3" fmla="*/ 1762896 w 2009593"/>
              <a:gd name="connsiteY3" fmla="*/ 958215 h 958215"/>
              <a:gd name="connsiteX4" fmla="*/ 93730 w 2009593"/>
              <a:gd name="connsiteY4" fmla="*/ 884390 h 958215"/>
              <a:gd name="connsiteX5" fmla="*/ 475136 w 2009593"/>
              <a:gd name="connsiteY5" fmla="*/ 437131 h 958215"/>
              <a:gd name="connsiteX6" fmla="*/ 0 w 2009593"/>
              <a:gd name="connsiteY6" fmla="*/ 7706 h 958215"/>
              <a:gd name="connsiteX0" fmla="*/ 0 w 2009593"/>
              <a:gd name="connsiteY0" fmla="*/ 7706 h 958215"/>
              <a:gd name="connsiteX1" fmla="*/ 1663836 w 2009593"/>
              <a:gd name="connsiteY1" fmla="*/ 0 h 958215"/>
              <a:gd name="connsiteX2" fmla="*/ 2009593 w 2009593"/>
              <a:gd name="connsiteY2" fmla="*/ 490538 h 958215"/>
              <a:gd name="connsiteX3" fmla="*/ 1762896 w 2009593"/>
              <a:gd name="connsiteY3" fmla="*/ 958215 h 958215"/>
              <a:gd name="connsiteX4" fmla="*/ 93730 w 2009593"/>
              <a:gd name="connsiteY4" fmla="*/ 884390 h 958215"/>
              <a:gd name="connsiteX5" fmla="*/ 459937 w 2009593"/>
              <a:gd name="connsiteY5" fmla="*/ 437131 h 958215"/>
              <a:gd name="connsiteX6" fmla="*/ 0 w 2009593"/>
              <a:gd name="connsiteY6" fmla="*/ 7706 h 958215"/>
              <a:gd name="connsiteX0" fmla="*/ 0 w 2131189"/>
              <a:gd name="connsiteY0" fmla="*/ 7706 h 958215"/>
              <a:gd name="connsiteX1" fmla="*/ 1663836 w 2131189"/>
              <a:gd name="connsiteY1" fmla="*/ 0 h 958215"/>
              <a:gd name="connsiteX2" fmla="*/ 2131189 w 2131189"/>
              <a:gd name="connsiteY2" fmla="*/ 475125 h 958215"/>
              <a:gd name="connsiteX3" fmla="*/ 1762896 w 2131189"/>
              <a:gd name="connsiteY3" fmla="*/ 958215 h 958215"/>
              <a:gd name="connsiteX4" fmla="*/ 93730 w 2131189"/>
              <a:gd name="connsiteY4" fmla="*/ 884390 h 958215"/>
              <a:gd name="connsiteX5" fmla="*/ 459937 w 2131189"/>
              <a:gd name="connsiteY5" fmla="*/ 437131 h 958215"/>
              <a:gd name="connsiteX6" fmla="*/ 0 w 2131189"/>
              <a:gd name="connsiteY6" fmla="*/ 7706 h 958215"/>
              <a:gd name="connsiteX0" fmla="*/ 0 w 2153987"/>
              <a:gd name="connsiteY0" fmla="*/ 3853 h 958215"/>
              <a:gd name="connsiteX1" fmla="*/ 1686634 w 2153987"/>
              <a:gd name="connsiteY1" fmla="*/ 0 h 958215"/>
              <a:gd name="connsiteX2" fmla="*/ 2153987 w 2153987"/>
              <a:gd name="connsiteY2" fmla="*/ 475125 h 958215"/>
              <a:gd name="connsiteX3" fmla="*/ 1785694 w 2153987"/>
              <a:gd name="connsiteY3" fmla="*/ 958215 h 958215"/>
              <a:gd name="connsiteX4" fmla="*/ 116528 w 2153987"/>
              <a:gd name="connsiteY4" fmla="*/ 884390 h 958215"/>
              <a:gd name="connsiteX5" fmla="*/ 482735 w 2153987"/>
              <a:gd name="connsiteY5" fmla="*/ 437131 h 958215"/>
              <a:gd name="connsiteX6" fmla="*/ 0 w 2153987"/>
              <a:gd name="connsiteY6" fmla="*/ 3853 h 958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3987" h="958215">
                <a:moveTo>
                  <a:pt x="0" y="3853"/>
                </a:moveTo>
                <a:lnTo>
                  <a:pt x="1686634" y="0"/>
                </a:lnTo>
                <a:lnTo>
                  <a:pt x="2153987" y="475125"/>
                </a:lnTo>
                <a:lnTo>
                  <a:pt x="1785694" y="958215"/>
                </a:lnTo>
                <a:lnTo>
                  <a:pt x="116528" y="884390"/>
                </a:lnTo>
                <a:lnTo>
                  <a:pt x="482735" y="437131"/>
                </a:lnTo>
                <a:lnTo>
                  <a:pt x="0" y="385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err="1">
              <a:ln>
                <a:noFill/>
              </a:ln>
              <a:solidFill>
                <a:srgbClr val="2C5C7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Arrow: Chevron 6">
            <a:extLst>
              <a:ext uri="{FF2B5EF4-FFF2-40B4-BE49-F238E27FC236}">
                <a16:creationId xmlns:a16="http://schemas.microsoft.com/office/drawing/2014/main" id="{2505DDD3-BD44-1271-678E-42B2DF4ADA79}"/>
              </a:ext>
            </a:extLst>
          </p:cNvPr>
          <p:cNvSpPr/>
          <p:nvPr/>
        </p:nvSpPr>
        <p:spPr bwMode="auto">
          <a:xfrm>
            <a:off x="4125693" y="2363939"/>
            <a:ext cx="2364595" cy="1397361"/>
          </a:xfrm>
          <a:custGeom>
            <a:avLst/>
            <a:gdLst>
              <a:gd name="connsiteX0" fmla="*/ 0 w 2009775"/>
              <a:gd name="connsiteY0" fmla="*/ 0 h 828675"/>
              <a:gd name="connsiteX1" fmla="*/ 1595438 w 2009775"/>
              <a:gd name="connsiteY1" fmla="*/ 0 h 828675"/>
              <a:gd name="connsiteX2" fmla="*/ 2009775 w 2009775"/>
              <a:gd name="connsiteY2" fmla="*/ 414338 h 828675"/>
              <a:gd name="connsiteX3" fmla="*/ 1595438 w 2009775"/>
              <a:gd name="connsiteY3" fmla="*/ 828675 h 828675"/>
              <a:gd name="connsiteX4" fmla="*/ 0 w 2009775"/>
              <a:gd name="connsiteY4" fmla="*/ 828675 h 828675"/>
              <a:gd name="connsiteX5" fmla="*/ 414338 w 2009775"/>
              <a:gd name="connsiteY5" fmla="*/ 414338 h 828675"/>
              <a:gd name="connsiteX6" fmla="*/ 0 w 2009775"/>
              <a:gd name="connsiteY6" fmla="*/ 0 h 828675"/>
              <a:gd name="connsiteX0" fmla="*/ 0 w 2009775"/>
              <a:gd name="connsiteY0" fmla="*/ 0 h 958215"/>
              <a:gd name="connsiteX1" fmla="*/ 1595438 w 2009775"/>
              <a:gd name="connsiteY1" fmla="*/ 0 h 958215"/>
              <a:gd name="connsiteX2" fmla="*/ 2009775 w 2009775"/>
              <a:gd name="connsiteY2" fmla="*/ 414338 h 958215"/>
              <a:gd name="connsiteX3" fmla="*/ 1694498 w 2009775"/>
              <a:gd name="connsiteY3" fmla="*/ 958215 h 958215"/>
              <a:gd name="connsiteX4" fmla="*/ 0 w 2009775"/>
              <a:gd name="connsiteY4" fmla="*/ 828675 h 958215"/>
              <a:gd name="connsiteX5" fmla="*/ 414338 w 2009775"/>
              <a:gd name="connsiteY5" fmla="*/ 414338 h 958215"/>
              <a:gd name="connsiteX6" fmla="*/ 0 w 2009775"/>
              <a:gd name="connsiteY6" fmla="*/ 0 h 958215"/>
              <a:gd name="connsiteX0" fmla="*/ 0 w 1941195"/>
              <a:gd name="connsiteY0" fmla="*/ 0 h 958215"/>
              <a:gd name="connsiteX1" fmla="*/ 1595438 w 1941195"/>
              <a:gd name="connsiteY1" fmla="*/ 0 h 958215"/>
              <a:gd name="connsiteX2" fmla="*/ 1941195 w 1941195"/>
              <a:gd name="connsiteY2" fmla="*/ 490538 h 958215"/>
              <a:gd name="connsiteX3" fmla="*/ 1694498 w 1941195"/>
              <a:gd name="connsiteY3" fmla="*/ 958215 h 958215"/>
              <a:gd name="connsiteX4" fmla="*/ 0 w 1941195"/>
              <a:gd name="connsiteY4" fmla="*/ 828675 h 958215"/>
              <a:gd name="connsiteX5" fmla="*/ 414338 w 1941195"/>
              <a:gd name="connsiteY5" fmla="*/ 414338 h 958215"/>
              <a:gd name="connsiteX6" fmla="*/ 0 w 1941195"/>
              <a:gd name="connsiteY6" fmla="*/ 0 h 958215"/>
              <a:gd name="connsiteX0" fmla="*/ 0 w 1954201"/>
              <a:gd name="connsiteY0" fmla="*/ 3277 h 958215"/>
              <a:gd name="connsiteX1" fmla="*/ 1608444 w 1954201"/>
              <a:gd name="connsiteY1" fmla="*/ 0 h 958215"/>
              <a:gd name="connsiteX2" fmla="*/ 1954201 w 1954201"/>
              <a:gd name="connsiteY2" fmla="*/ 490538 h 958215"/>
              <a:gd name="connsiteX3" fmla="*/ 1707504 w 1954201"/>
              <a:gd name="connsiteY3" fmla="*/ 958215 h 958215"/>
              <a:gd name="connsiteX4" fmla="*/ 13006 w 1954201"/>
              <a:gd name="connsiteY4" fmla="*/ 828675 h 958215"/>
              <a:gd name="connsiteX5" fmla="*/ 427344 w 1954201"/>
              <a:gd name="connsiteY5" fmla="*/ 414338 h 958215"/>
              <a:gd name="connsiteX6" fmla="*/ 0 w 1954201"/>
              <a:gd name="connsiteY6" fmla="*/ 3277 h 958215"/>
              <a:gd name="connsiteX0" fmla="*/ 0 w 1954201"/>
              <a:gd name="connsiteY0" fmla="*/ 3277 h 958215"/>
              <a:gd name="connsiteX1" fmla="*/ 1608444 w 1954201"/>
              <a:gd name="connsiteY1" fmla="*/ 0 h 958215"/>
              <a:gd name="connsiteX2" fmla="*/ 1954201 w 1954201"/>
              <a:gd name="connsiteY2" fmla="*/ 490538 h 958215"/>
              <a:gd name="connsiteX3" fmla="*/ 1707504 w 1954201"/>
              <a:gd name="connsiteY3" fmla="*/ 958215 h 958215"/>
              <a:gd name="connsiteX4" fmla="*/ 13006 w 1954201"/>
              <a:gd name="connsiteY4" fmla="*/ 828675 h 958215"/>
              <a:gd name="connsiteX5" fmla="*/ 253940 w 1954201"/>
              <a:gd name="connsiteY5" fmla="*/ 397954 h 958215"/>
              <a:gd name="connsiteX6" fmla="*/ 0 w 1954201"/>
              <a:gd name="connsiteY6" fmla="*/ 3277 h 958215"/>
              <a:gd name="connsiteX0" fmla="*/ 0 w 1954201"/>
              <a:gd name="connsiteY0" fmla="*/ 3277 h 958215"/>
              <a:gd name="connsiteX1" fmla="*/ 1608444 w 1954201"/>
              <a:gd name="connsiteY1" fmla="*/ 0 h 958215"/>
              <a:gd name="connsiteX2" fmla="*/ 1954201 w 1954201"/>
              <a:gd name="connsiteY2" fmla="*/ 490538 h 958215"/>
              <a:gd name="connsiteX3" fmla="*/ 1707504 w 1954201"/>
              <a:gd name="connsiteY3" fmla="*/ 958215 h 958215"/>
              <a:gd name="connsiteX4" fmla="*/ 13006 w 1954201"/>
              <a:gd name="connsiteY4" fmla="*/ 828675 h 958215"/>
              <a:gd name="connsiteX5" fmla="*/ 253940 w 1954201"/>
              <a:gd name="connsiteY5" fmla="*/ 414339 h 958215"/>
              <a:gd name="connsiteX6" fmla="*/ 0 w 1954201"/>
              <a:gd name="connsiteY6" fmla="*/ 3277 h 958215"/>
              <a:gd name="connsiteX0" fmla="*/ 0 w 1954201"/>
              <a:gd name="connsiteY0" fmla="*/ 3277 h 961492"/>
              <a:gd name="connsiteX1" fmla="*/ 1608444 w 1954201"/>
              <a:gd name="connsiteY1" fmla="*/ 0 h 961492"/>
              <a:gd name="connsiteX2" fmla="*/ 1954201 w 1954201"/>
              <a:gd name="connsiteY2" fmla="*/ 490538 h 961492"/>
              <a:gd name="connsiteX3" fmla="*/ 1703169 w 1954201"/>
              <a:gd name="connsiteY3" fmla="*/ 961492 h 961492"/>
              <a:gd name="connsiteX4" fmla="*/ 13006 w 1954201"/>
              <a:gd name="connsiteY4" fmla="*/ 828675 h 961492"/>
              <a:gd name="connsiteX5" fmla="*/ 253940 w 1954201"/>
              <a:gd name="connsiteY5" fmla="*/ 414339 h 961492"/>
              <a:gd name="connsiteX6" fmla="*/ 0 w 1954201"/>
              <a:gd name="connsiteY6" fmla="*/ 3277 h 961492"/>
              <a:gd name="connsiteX0" fmla="*/ 0 w 1954201"/>
              <a:gd name="connsiteY0" fmla="*/ 3277 h 961492"/>
              <a:gd name="connsiteX1" fmla="*/ 1608444 w 1954201"/>
              <a:gd name="connsiteY1" fmla="*/ 0 h 961492"/>
              <a:gd name="connsiteX2" fmla="*/ 1954201 w 1954201"/>
              <a:gd name="connsiteY2" fmla="*/ 490538 h 961492"/>
              <a:gd name="connsiteX3" fmla="*/ 1703169 w 1954201"/>
              <a:gd name="connsiteY3" fmla="*/ 961492 h 961492"/>
              <a:gd name="connsiteX4" fmla="*/ 13006 w 1954201"/>
              <a:gd name="connsiteY4" fmla="*/ 828675 h 961492"/>
              <a:gd name="connsiteX5" fmla="*/ 253940 w 1954201"/>
              <a:gd name="connsiteY5" fmla="*/ 414339 h 961492"/>
              <a:gd name="connsiteX6" fmla="*/ 0 w 1954201"/>
              <a:gd name="connsiteY6" fmla="*/ 3277 h 961492"/>
              <a:gd name="connsiteX0" fmla="*/ 0 w 1954201"/>
              <a:gd name="connsiteY0" fmla="*/ 3277 h 961492"/>
              <a:gd name="connsiteX1" fmla="*/ 1608444 w 1954201"/>
              <a:gd name="connsiteY1" fmla="*/ 0 h 961492"/>
              <a:gd name="connsiteX2" fmla="*/ 1954201 w 1954201"/>
              <a:gd name="connsiteY2" fmla="*/ 490538 h 961492"/>
              <a:gd name="connsiteX3" fmla="*/ 1703169 w 1954201"/>
              <a:gd name="connsiteY3" fmla="*/ 961492 h 961492"/>
              <a:gd name="connsiteX4" fmla="*/ 23843 w 1954201"/>
              <a:gd name="connsiteY4" fmla="*/ 827037 h 961492"/>
              <a:gd name="connsiteX5" fmla="*/ 253940 w 1954201"/>
              <a:gd name="connsiteY5" fmla="*/ 414339 h 961492"/>
              <a:gd name="connsiteX6" fmla="*/ 0 w 1954201"/>
              <a:gd name="connsiteY6" fmla="*/ 3277 h 961492"/>
              <a:gd name="connsiteX0" fmla="*/ 0 w 1954201"/>
              <a:gd name="connsiteY0" fmla="*/ 3277 h 961492"/>
              <a:gd name="connsiteX1" fmla="*/ 1608444 w 1954201"/>
              <a:gd name="connsiteY1" fmla="*/ 0 h 961492"/>
              <a:gd name="connsiteX2" fmla="*/ 1954201 w 1954201"/>
              <a:gd name="connsiteY2" fmla="*/ 490538 h 961492"/>
              <a:gd name="connsiteX3" fmla="*/ 1703169 w 1954201"/>
              <a:gd name="connsiteY3" fmla="*/ 961492 h 961492"/>
              <a:gd name="connsiteX4" fmla="*/ 23843 w 1954201"/>
              <a:gd name="connsiteY4" fmla="*/ 827037 h 961492"/>
              <a:gd name="connsiteX5" fmla="*/ 253940 w 1954201"/>
              <a:gd name="connsiteY5" fmla="*/ 414339 h 961492"/>
              <a:gd name="connsiteX6" fmla="*/ 0 w 1954201"/>
              <a:gd name="connsiteY6" fmla="*/ 3277 h 961492"/>
              <a:gd name="connsiteX0" fmla="*/ 0 w 1954201"/>
              <a:gd name="connsiteY0" fmla="*/ 3277 h 961492"/>
              <a:gd name="connsiteX1" fmla="*/ 1608444 w 1954201"/>
              <a:gd name="connsiteY1" fmla="*/ 0 h 961492"/>
              <a:gd name="connsiteX2" fmla="*/ 1954201 w 1954201"/>
              <a:gd name="connsiteY2" fmla="*/ 490538 h 961492"/>
              <a:gd name="connsiteX3" fmla="*/ 1703169 w 1954201"/>
              <a:gd name="connsiteY3" fmla="*/ 961492 h 961492"/>
              <a:gd name="connsiteX4" fmla="*/ 23843 w 1954201"/>
              <a:gd name="connsiteY4" fmla="*/ 827037 h 961492"/>
              <a:gd name="connsiteX5" fmla="*/ 253940 w 1954201"/>
              <a:gd name="connsiteY5" fmla="*/ 414339 h 961492"/>
              <a:gd name="connsiteX6" fmla="*/ 0 w 1954201"/>
              <a:gd name="connsiteY6" fmla="*/ 3277 h 961492"/>
              <a:gd name="connsiteX0" fmla="*/ 0 w 1988504"/>
              <a:gd name="connsiteY0" fmla="*/ 3277 h 961492"/>
              <a:gd name="connsiteX1" fmla="*/ 1642747 w 1988504"/>
              <a:gd name="connsiteY1" fmla="*/ 0 h 961492"/>
              <a:gd name="connsiteX2" fmla="*/ 1988504 w 1988504"/>
              <a:gd name="connsiteY2" fmla="*/ 490538 h 961492"/>
              <a:gd name="connsiteX3" fmla="*/ 1737472 w 1988504"/>
              <a:gd name="connsiteY3" fmla="*/ 961492 h 961492"/>
              <a:gd name="connsiteX4" fmla="*/ 58146 w 1988504"/>
              <a:gd name="connsiteY4" fmla="*/ 827037 h 961492"/>
              <a:gd name="connsiteX5" fmla="*/ 288243 w 1988504"/>
              <a:gd name="connsiteY5" fmla="*/ 414339 h 961492"/>
              <a:gd name="connsiteX6" fmla="*/ 0 w 1988504"/>
              <a:gd name="connsiteY6" fmla="*/ 3277 h 961492"/>
              <a:gd name="connsiteX0" fmla="*/ 0 w 1988504"/>
              <a:gd name="connsiteY0" fmla="*/ 3277 h 961492"/>
              <a:gd name="connsiteX1" fmla="*/ 1642747 w 1988504"/>
              <a:gd name="connsiteY1" fmla="*/ 0 h 961492"/>
              <a:gd name="connsiteX2" fmla="*/ 1988504 w 1988504"/>
              <a:gd name="connsiteY2" fmla="*/ 490538 h 961492"/>
              <a:gd name="connsiteX3" fmla="*/ 1737472 w 1988504"/>
              <a:gd name="connsiteY3" fmla="*/ 961492 h 961492"/>
              <a:gd name="connsiteX4" fmla="*/ 43445 w 1988504"/>
              <a:gd name="connsiteY4" fmla="*/ 823542 h 961492"/>
              <a:gd name="connsiteX5" fmla="*/ 288243 w 1988504"/>
              <a:gd name="connsiteY5" fmla="*/ 414339 h 961492"/>
              <a:gd name="connsiteX6" fmla="*/ 0 w 1988504"/>
              <a:gd name="connsiteY6" fmla="*/ 3277 h 961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8504" h="961492">
                <a:moveTo>
                  <a:pt x="0" y="3277"/>
                </a:moveTo>
                <a:lnTo>
                  <a:pt x="1642747" y="0"/>
                </a:lnTo>
                <a:lnTo>
                  <a:pt x="1988504" y="490538"/>
                </a:lnTo>
                <a:lnTo>
                  <a:pt x="1737472" y="961492"/>
                </a:lnTo>
                <a:cubicBezTo>
                  <a:pt x="833055" y="885543"/>
                  <a:pt x="852489" y="873275"/>
                  <a:pt x="43445" y="823542"/>
                </a:cubicBezTo>
                <a:lnTo>
                  <a:pt x="288243" y="414339"/>
                </a:lnTo>
                <a:lnTo>
                  <a:pt x="0" y="3277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err="1">
              <a:ln>
                <a:noFill/>
              </a:ln>
              <a:solidFill>
                <a:srgbClr val="2C5C7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Arrow: Chevron 6">
            <a:extLst>
              <a:ext uri="{FF2B5EF4-FFF2-40B4-BE49-F238E27FC236}">
                <a16:creationId xmlns:a16="http://schemas.microsoft.com/office/drawing/2014/main" id="{567AE0F3-3612-4F67-CEA7-7AAE0EB2367C}"/>
              </a:ext>
            </a:extLst>
          </p:cNvPr>
          <p:cNvSpPr/>
          <p:nvPr/>
        </p:nvSpPr>
        <p:spPr bwMode="auto">
          <a:xfrm>
            <a:off x="6297450" y="2358296"/>
            <a:ext cx="2959766" cy="1709730"/>
          </a:xfrm>
          <a:custGeom>
            <a:avLst/>
            <a:gdLst>
              <a:gd name="connsiteX0" fmla="*/ 0 w 2009775"/>
              <a:gd name="connsiteY0" fmla="*/ 0 h 828675"/>
              <a:gd name="connsiteX1" fmla="*/ 1595438 w 2009775"/>
              <a:gd name="connsiteY1" fmla="*/ 0 h 828675"/>
              <a:gd name="connsiteX2" fmla="*/ 2009775 w 2009775"/>
              <a:gd name="connsiteY2" fmla="*/ 414338 h 828675"/>
              <a:gd name="connsiteX3" fmla="*/ 1595438 w 2009775"/>
              <a:gd name="connsiteY3" fmla="*/ 828675 h 828675"/>
              <a:gd name="connsiteX4" fmla="*/ 0 w 2009775"/>
              <a:gd name="connsiteY4" fmla="*/ 828675 h 828675"/>
              <a:gd name="connsiteX5" fmla="*/ 414338 w 2009775"/>
              <a:gd name="connsiteY5" fmla="*/ 414338 h 828675"/>
              <a:gd name="connsiteX6" fmla="*/ 0 w 2009775"/>
              <a:gd name="connsiteY6" fmla="*/ 0 h 828675"/>
              <a:gd name="connsiteX0" fmla="*/ 0 w 2009775"/>
              <a:gd name="connsiteY0" fmla="*/ 0 h 958215"/>
              <a:gd name="connsiteX1" fmla="*/ 1595438 w 2009775"/>
              <a:gd name="connsiteY1" fmla="*/ 0 h 958215"/>
              <a:gd name="connsiteX2" fmla="*/ 2009775 w 2009775"/>
              <a:gd name="connsiteY2" fmla="*/ 414338 h 958215"/>
              <a:gd name="connsiteX3" fmla="*/ 1694498 w 2009775"/>
              <a:gd name="connsiteY3" fmla="*/ 958215 h 958215"/>
              <a:gd name="connsiteX4" fmla="*/ 0 w 2009775"/>
              <a:gd name="connsiteY4" fmla="*/ 828675 h 958215"/>
              <a:gd name="connsiteX5" fmla="*/ 414338 w 2009775"/>
              <a:gd name="connsiteY5" fmla="*/ 414338 h 958215"/>
              <a:gd name="connsiteX6" fmla="*/ 0 w 2009775"/>
              <a:gd name="connsiteY6" fmla="*/ 0 h 958215"/>
              <a:gd name="connsiteX0" fmla="*/ 0 w 1941195"/>
              <a:gd name="connsiteY0" fmla="*/ 0 h 958215"/>
              <a:gd name="connsiteX1" fmla="*/ 1595438 w 1941195"/>
              <a:gd name="connsiteY1" fmla="*/ 0 h 958215"/>
              <a:gd name="connsiteX2" fmla="*/ 1941195 w 1941195"/>
              <a:gd name="connsiteY2" fmla="*/ 490538 h 958215"/>
              <a:gd name="connsiteX3" fmla="*/ 1694498 w 1941195"/>
              <a:gd name="connsiteY3" fmla="*/ 958215 h 958215"/>
              <a:gd name="connsiteX4" fmla="*/ 0 w 1941195"/>
              <a:gd name="connsiteY4" fmla="*/ 828675 h 958215"/>
              <a:gd name="connsiteX5" fmla="*/ 414338 w 1941195"/>
              <a:gd name="connsiteY5" fmla="*/ 414338 h 958215"/>
              <a:gd name="connsiteX6" fmla="*/ 0 w 1941195"/>
              <a:gd name="connsiteY6" fmla="*/ 0 h 958215"/>
              <a:gd name="connsiteX0" fmla="*/ 0 w 1941195"/>
              <a:gd name="connsiteY0" fmla="*/ 0 h 958215"/>
              <a:gd name="connsiteX1" fmla="*/ 1595438 w 1941195"/>
              <a:gd name="connsiteY1" fmla="*/ 0 h 958215"/>
              <a:gd name="connsiteX2" fmla="*/ 1941195 w 1941195"/>
              <a:gd name="connsiteY2" fmla="*/ 490538 h 958215"/>
              <a:gd name="connsiteX3" fmla="*/ 1694498 w 1941195"/>
              <a:gd name="connsiteY3" fmla="*/ 958215 h 958215"/>
              <a:gd name="connsiteX4" fmla="*/ 40997 w 1941195"/>
              <a:gd name="connsiteY4" fmla="*/ 786786 h 958215"/>
              <a:gd name="connsiteX5" fmla="*/ 414338 w 1941195"/>
              <a:gd name="connsiteY5" fmla="*/ 414338 h 958215"/>
              <a:gd name="connsiteX6" fmla="*/ 0 w 1941195"/>
              <a:gd name="connsiteY6" fmla="*/ 0 h 958215"/>
              <a:gd name="connsiteX0" fmla="*/ 0 w 1941195"/>
              <a:gd name="connsiteY0" fmla="*/ 0 h 958215"/>
              <a:gd name="connsiteX1" fmla="*/ 1595438 w 1941195"/>
              <a:gd name="connsiteY1" fmla="*/ 0 h 958215"/>
              <a:gd name="connsiteX2" fmla="*/ 1941195 w 1941195"/>
              <a:gd name="connsiteY2" fmla="*/ 490538 h 958215"/>
              <a:gd name="connsiteX3" fmla="*/ 1694498 w 1941195"/>
              <a:gd name="connsiteY3" fmla="*/ 958215 h 958215"/>
              <a:gd name="connsiteX4" fmla="*/ 40997 w 1941195"/>
              <a:gd name="connsiteY4" fmla="*/ 786786 h 958215"/>
              <a:gd name="connsiteX5" fmla="*/ 414338 w 1941195"/>
              <a:gd name="connsiteY5" fmla="*/ 414338 h 958215"/>
              <a:gd name="connsiteX6" fmla="*/ 0 w 1941195"/>
              <a:gd name="connsiteY6" fmla="*/ 0 h 958215"/>
              <a:gd name="connsiteX0" fmla="*/ 0 w 1941195"/>
              <a:gd name="connsiteY0" fmla="*/ 0 h 1021049"/>
              <a:gd name="connsiteX1" fmla="*/ 1595438 w 1941195"/>
              <a:gd name="connsiteY1" fmla="*/ 0 h 1021049"/>
              <a:gd name="connsiteX2" fmla="*/ 1941195 w 1941195"/>
              <a:gd name="connsiteY2" fmla="*/ 490538 h 1021049"/>
              <a:gd name="connsiteX3" fmla="*/ 1745744 w 1941195"/>
              <a:gd name="connsiteY3" fmla="*/ 1021049 h 1021049"/>
              <a:gd name="connsiteX4" fmla="*/ 40997 w 1941195"/>
              <a:gd name="connsiteY4" fmla="*/ 786786 h 1021049"/>
              <a:gd name="connsiteX5" fmla="*/ 414338 w 1941195"/>
              <a:gd name="connsiteY5" fmla="*/ 414338 h 1021049"/>
              <a:gd name="connsiteX6" fmla="*/ 0 w 1941195"/>
              <a:gd name="connsiteY6" fmla="*/ 0 h 1021049"/>
              <a:gd name="connsiteX0" fmla="*/ 0 w 1941195"/>
              <a:gd name="connsiteY0" fmla="*/ 0 h 1021049"/>
              <a:gd name="connsiteX1" fmla="*/ 1595438 w 1941195"/>
              <a:gd name="connsiteY1" fmla="*/ 0 h 1021049"/>
              <a:gd name="connsiteX2" fmla="*/ 1941195 w 1941195"/>
              <a:gd name="connsiteY2" fmla="*/ 490538 h 1021049"/>
              <a:gd name="connsiteX3" fmla="*/ 1745744 w 1941195"/>
              <a:gd name="connsiteY3" fmla="*/ 1021049 h 1021049"/>
              <a:gd name="connsiteX4" fmla="*/ 40997 w 1941195"/>
              <a:gd name="connsiteY4" fmla="*/ 786786 h 1021049"/>
              <a:gd name="connsiteX5" fmla="*/ 414338 w 1941195"/>
              <a:gd name="connsiteY5" fmla="*/ 414338 h 1021049"/>
              <a:gd name="connsiteX6" fmla="*/ 0 w 1941195"/>
              <a:gd name="connsiteY6" fmla="*/ 0 h 1021049"/>
              <a:gd name="connsiteX0" fmla="*/ 0 w 1745744"/>
              <a:gd name="connsiteY0" fmla="*/ 0 h 1021049"/>
              <a:gd name="connsiteX1" fmla="*/ 1595438 w 1745744"/>
              <a:gd name="connsiteY1" fmla="*/ 0 h 1021049"/>
              <a:gd name="connsiteX2" fmla="*/ 1628595 w 1745744"/>
              <a:gd name="connsiteY2" fmla="*/ 501010 h 1021049"/>
              <a:gd name="connsiteX3" fmla="*/ 1745744 w 1745744"/>
              <a:gd name="connsiteY3" fmla="*/ 1021049 h 1021049"/>
              <a:gd name="connsiteX4" fmla="*/ 40997 w 1745744"/>
              <a:gd name="connsiteY4" fmla="*/ 786786 h 1021049"/>
              <a:gd name="connsiteX5" fmla="*/ 414338 w 1745744"/>
              <a:gd name="connsiteY5" fmla="*/ 414338 h 1021049"/>
              <a:gd name="connsiteX6" fmla="*/ 0 w 1745744"/>
              <a:gd name="connsiteY6" fmla="*/ 0 h 1021049"/>
              <a:gd name="connsiteX0" fmla="*/ 0 w 1628595"/>
              <a:gd name="connsiteY0" fmla="*/ 0 h 950361"/>
              <a:gd name="connsiteX1" fmla="*/ 1595438 w 1628595"/>
              <a:gd name="connsiteY1" fmla="*/ 0 h 950361"/>
              <a:gd name="connsiteX2" fmla="*/ 1628595 w 1628595"/>
              <a:gd name="connsiteY2" fmla="*/ 501010 h 950361"/>
              <a:gd name="connsiteX3" fmla="*/ 1212787 w 1628595"/>
              <a:gd name="connsiteY3" fmla="*/ 950361 h 950361"/>
              <a:gd name="connsiteX4" fmla="*/ 40997 w 1628595"/>
              <a:gd name="connsiteY4" fmla="*/ 786786 h 950361"/>
              <a:gd name="connsiteX5" fmla="*/ 414338 w 1628595"/>
              <a:gd name="connsiteY5" fmla="*/ 414338 h 950361"/>
              <a:gd name="connsiteX6" fmla="*/ 0 w 1628595"/>
              <a:gd name="connsiteY6" fmla="*/ 0 h 950361"/>
              <a:gd name="connsiteX0" fmla="*/ 0 w 1595438"/>
              <a:gd name="connsiteY0" fmla="*/ 0 h 950361"/>
              <a:gd name="connsiteX1" fmla="*/ 1595438 w 1595438"/>
              <a:gd name="connsiteY1" fmla="*/ 0 h 950361"/>
              <a:gd name="connsiteX2" fmla="*/ 1456921 w 1595438"/>
              <a:gd name="connsiteY2" fmla="*/ 487919 h 950361"/>
              <a:gd name="connsiteX3" fmla="*/ 1212787 w 1595438"/>
              <a:gd name="connsiteY3" fmla="*/ 950361 h 950361"/>
              <a:gd name="connsiteX4" fmla="*/ 40997 w 1595438"/>
              <a:gd name="connsiteY4" fmla="*/ 786786 h 950361"/>
              <a:gd name="connsiteX5" fmla="*/ 414338 w 1595438"/>
              <a:gd name="connsiteY5" fmla="*/ 414338 h 950361"/>
              <a:gd name="connsiteX6" fmla="*/ 0 w 1595438"/>
              <a:gd name="connsiteY6" fmla="*/ 0 h 950361"/>
              <a:gd name="connsiteX0" fmla="*/ 0 w 1456921"/>
              <a:gd name="connsiteY0" fmla="*/ 0 h 950361"/>
              <a:gd name="connsiteX1" fmla="*/ 1331522 w 1456921"/>
              <a:gd name="connsiteY1" fmla="*/ 0 h 950361"/>
              <a:gd name="connsiteX2" fmla="*/ 1456921 w 1456921"/>
              <a:gd name="connsiteY2" fmla="*/ 487919 h 950361"/>
              <a:gd name="connsiteX3" fmla="*/ 1212787 w 1456921"/>
              <a:gd name="connsiteY3" fmla="*/ 950361 h 950361"/>
              <a:gd name="connsiteX4" fmla="*/ 40997 w 1456921"/>
              <a:gd name="connsiteY4" fmla="*/ 786786 h 950361"/>
              <a:gd name="connsiteX5" fmla="*/ 414338 w 1456921"/>
              <a:gd name="connsiteY5" fmla="*/ 414338 h 950361"/>
              <a:gd name="connsiteX6" fmla="*/ 0 w 1456921"/>
              <a:gd name="connsiteY6" fmla="*/ 0 h 950361"/>
              <a:gd name="connsiteX0" fmla="*/ 0 w 1531228"/>
              <a:gd name="connsiteY0" fmla="*/ 0 h 950361"/>
              <a:gd name="connsiteX1" fmla="*/ 1331522 w 1531228"/>
              <a:gd name="connsiteY1" fmla="*/ 0 h 950361"/>
              <a:gd name="connsiteX2" fmla="*/ 1531228 w 1531228"/>
              <a:gd name="connsiteY2" fmla="*/ 498391 h 950361"/>
              <a:gd name="connsiteX3" fmla="*/ 1212787 w 1531228"/>
              <a:gd name="connsiteY3" fmla="*/ 950361 h 950361"/>
              <a:gd name="connsiteX4" fmla="*/ 40997 w 1531228"/>
              <a:gd name="connsiteY4" fmla="*/ 786786 h 950361"/>
              <a:gd name="connsiteX5" fmla="*/ 414338 w 1531228"/>
              <a:gd name="connsiteY5" fmla="*/ 414338 h 950361"/>
              <a:gd name="connsiteX6" fmla="*/ 0 w 1531228"/>
              <a:gd name="connsiteY6" fmla="*/ 0 h 950361"/>
              <a:gd name="connsiteX0" fmla="*/ 0 w 1559414"/>
              <a:gd name="connsiteY0" fmla="*/ 2618 h 950361"/>
              <a:gd name="connsiteX1" fmla="*/ 1359708 w 1559414"/>
              <a:gd name="connsiteY1" fmla="*/ 0 h 950361"/>
              <a:gd name="connsiteX2" fmla="*/ 1559414 w 1559414"/>
              <a:gd name="connsiteY2" fmla="*/ 498391 h 950361"/>
              <a:gd name="connsiteX3" fmla="*/ 1240973 w 1559414"/>
              <a:gd name="connsiteY3" fmla="*/ 950361 h 950361"/>
              <a:gd name="connsiteX4" fmla="*/ 69183 w 1559414"/>
              <a:gd name="connsiteY4" fmla="*/ 786786 h 950361"/>
              <a:gd name="connsiteX5" fmla="*/ 442524 w 1559414"/>
              <a:gd name="connsiteY5" fmla="*/ 414338 h 950361"/>
              <a:gd name="connsiteX6" fmla="*/ 0 w 1559414"/>
              <a:gd name="connsiteY6" fmla="*/ 2618 h 950361"/>
              <a:gd name="connsiteX0" fmla="*/ 0 w 1559414"/>
              <a:gd name="connsiteY0" fmla="*/ 2618 h 950361"/>
              <a:gd name="connsiteX1" fmla="*/ 1359708 w 1559414"/>
              <a:gd name="connsiteY1" fmla="*/ 0 h 950361"/>
              <a:gd name="connsiteX2" fmla="*/ 1559414 w 1559414"/>
              <a:gd name="connsiteY2" fmla="*/ 498391 h 950361"/>
              <a:gd name="connsiteX3" fmla="*/ 1240973 w 1559414"/>
              <a:gd name="connsiteY3" fmla="*/ 950361 h 950361"/>
              <a:gd name="connsiteX4" fmla="*/ 69183 w 1559414"/>
              <a:gd name="connsiteY4" fmla="*/ 786786 h 950361"/>
              <a:gd name="connsiteX5" fmla="*/ 199106 w 1559414"/>
              <a:gd name="connsiteY5" fmla="*/ 396011 h 950361"/>
              <a:gd name="connsiteX6" fmla="*/ 0 w 1559414"/>
              <a:gd name="connsiteY6" fmla="*/ 2618 h 950361"/>
              <a:gd name="connsiteX0" fmla="*/ 0 w 1559414"/>
              <a:gd name="connsiteY0" fmla="*/ 2618 h 950361"/>
              <a:gd name="connsiteX1" fmla="*/ 1359708 w 1559414"/>
              <a:gd name="connsiteY1" fmla="*/ 0 h 950361"/>
              <a:gd name="connsiteX2" fmla="*/ 1559414 w 1559414"/>
              <a:gd name="connsiteY2" fmla="*/ 498391 h 950361"/>
              <a:gd name="connsiteX3" fmla="*/ 1240973 w 1559414"/>
              <a:gd name="connsiteY3" fmla="*/ 950361 h 950361"/>
              <a:gd name="connsiteX4" fmla="*/ 35873 w 1559414"/>
              <a:gd name="connsiteY4" fmla="*/ 784167 h 950361"/>
              <a:gd name="connsiteX5" fmla="*/ 199106 w 1559414"/>
              <a:gd name="connsiteY5" fmla="*/ 396011 h 950361"/>
              <a:gd name="connsiteX6" fmla="*/ 0 w 1559414"/>
              <a:gd name="connsiteY6" fmla="*/ 2618 h 950361"/>
              <a:gd name="connsiteX0" fmla="*/ 0 w 1559414"/>
              <a:gd name="connsiteY0" fmla="*/ 2618 h 950361"/>
              <a:gd name="connsiteX1" fmla="*/ 1359708 w 1559414"/>
              <a:gd name="connsiteY1" fmla="*/ 0 h 950361"/>
              <a:gd name="connsiteX2" fmla="*/ 1559414 w 1559414"/>
              <a:gd name="connsiteY2" fmla="*/ 498391 h 950361"/>
              <a:gd name="connsiteX3" fmla="*/ 1240973 w 1559414"/>
              <a:gd name="connsiteY3" fmla="*/ 950361 h 950361"/>
              <a:gd name="connsiteX4" fmla="*/ 35873 w 1559414"/>
              <a:gd name="connsiteY4" fmla="*/ 784167 h 950361"/>
              <a:gd name="connsiteX5" fmla="*/ 199106 w 1559414"/>
              <a:gd name="connsiteY5" fmla="*/ 396011 h 950361"/>
              <a:gd name="connsiteX6" fmla="*/ 0 w 1559414"/>
              <a:gd name="connsiteY6" fmla="*/ 2618 h 950361"/>
              <a:gd name="connsiteX0" fmla="*/ 0 w 1559414"/>
              <a:gd name="connsiteY0" fmla="*/ 2618 h 942506"/>
              <a:gd name="connsiteX1" fmla="*/ 1359708 w 1559414"/>
              <a:gd name="connsiteY1" fmla="*/ 0 h 942506"/>
              <a:gd name="connsiteX2" fmla="*/ 1559414 w 1559414"/>
              <a:gd name="connsiteY2" fmla="*/ 498391 h 942506"/>
              <a:gd name="connsiteX3" fmla="*/ 1235848 w 1559414"/>
              <a:gd name="connsiteY3" fmla="*/ 942506 h 942506"/>
              <a:gd name="connsiteX4" fmla="*/ 35873 w 1559414"/>
              <a:gd name="connsiteY4" fmla="*/ 784167 h 942506"/>
              <a:gd name="connsiteX5" fmla="*/ 199106 w 1559414"/>
              <a:gd name="connsiteY5" fmla="*/ 396011 h 942506"/>
              <a:gd name="connsiteX6" fmla="*/ 0 w 1559414"/>
              <a:gd name="connsiteY6" fmla="*/ 2618 h 942506"/>
              <a:gd name="connsiteX0" fmla="*/ 0 w 1451798"/>
              <a:gd name="connsiteY0" fmla="*/ 2618 h 942506"/>
              <a:gd name="connsiteX1" fmla="*/ 1359708 w 1451798"/>
              <a:gd name="connsiteY1" fmla="*/ 0 h 942506"/>
              <a:gd name="connsiteX2" fmla="*/ 1451798 w 1451798"/>
              <a:gd name="connsiteY2" fmla="*/ 493155 h 942506"/>
              <a:gd name="connsiteX3" fmla="*/ 1235848 w 1451798"/>
              <a:gd name="connsiteY3" fmla="*/ 942506 h 942506"/>
              <a:gd name="connsiteX4" fmla="*/ 35873 w 1451798"/>
              <a:gd name="connsiteY4" fmla="*/ 784167 h 942506"/>
              <a:gd name="connsiteX5" fmla="*/ 199106 w 1451798"/>
              <a:gd name="connsiteY5" fmla="*/ 396011 h 942506"/>
              <a:gd name="connsiteX6" fmla="*/ 0 w 1451798"/>
              <a:gd name="connsiteY6" fmla="*/ 2618 h 942506"/>
              <a:gd name="connsiteX0" fmla="*/ 0 w 1451798"/>
              <a:gd name="connsiteY0" fmla="*/ 0 h 939888"/>
              <a:gd name="connsiteX1" fmla="*/ 1287964 w 1451798"/>
              <a:gd name="connsiteY1" fmla="*/ 0 h 939888"/>
              <a:gd name="connsiteX2" fmla="*/ 1451798 w 1451798"/>
              <a:gd name="connsiteY2" fmla="*/ 490537 h 939888"/>
              <a:gd name="connsiteX3" fmla="*/ 1235848 w 1451798"/>
              <a:gd name="connsiteY3" fmla="*/ 939888 h 939888"/>
              <a:gd name="connsiteX4" fmla="*/ 35873 w 1451798"/>
              <a:gd name="connsiteY4" fmla="*/ 781549 h 939888"/>
              <a:gd name="connsiteX5" fmla="*/ 199106 w 1451798"/>
              <a:gd name="connsiteY5" fmla="*/ 393393 h 939888"/>
              <a:gd name="connsiteX6" fmla="*/ 0 w 1451798"/>
              <a:gd name="connsiteY6" fmla="*/ 0 h 93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1798" h="939888">
                <a:moveTo>
                  <a:pt x="0" y="0"/>
                </a:moveTo>
                <a:lnTo>
                  <a:pt x="1287964" y="0"/>
                </a:lnTo>
                <a:lnTo>
                  <a:pt x="1451798" y="490537"/>
                </a:lnTo>
                <a:lnTo>
                  <a:pt x="1235848" y="939888"/>
                </a:lnTo>
                <a:lnTo>
                  <a:pt x="35873" y="781549"/>
                </a:lnTo>
                <a:lnTo>
                  <a:pt x="199106" y="393393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err="1">
              <a:ln>
                <a:noFill/>
              </a:ln>
              <a:solidFill>
                <a:srgbClr val="2C5C7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418609-01EF-5053-277A-7177432BBDEB}"/>
              </a:ext>
            </a:extLst>
          </p:cNvPr>
          <p:cNvSpPr txBox="1"/>
          <p:nvPr/>
        </p:nvSpPr>
        <p:spPr>
          <a:xfrm>
            <a:off x="1028212" y="2342691"/>
            <a:ext cx="149195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Space system manufacturing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F343B8-6B60-EE8E-1FB6-3267842E3EAA}"/>
              </a:ext>
            </a:extLst>
          </p:cNvPr>
          <p:cNvSpPr txBox="1"/>
          <p:nvPr/>
        </p:nvSpPr>
        <p:spPr>
          <a:xfrm>
            <a:off x="2839841" y="2342691"/>
            <a:ext cx="10194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Space launch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D9ECE5-FABA-01CC-672C-0D0203B58148}"/>
              </a:ext>
            </a:extLst>
          </p:cNvPr>
          <p:cNvSpPr txBox="1"/>
          <p:nvPr/>
        </p:nvSpPr>
        <p:spPr>
          <a:xfrm>
            <a:off x="4172106" y="2435025"/>
            <a:ext cx="1954712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Ground segment</a:t>
            </a:r>
            <a:endParaRPr kumimoji="0" lang="en-BE" sz="1200" b="0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5D0E88-9A4A-151F-8A73-25A80D427CEE}"/>
              </a:ext>
            </a:extLst>
          </p:cNvPr>
          <p:cNvSpPr txBox="1"/>
          <p:nvPr/>
        </p:nvSpPr>
        <p:spPr>
          <a:xfrm>
            <a:off x="6633122" y="2342691"/>
            <a:ext cx="226870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Space data, services and user terminals</a:t>
            </a:r>
            <a:endParaRPr kumimoji="0" lang="en-BE" sz="1200" b="0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1EC8924-9B66-5BC7-6E49-23D97BB77D50}"/>
              </a:ext>
            </a:extLst>
          </p:cNvPr>
          <p:cNvGrpSpPr>
            <a:grpSpLocks noChangeAspect="1"/>
          </p:cNvGrpSpPr>
          <p:nvPr/>
        </p:nvGrpSpPr>
        <p:grpSpPr>
          <a:xfrm>
            <a:off x="1701415" y="2801359"/>
            <a:ext cx="770443" cy="629704"/>
            <a:chOff x="-4110787" y="2668085"/>
            <a:chExt cx="6494896" cy="5985136"/>
          </a:xfrm>
        </p:grpSpPr>
        <p:pic>
          <p:nvPicPr>
            <p:cNvPr id="25" name="Graphic 7" descr="Satellite outline">
              <a:extLst>
                <a:ext uri="{FF2B5EF4-FFF2-40B4-BE49-F238E27FC236}">
                  <a16:creationId xmlns:a16="http://schemas.microsoft.com/office/drawing/2014/main" id="{5D958DA7-3614-724F-746E-CB2329A3B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-605803" y="6042714"/>
              <a:ext cx="2610508" cy="2610507"/>
            </a:xfrm>
            <a:prstGeom prst="rect">
              <a:avLst/>
            </a:prstGeom>
          </p:spPr>
        </p:pic>
        <p:pic>
          <p:nvPicPr>
            <p:cNvPr id="26" name="Picture 25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9F777A96-4D98-189B-F968-8E377252E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22" r="5294" b="13701"/>
            <a:stretch/>
          </p:blipFill>
          <p:spPr>
            <a:xfrm>
              <a:off x="-4110787" y="2668085"/>
              <a:ext cx="6494896" cy="5039001"/>
            </a:xfrm>
            <a:custGeom>
              <a:avLst/>
              <a:gdLst>
                <a:gd name="connsiteX0" fmla="*/ 0 w 6494896"/>
                <a:gd name="connsiteY0" fmla="*/ 0 h 5039001"/>
                <a:gd name="connsiteX1" fmla="*/ 6494896 w 6494896"/>
                <a:gd name="connsiteY1" fmla="*/ 0 h 5039001"/>
                <a:gd name="connsiteX2" fmla="*/ 6494896 w 6494896"/>
                <a:gd name="connsiteY2" fmla="*/ 5039001 h 5039001"/>
                <a:gd name="connsiteX3" fmla="*/ 5485043 w 6494896"/>
                <a:gd name="connsiteY3" fmla="*/ 5039001 h 5039001"/>
                <a:gd name="connsiteX4" fmla="*/ 5595292 w 6494896"/>
                <a:gd name="connsiteY4" fmla="*/ 4956582 h 5039001"/>
                <a:gd name="connsiteX5" fmla="*/ 5907356 w 6494896"/>
                <a:gd name="connsiteY5" fmla="*/ 4273955 h 5039001"/>
                <a:gd name="connsiteX6" fmla="*/ 4841901 w 6494896"/>
                <a:gd name="connsiteY6" fmla="*/ 3308575 h 5039001"/>
                <a:gd name="connsiteX7" fmla="*/ 3776446 w 6494896"/>
                <a:gd name="connsiteY7" fmla="*/ 4273955 h 5039001"/>
                <a:gd name="connsiteX8" fmla="*/ 4088510 w 6494896"/>
                <a:gd name="connsiteY8" fmla="*/ 4956582 h 5039001"/>
                <a:gd name="connsiteX9" fmla="*/ 4198759 w 6494896"/>
                <a:gd name="connsiteY9" fmla="*/ 5039001 h 5039001"/>
                <a:gd name="connsiteX10" fmla="*/ 0 w 6494896"/>
                <a:gd name="connsiteY10" fmla="*/ 5039001 h 5039001"/>
                <a:gd name="connsiteX11" fmla="*/ 0 w 6494896"/>
                <a:gd name="connsiteY11" fmla="*/ 0 h 5039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94896" h="5039001">
                  <a:moveTo>
                    <a:pt x="0" y="0"/>
                  </a:moveTo>
                  <a:lnTo>
                    <a:pt x="6494896" y="0"/>
                  </a:lnTo>
                  <a:lnTo>
                    <a:pt x="6494896" y="5039001"/>
                  </a:lnTo>
                  <a:lnTo>
                    <a:pt x="5485043" y="5039001"/>
                  </a:lnTo>
                  <a:lnTo>
                    <a:pt x="5595292" y="4956582"/>
                  </a:lnTo>
                  <a:cubicBezTo>
                    <a:pt x="5788101" y="4781883"/>
                    <a:pt x="5907356" y="4540538"/>
                    <a:pt x="5907356" y="4273955"/>
                  </a:cubicBezTo>
                  <a:cubicBezTo>
                    <a:pt x="5907356" y="3740790"/>
                    <a:pt x="5430336" y="3308575"/>
                    <a:pt x="4841901" y="3308575"/>
                  </a:cubicBezTo>
                  <a:cubicBezTo>
                    <a:pt x="4253466" y="3308575"/>
                    <a:pt x="3776446" y="3740790"/>
                    <a:pt x="3776446" y="4273955"/>
                  </a:cubicBezTo>
                  <a:cubicBezTo>
                    <a:pt x="3776446" y="4540538"/>
                    <a:pt x="3895701" y="4781883"/>
                    <a:pt x="4088510" y="4956582"/>
                  </a:cubicBezTo>
                  <a:lnTo>
                    <a:pt x="4198759" y="5039001"/>
                  </a:lnTo>
                  <a:lnTo>
                    <a:pt x="0" y="5039001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A8EC0F2E-A6A4-A06E-24A8-5D33043B6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882512">
            <a:off x="3695480" y="2946493"/>
            <a:ext cx="364136" cy="4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D556D62-E20B-404A-AE1F-6186DE81599D}"/>
              </a:ext>
            </a:extLst>
          </p:cNvPr>
          <p:cNvCxnSpPr>
            <a:cxnSpLocks/>
            <a:stCxn id="14" idx="0"/>
            <a:endCxn id="14" idx="0"/>
          </p:cNvCxnSpPr>
          <p:nvPr/>
        </p:nvCxnSpPr>
        <p:spPr bwMode="auto">
          <a:xfrm>
            <a:off x="792906" y="2358296"/>
            <a:ext cx="0" cy="0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6D28EDA-0402-E26B-AA9F-27991D89197C}"/>
              </a:ext>
            </a:extLst>
          </p:cNvPr>
          <p:cNvGrpSpPr/>
          <p:nvPr/>
        </p:nvGrpSpPr>
        <p:grpSpPr>
          <a:xfrm>
            <a:off x="4708603" y="2716468"/>
            <a:ext cx="1066146" cy="874529"/>
            <a:chOff x="4088862" y="1125665"/>
            <a:chExt cx="1066146" cy="874529"/>
          </a:xfrm>
        </p:grpSpPr>
        <p:pic>
          <p:nvPicPr>
            <p:cNvPr id="35" name="Grafik 26" descr="Satellit mit einfarbiger Füllung">
              <a:extLst>
                <a:ext uri="{FF2B5EF4-FFF2-40B4-BE49-F238E27FC236}">
                  <a16:creationId xmlns:a16="http://schemas.microsoft.com/office/drawing/2014/main" id="{29175270-14AF-FC1A-B755-21722DB94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0514068">
              <a:off x="4922363" y="1187882"/>
              <a:ext cx="232645" cy="240733"/>
            </a:xfrm>
            <a:prstGeom prst="rect">
              <a:avLst/>
            </a:prstGeom>
          </p:spPr>
        </p:pic>
        <p:pic>
          <p:nvPicPr>
            <p:cNvPr id="36" name="Graphic 35" descr="Satellite dish with solid fill">
              <a:extLst>
                <a:ext uri="{FF2B5EF4-FFF2-40B4-BE49-F238E27FC236}">
                  <a16:creationId xmlns:a16="http://schemas.microsoft.com/office/drawing/2014/main" id="{613E029B-9376-7543-5942-D2CB68118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088862" y="1609537"/>
              <a:ext cx="404239" cy="390657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3767AE1-88A4-5554-EAE9-EF1EB11CB95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396674" y="1405442"/>
              <a:ext cx="9525" cy="216693"/>
            </a:xfrm>
            <a:prstGeom prst="line">
              <a:avLst/>
            </a:prstGeom>
            <a:solidFill>
              <a:schemeClr val="bg1"/>
            </a:solidFill>
            <a:ln w="6350" cap="flat" cmpd="sng" algn="ctr">
              <a:solidFill>
                <a:srgbClr val="32668A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8" name="Graphic 37" descr="Satellite dish with solid fill">
              <a:extLst>
                <a:ext uri="{FF2B5EF4-FFF2-40B4-BE49-F238E27FC236}">
                  <a16:creationId xmlns:a16="http://schemas.microsoft.com/office/drawing/2014/main" id="{94A0A776-A8B8-F8B5-1386-462AE7CAF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396747" y="1634081"/>
              <a:ext cx="201295" cy="194532"/>
            </a:xfrm>
            <a:prstGeom prst="rect">
              <a:avLst/>
            </a:prstGeom>
          </p:spPr>
        </p:pic>
        <p:pic>
          <p:nvPicPr>
            <p:cNvPr id="39" name="Graphic 38" descr="Satellite dish with solid fill">
              <a:extLst>
                <a:ext uri="{FF2B5EF4-FFF2-40B4-BE49-F238E27FC236}">
                  <a16:creationId xmlns:a16="http://schemas.microsoft.com/office/drawing/2014/main" id="{37FCD531-269E-9D5E-C857-61C668E55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483931" y="1809592"/>
              <a:ext cx="171710" cy="165941"/>
            </a:xfrm>
            <a:prstGeom prst="rect">
              <a:avLst/>
            </a:prstGeom>
          </p:spPr>
        </p:pic>
        <p:pic>
          <p:nvPicPr>
            <p:cNvPr id="40" name="Grafik 26" descr="Satellit mit einfarbiger Füllung">
              <a:extLst>
                <a:ext uri="{FF2B5EF4-FFF2-40B4-BE49-F238E27FC236}">
                  <a16:creationId xmlns:a16="http://schemas.microsoft.com/office/drawing/2014/main" id="{240FC47E-279F-EFA9-E76D-AC15E10AD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571424">
              <a:off x="4590318" y="1128633"/>
              <a:ext cx="232645" cy="240733"/>
            </a:xfrm>
            <a:prstGeom prst="rect">
              <a:avLst/>
            </a:prstGeom>
          </p:spPr>
        </p:pic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ACF67AB-9662-C2AA-50D6-DCF08FCE3B5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63522" y="1386392"/>
              <a:ext cx="123665" cy="250200"/>
            </a:xfrm>
            <a:prstGeom prst="line">
              <a:avLst/>
            </a:prstGeom>
            <a:solidFill>
              <a:schemeClr val="bg1"/>
            </a:solidFill>
            <a:ln w="6350" cap="flat" cmpd="sng" algn="ctr">
              <a:solidFill>
                <a:srgbClr val="32668A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42" name="Grafik 26" descr="Satellit mit einfarbiger Füllung">
              <a:extLst>
                <a:ext uri="{FF2B5EF4-FFF2-40B4-BE49-F238E27FC236}">
                  <a16:creationId xmlns:a16="http://schemas.microsoft.com/office/drawing/2014/main" id="{0BCD0A3B-FC08-CC00-34C3-202761F29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797751">
              <a:off x="4292083" y="1121621"/>
              <a:ext cx="232645" cy="240733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43361DC-CD01-6FC0-8434-6D3DE08813D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655640" y="1435923"/>
              <a:ext cx="290594" cy="367211"/>
            </a:xfrm>
            <a:prstGeom prst="line">
              <a:avLst/>
            </a:prstGeom>
            <a:solidFill>
              <a:schemeClr val="bg1"/>
            </a:solidFill>
            <a:ln w="6350" cap="flat" cmpd="sng" algn="ctr">
              <a:solidFill>
                <a:srgbClr val="32668A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2E06004B-616A-DBD0-034E-B07802B405D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8" t="15027" r="15426" b="15165"/>
          <a:stretch/>
        </p:blipFill>
        <p:spPr>
          <a:xfrm>
            <a:off x="7143418" y="3100506"/>
            <a:ext cx="746497" cy="754947"/>
          </a:xfrm>
          <a:prstGeom prst="rect">
            <a:avLst/>
          </a:prstGeom>
          <a:noFill/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86DD677C-ADD7-B817-661E-BDA3DBE10AB3}"/>
              </a:ext>
            </a:extLst>
          </p:cNvPr>
          <p:cNvGrpSpPr/>
          <p:nvPr/>
        </p:nvGrpSpPr>
        <p:grpSpPr>
          <a:xfrm rot="2597175">
            <a:off x="1518334" y="2903493"/>
            <a:ext cx="354906" cy="328442"/>
            <a:chOff x="855589" y="1359894"/>
            <a:chExt cx="574792" cy="314279"/>
          </a:xfrm>
          <a:solidFill>
            <a:schemeClr val="tx2"/>
          </a:solidFill>
        </p:grpSpPr>
        <p:sp>
          <p:nvSpPr>
            <p:cNvPr id="48" name="Ellipse 19">
              <a:extLst>
                <a:ext uri="{FF2B5EF4-FFF2-40B4-BE49-F238E27FC236}">
                  <a16:creationId xmlns:a16="http://schemas.microsoft.com/office/drawing/2014/main" id="{1BB67D00-1070-35FB-59C2-1C007D2B441D}"/>
                </a:ext>
              </a:extLst>
            </p:cNvPr>
            <p:cNvSpPr/>
            <p:nvPr/>
          </p:nvSpPr>
          <p:spPr bwMode="auto">
            <a:xfrm>
              <a:off x="855589" y="1359894"/>
              <a:ext cx="574792" cy="314279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A25B5A7-B85A-063E-4A2A-4DB86CBB895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35199" y="1393700"/>
              <a:ext cx="0" cy="209843"/>
            </a:xfrm>
            <a:prstGeom prst="straightConnector1">
              <a:avLst/>
            </a:prstGeom>
            <a:grp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70" name="Arrow: Chevron 6">
            <a:extLst>
              <a:ext uri="{FF2B5EF4-FFF2-40B4-BE49-F238E27FC236}">
                <a16:creationId xmlns:a16="http://schemas.microsoft.com/office/drawing/2014/main" id="{4FD943C2-96DF-A466-5E7C-1A450887B701}"/>
              </a:ext>
            </a:extLst>
          </p:cNvPr>
          <p:cNvSpPr/>
          <p:nvPr/>
        </p:nvSpPr>
        <p:spPr bwMode="auto">
          <a:xfrm>
            <a:off x="6196241" y="2206572"/>
            <a:ext cx="3180957" cy="2168357"/>
          </a:xfrm>
          <a:custGeom>
            <a:avLst/>
            <a:gdLst>
              <a:gd name="connsiteX0" fmla="*/ 0 w 2009775"/>
              <a:gd name="connsiteY0" fmla="*/ 0 h 828675"/>
              <a:gd name="connsiteX1" fmla="*/ 1595438 w 2009775"/>
              <a:gd name="connsiteY1" fmla="*/ 0 h 828675"/>
              <a:gd name="connsiteX2" fmla="*/ 2009775 w 2009775"/>
              <a:gd name="connsiteY2" fmla="*/ 414338 h 828675"/>
              <a:gd name="connsiteX3" fmla="*/ 1595438 w 2009775"/>
              <a:gd name="connsiteY3" fmla="*/ 828675 h 828675"/>
              <a:gd name="connsiteX4" fmla="*/ 0 w 2009775"/>
              <a:gd name="connsiteY4" fmla="*/ 828675 h 828675"/>
              <a:gd name="connsiteX5" fmla="*/ 414338 w 2009775"/>
              <a:gd name="connsiteY5" fmla="*/ 414338 h 828675"/>
              <a:gd name="connsiteX6" fmla="*/ 0 w 2009775"/>
              <a:gd name="connsiteY6" fmla="*/ 0 h 828675"/>
              <a:gd name="connsiteX0" fmla="*/ 0 w 2009775"/>
              <a:gd name="connsiteY0" fmla="*/ 0 h 958215"/>
              <a:gd name="connsiteX1" fmla="*/ 1595438 w 2009775"/>
              <a:gd name="connsiteY1" fmla="*/ 0 h 958215"/>
              <a:gd name="connsiteX2" fmla="*/ 2009775 w 2009775"/>
              <a:gd name="connsiteY2" fmla="*/ 414338 h 958215"/>
              <a:gd name="connsiteX3" fmla="*/ 1694498 w 2009775"/>
              <a:gd name="connsiteY3" fmla="*/ 958215 h 958215"/>
              <a:gd name="connsiteX4" fmla="*/ 0 w 2009775"/>
              <a:gd name="connsiteY4" fmla="*/ 828675 h 958215"/>
              <a:gd name="connsiteX5" fmla="*/ 414338 w 2009775"/>
              <a:gd name="connsiteY5" fmla="*/ 414338 h 958215"/>
              <a:gd name="connsiteX6" fmla="*/ 0 w 2009775"/>
              <a:gd name="connsiteY6" fmla="*/ 0 h 958215"/>
              <a:gd name="connsiteX0" fmla="*/ 0 w 1941195"/>
              <a:gd name="connsiteY0" fmla="*/ 0 h 958215"/>
              <a:gd name="connsiteX1" fmla="*/ 1595438 w 1941195"/>
              <a:gd name="connsiteY1" fmla="*/ 0 h 958215"/>
              <a:gd name="connsiteX2" fmla="*/ 1941195 w 1941195"/>
              <a:gd name="connsiteY2" fmla="*/ 490538 h 958215"/>
              <a:gd name="connsiteX3" fmla="*/ 1694498 w 1941195"/>
              <a:gd name="connsiteY3" fmla="*/ 958215 h 958215"/>
              <a:gd name="connsiteX4" fmla="*/ 0 w 1941195"/>
              <a:gd name="connsiteY4" fmla="*/ 828675 h 958215"/>
              <a:gd name="connsiteX5" fmla="*/ 414338 w 1941195"/>
              <a:gd name="connsiteY5" fmla="*/ 414338 h 958215"/>
              <a:gd name="connsiteX6" fmla="*/ 0 w 1941195"/>
              <a:gd name="connsiteY6" fmla="*/ 0 h 958215"/>
              <a:gd name="connsiteX0" fmla="*/ 0 w 1941195"/>
              <a:gd name="connsiteY0" fmla="*/ 0 h 958215"/>
              <a:gd name="connsiteX1" fmla="*/ 1595438 w 1941195"/>
              <a:gd name="connsiteY1" fmla="*/ 0 h 958215"/>
              <a:gd name="connsiteX2" fmla="*/ 1941195 w 1941195"/>
              <a:gd name="connsiteY2" fmla="*/ 490538 h 958215"/>
              <a:gd name="connsiteX3" fmla="*/ 1694498 w 1941195"/>
              <a:gd name="connsiteY3" fmla="*/ 958215 h 958215"/>
              <a:gd name="connsiteX4" fmla="*/ 40997 w 1941195"/>
              <a:gd name="connsiteY4" fmla="*/ 786786 h 958215"/>
              <a:gd name="connsiteX5" fmla="*/ 414338 w 1941195"/>
              <a:gd name="connsiteY5" fmla="*/ 414338 h 958215"/>
              <a:gd name="connsiteX6" fmla="*/ 0 w 1941195"/>
              <a:gd name="connsiteY6" fmla="*/ 0 h 958215"/>
              <a:gd name="connsiteX0" fmla="*/ 0 w 1941195"/>
              <a:gd name="connsiteY0" fmla="*/ 0 h 958215"/>
              <a:gd name="connsiteX1" fmla="*/ 1595438 w 1941195"/>
              <a:gd name="connsiteY1" fmla="*/ 0 h 958215"/>
              <a:gd name="connsiteX2" fmla="*/ 1941195 w 1941195"/>
              <a:gd name="connsiteY2" fmla="*/ 490538 h 958215"/>
              <a:gd name="connsiteX3" fmla="*/ 1694498 w 1941195"/>
              <a:gd name="connsiteY3" fmla="*/ 958215 h 958215"/>
              <a:gd name="connsiteX4" fmla="*/ 40997 w 1941195"/>
              <a:gd name="connsiteY4" fmla="*/ 786786 h 958215"/>
              <a:gd name="connsiteX5" fmla="*/ 414338 w 1941195"/>
              <a:gd name="connsiteY5" fmla="*/ 414338 h 958215"/>
              <a:gd name="connsiteX6" fmla="*/ 0 w 1941195"/>
              <a:gd name="connsiteY6" fmla="*/ 0 h 958215"/>
              <a:gd name="connsiteX0" fmla="*/ 0 w 1941195"/>
              <a:gd name="connsiteY0" fmla="*/ 0 h 1021049"/>
              <a:gd name="connsiteX1" fmla="*/ 1595438 w 1941195"/>
              <a:gd name="connsiteY1" fmla="*/ 0 h 1021049"/>
              <a:gd name="connsiteX2" fmla="*/ 1941195 w 1941195"/>
              <a:gd name="connsiteY2" fmla="*/ 490538 h 1021049"/>
              <a:gd name="connsiteX3" fmla="*/ 1745744 w 1941195"/>
              <a:gd name="connsiteY3" fmla="*/ 1021049 h 1021049"/>
              <a:gd name="connsiteX4" fmla="*/ 40997 w 1941195"/>
              <a:gd name="connsiteY4" fmla="*/ 786786 h 1021049"/>
              <a:gd name="connsiteX5" fmla="*/ 414338 w 1941195"/>
              <a:gd name="connsiteY5" fmla="*/ 414338 h 1021049"/>
              <a:gd name="connsiteX6" fmla="*/ 0 w 1941195"/>
              <a:gd name="connsiteY6" fmla="*/ 0 h 1021049"/>
              <a:gd name="connsiteX0" fmla="*/ 0 w 1941195"/>
              <a:gd name="connsiteY0" fmla="*/ 0 h 1021049"/>
              <a:gd name="connsiteX1" fmla="*/ 1595438 w 1941195"/>
              <a:gd name="connsiteY1" fmla="*/ 0 h 1021049"/>
              <a:gd name="connsiteX2" fmla="*/ 1941195 w 1941195"/>
              <a:gd name="connsiteY2" fmla="*/ 490538 h 1021049"/>
              <a:gd name="connsiteX3" fmla="*/ 1745744 w 1941195"/>
              <a:gd name="connsiteY3" fmla="*/ 1021049 h 1021049"/>
              <a:gd name="connsiteX4" fmla="*/ 40997 w 1941195"/>
              <a:gd name="connsiteY4" fmla="*/ 786786 h 1021049"/>
              <a:gd name="connsiteX5" fmla="*/ 414338 w 1941195"/>
              <a:gd name="connsiteY5" fmla="*/ 414338 h 1021049"/>
              <a:gd name="connsiteX6" fmla="*/ 0 w 1941195"/>
              <a:gd name="connsiteY6" fmla="*/ 0 h 1021049"/>
              <a:gd name="connsiteX0" fmla="*/ 0 w 1745744"/>
              <a:gd name="connsiteY0" fmla="*/ 0 h 1021049"/>
              <a:gd name="connsiteX1" fmla="*/ 1595438 w 1745744"/>
              <a:gd name="connsiteY1" fmla="*/ 0 h 1021049"/>
              <a:gd name="connsiteX2" fmla="*/ 1628595 w 1745744"/>
              <a:gd name="connsiteY2" fmla="*/ 501010 h 1021049"/>
              <a:gd name="connsiteX3" fmla="*/ 1745744 w 1745744"/>
              <a:gd name="connsiteY3" fmla="*/ 1021049 h 1021049"/>
              <a:gd name="connsiteX4" fmla="*/ 40997 w 1745744"/>
              <a:gd name="connsiteY4" fmla="*/ 786786 h 1021049"/>
              <a:gd name="connsiteX5" fmla="*/ 414338 w 1745744"/>
              <a:gd name="connsiteY5" fmla="*/ 414338 h 1021049"/>
              <a:gd name="connsiteX6" fmla="*/ 0 w 1745744"/>
              <a:gd name="connsiteY6" fmla="*/ 0 h 1021049"/>
              <a:gd name="connsiteX0" fmla="*/ 0 w 1628595"/>
              <a:gd name="connsiteY0" fmla="*/ 0 h 950361"/>
              <a:gd name="connsiteX1" fmla="*/ 1595438 w 1628595"/>
              <a:gd name="connsiteY1" fmla="*/ 0 h 950361"/>
              <a:gd name="connsiteX2" fmla="*/ 1628595 w 1628595"/>
              <a:gd name="connsiteY2" fmla="*/ 501010 h 950361"/>
              <a:gd name="connsiteX3" fmla="*/ 1212787 w 1628595"/>
              <a:gd name="connsiteY3" fmla="*/ 950361 h 950361"/>
              <a:gd name="connsiteX4" fmla="*/ 40997 w 1628595"/>
              <a:gd name="connsiteY4" fmla="*/ 786786 h 950361"/>
              <a:gd name="connsiteX5" fmla="*/ 414338 w 1628595"/>
              <a:gd name="connsiteY5" fmla="*/ 414338 h 950361"/>
              <a:gd name="connsiteX6" fmla="*/ 0 w 1628595"/>
              <a:gd name="connsiteY6" fmla="*/ 0 h 950361"/>
              <a:gd name="connsiteX0" fmla="*/ 0 w 1595438"/>
              <a:gd name="connsiteY0" fmla="*/ 0 h 950361"/>
              <a:gd name="connsiteX1" fmla="*/ 1595438 w 1595438"/>
              <a:gd name="connsiteY1" fmla="*/ 0 h 950361"/>
              <a:gd name="connsiteX2" fmla="*/ 1456921 w 1595438"/>
              <a:gd name="connsiteY2" fmla="*/ 487919 h 950361"/>
              <a:gd name="connsiteX3" fmla="*/ 1212787 w 1595438"/>
              <a:gd name="connsiteY3" fmla="*/ 950361 h 950361"/>
              <a:gd name="connsiteX4" fmla="*/ 40997 w 1595438"/>
              <a:gd name="connsiteY4" fmla="*/ 786786 h 950361"/>
              <a:gd name="connsiteX5" fmla="*/ 414338 w 1595438"/>
              <a:gd name="connsiteY5" fmla="*/ 414338 h 950361"/>
              <a:gd name="connsiteX6" fmla="*/ 0 w 1595438"/>
              <a:gd name="connsiteY6" fmla="*/ 0 h 950361"/>
              <a:gd name="connsiteX0" fmla="*/ 0 w 1456921"/>
              <a:gd name="connsiteY0" fmla="*/ 0 h 950361"/>
              <a:gd name="connsiteX1" fmla="*/ 1331522 w 1456921"/>
              <a:gd name="connsiteY1" fmla="*/ 0 h 950361"/>
              <a:gd name="connsiteX2" fmla="*/ 1456921 w 1456921"/>
              <a:gd name="connsiteY2" fmla="*/ 487919 h 950361"/>
              <a:gd name="connsiteX3" fmla="*/ 1212787 w 1456921"/>
              <a:gd name="connsiteY3" fmla="*/ 950361 h 950361"/>
              <a:gd name="connsiteX4" fmla="*/ 40997 w 1456921"/>
              <a:gd name="connsiteY4" fmla="*/ 786786 h 950361"/>
              <a:gd name="connsiteX5" fmla="*/ 414338 w 1456921"/>
              <a:gd name="connsiteY5" fmla="*/ 414338 h 950361"/>
              <a:gd name="connsiteX6" fmla="*/ 0 w 1456921"/>
              <a:gd name="connsiteY6" fmla="*/ 0 h 950361"/>
              <a:gd name="connsiteX0" fmla="*/ 0 w 1531228"/>
              <a:gd name="connsiteY0" fmla="*/ 0 h 950361"/>
              <a:gd name="connsiteX1" fmla="*/ 1331522 w 1531228"/>
              <a:gd name="connsiteY1" fmla="*/ 0 h 950361"/>
              <a:gd name="connsiteX2" fmla="*/ 1531228 w 1531228"/>
              <a:gd name="connsiteY2" fmla="*/ 498391 h 950361"/>
              <a:gd name="connsiteX3" fmla="*/ 1212787 w 1531228"/>
              <a:gd name="connsiteY3" fmla="*/ 950361 h 950361"/>
              <a:gd name="connsiteX4" fmla="*/ 40997 w 1531228"/>
              <a:gd name="connsiteY4" fmla="*/ 786786 h 950361"/>
              <a:gd name="connsiteX5" fmla="*/ 414338 w 1531228"/>
              <a:gd name="connsiteY5" fmla="*/ 414338 h 950361"/>
              <a:gd name="connsiteX6" fmla="*/ 0 w 1531228"/>
              <a:gd name="connsiteY6" fmla="*/ 0 h 950361"/>
              <a:gd name="connsiteX0" fmla="*/ 0 w 1559414"/>
              <a:gd name="connsiteY0" fmla="*/ 2618 h 950361"/>
              <a:gd name="connsiteX1" fmla="*/ 1359708 w 1559414"/>
              <a:gd name="connsiteY1" fmla="*/ 0 h 950361"/>
              <a:gd name="connsiteX2" fmla="*/ 1559414 w 1559414"/>
              <a:gd name="connsiteY2" fmla="*/ 498391 h 950361"/>
              <a:gd name="connsiteX3" fmla="*/ 1240973 w 1559414"/>
              <a:gd name="connsiteY3" fmla="*/ 950361 h 950361"/>
              <a:gd name="connsiteX4" fmla="*/ 69183 w 1559414"/>
              <a:gd name="connsiteY4" fmla="*/ 786786 h 950361"/>
              <a:gd name="connsiteX5" fmla="*/ 442524 w 1559414"/>
              <a:gd name="connsiteY5" fmla="*/ 414338 h 950361"/>
              <a:gd name="connsiteX6" fmla="*/ 0 w 1559414"/>
              <a:gd name="connsiteY6" fmla="*/ 2618 h 950361"/>
              <a:gd name="connsiteX0" fmla="*/ 0 w 1559414"/>
              <a:gd name="connsiteY0" fmla="*/ 2618 h 950361"/>
              <a:gd name="connsiteX1" fmla="*/ 1359708 w 1559414"/>
              <a:gd name="connsiteY1" fmla="*/ 0 h 950361"/>
              <a:gd name="connsiteX2" fmla="*/ 1559414 w 1559414"/>
              <a:gd name="connsiteY2" fmla="*/ 498391 h 950361"/>
              <a:gd name="connsiteX3" fmla="*/ 1240973 w 1559414"/>
              <a:gd name="connsiteY3" fmla="*/ 950361 h 950361"/>
              <a:gd name="connsiteX4" fmla="*/ 69183 w 1559414"/>
              <a:gd name="connsiteY4" fmla="*/ 786786 h 950361"/>
              <a:gd name="connsiteX5" fmla="*/ 199106 w 1559414"/>
              <a:gd name="connsiteY5" fmla="*/ 396011 h 950361"/>
              <a:gd name="connsiteX6" fmla="*/ 0 w 1559414"/>
              <a:gd name="connsiteY6" fmla="*/ 2618 h 950361"/>
              <a:gd name="connsiteX0" fmla="*/ 0 w 1559414"/>
              <a:gd name="connsiteY0" fmla="*/ 2618 h 950361"/>
              <a:gd name="connsiteX1" fmla="*/ 1359708 w 1559414"/>
              <a:gd name="connsiteY1" fmla="*/ 0 h 950361"/>
              <a:gd name="connsiteX2" fmla="*/ 1559414 w 1559414"/>
              <a:gd name="connsiteY2" fmla="*/ 498391 h 950361"/>
              <a:gd name="connsiteX3" fmla="*/ 1240973 w 1559414"/>
              <a:gd name="connsiteY3" fmla="*/ 950361 h 950361"/>
              <a:gd name="connsiteX4" fmla="*/ 35873 w 1559414"/>
              <a:gd name="connsiteY4" fmla="*/ 784167 h 950361"/>
              <a:gd name="connsiteX5" fmla="*/ 199106 w 1559414"/>
              <a:gd name="connsiteY5" fmla="*/ 396011 h 950361"/>
              <a:gd name="connsiteX6" fmla="*/ 0 w 1559414"/>
              <a:gd name="connsiteY6" fmla="*/ 2618 h 950361"/>
              <a:gd name="connsiteX0" fmla="*/ 0 w 1559414"/>
              <a:gd name="connsiteY0" fmla="*/ 2618 h 950361"/>
              <a:gd name="connsiteX1" fmla="*/ 1359708 w 1559414"/>
              <a:gd name="connsiteY1" fmla="*/ 0 h 950361"/>
              <a:gd name="connsiteX2" fmla="*/ 1559414 w 1559414"/>
              <a:gd name="connsiteY2" fmla="*/ 498391 h 950361"/>
              <a:gd name="connsiteX3" fmla="*/ 1240973 w 1559414"/>
              <a:gd name="connsiteY3" fmla="*/ 950361 h 950361"/>
              <a:gd name="connsiteX4" fmla="*/ 35873 w 1559414"/>
              <a:gd name="connsiteY4" fmla="*/ 784167 h 950361"/>
              <a:gd name="connsiteX5" fmla="*/ 199106 w 1559414"/>
              <a:gd name="connsiteY5" fmla="*/ 396011 h 950361"/>
              <a:gd name="connsiteX6" fmla="*/ 0 w 1559414"/>
              <a:gd name="connsiteY6" fmla="*/ 2618 h 950361"/>
              <a:gd name="connsiteX0" fmla="*/ 0 w 1559414"/>
              <a:gd name="connsiteY0" fmla="*/ 2618 h 942506"/>
              <a:gd name="connsiteX1" fmla="*/ 1359708 w 1559414"/>
              <a:gd name="connsiteY1" fmla="*/ 0 h 942506"/>
              <a:gd name="connsiteX2" fmla="*/ 1559414 w 1559414"/>
              <a:gd name="connsiteY2" fmla="*/ 498391 h 942506"/>
              <a:gd name="connsiteX3" fmla="*/ 1235848 w 1559414"/>
              <a:gd name="connsiteY3" fmla="*/ 942506 h 942506"/>
              <a:gd name="connsiteX4" fmla="*/ 35873 w 1559414"/>
              <a:gd name="connsiteY4" fmla="*/ 784167 h 942506"/>
              <a:gd name="connsiteX5" fmla="*/ 199106 w 1559414"/>
              <a:gd name="connsiteY5" fmla="*/ 396011 h 942506"/>
              <a:gd name="connsiteX6" fmla="*/ 0 w 1559414"/>
              <a:gd name="connsiteY6" fmla="*/ 2618 h 942506"/>
              <a:gd name="connsiteX0" fmla="*/ 0 w 1451798"/>
              <a:gd name="connsiteY0" fmla="*/ 2618 h 942506"/>
              <a:gd name="connsiteX1" fmla="*/ 1359708 w 1451798"/>
              <a:gd name="connsiteY1" fmla="*/ 0 h 942506"/>
              <a:gd name="connsiteX2" fmla="*/ 1451798 w 1451798"/>
              <a:gd name="connsiteY2" fmla="*/ 493155 h 942506"/>
              <a:gd name="connsiteX3" fmla="*/ 1235848 w 1451798"/>
              <a:gd name="connsiteY3" fmla="*/ 942506 h 942506"/>
              <a:gd name="connsiteX4" fmla="*/ 35873 w 1451798"/>
              <a:gd name="connsiteY4" fmla="*/ 784167 h 942506"/>
              <a:gd name="connsiteX5" fmla="*/ 199106 w 1451798"/>
              <a:gd name="connsiteY5" fmla="*/ 396011 h 942506"/>
              <a:gd name="connsiteX6" fmla="*/ 0 w 1451798"/>
              <a:gd name="connsiteY6" fmla="*/ 2618 h 942506"/>
              <a:gd name="connsiteX0" fmla="*/ 0 w 1451798"/>
              <a:gd name="connsiteY0" fmla="*/ 0 h 939888"/>
              <a:gd name="connsiteX1" fmla="*/ 1287964 w 1451798"/>
              <a:gd name="connsiteY1" fmla="*/ 0 h 939888"/>
              <a:gd name="connsiteX2" fmla="*/ 1451798 w 1451798"/>
              <a:gd name="connsiteY2" fmla="*/ 490537 h 939888"/>
              <a:gd name="connsiteX3" fmla="*/ 1235848 w 1451798"/>
              <a:gd name="connsiteY3" fmla="*/ 939888 h 939888"/>
              <a:gd name="connsiteX4" fmla="*/ 35873 w 1451798"/>
              <a:gd name="connsiteY4" fmla="*/ 781549 h 939888"/>
              <a:gd name="connsiteX5" fmla="*/ 199106 w 1451798"/>
              <a:gd name="connsiteY5" fmla="*/ 393393 h 939888"/>
              <a:gd name="connsiteX6" fmla="*/ 0 w 1451798"/>
              <a:gd name="connsiteY6" fmla="*/ 0 h 93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1798" h="939888">
                <a:moveTo>
                  <a:pt x="0" y="0"/>
                </a:moveTo>
                <a:lnTo>
                  <a:pt x="1287964" y="0"/>
                </a:lnTo>
                <a:lnTo>
                  <a:pt x="1451798" y="490537"/>
                </a:lnTo>
                <a:lnTo>
                  <a:pt x="1235848" y="939888"/>
                </a:lnTo>
                <a:lnTo>
                  <a:pt x="35873" y="781549"/>
                </a:lnTo>
                <a:lnTo>
                  <a:pt x="199106" y="393393"/>
                </a:lnTo>
                <a:lnTo>
                  <a:pt x="0" y="0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974754452">
                  <a:custGeom>
                    <a:avLst/>
                    <a:gdLst>
                      <a:gd name="connsiteX0" fmla="*/ 0 w 3368353"/>
                      <a:gd name="connsiteY0" fmla="*/ 0 h 2092000"/>
                      <a:gd name="connsiteX1" fmla="*/ 597647 w 3368353"/>
                      <a:gd name="connsiteY1" fmla="*/ 0 h 2092000"/>
                      <a:gd name="connsiteX2" fmla="*/ 1195295 w 3368353"/>
                      <a:gd name="connsiteY2" fmla="*/ 0 h 2092000"/>
                      <a:gd name="connsiteX3" fmla="*/ 1792942 w 3368353"/>
                      <a:gd name="connsiteY3" fmla="*/ 0 h 2092000"/>
                      <a:gd name="connsiteX4" fmla="*/ 2300942 w 3368353"/>
                      <a:gd name="connsiteY4" fmla="*/ 0 h 2092000"/>
                      <a:gd name="connsiteX5" fmla="*/ 2988237 w 3368353"/>
                      <a:gd name="connsiteY5" fmla="*/ 0 h 2092000"/>
                      <a:gd name="connsiteX6" fmla="*/ 3178295 w 3368353"/>
                      <a:gd name="connsiteY6" fmla="*/ 545918 h 2092000"/>
                      <a:gd name="connsiteX7" fmla="*/ 3368352 w 3368353"/>
                      <a:gd name="connsiteY7" fmla="*/ 1091835 h 2092000"/>
                      <a:gd name="connsiteX8" fmla="*/ 3132867 w 3368353"/>
                      <a:gd name="connsiteY8" fmla="*/ 1561913 h 2092000"/>
                      <a:gd name="connsiteX9" fmla="*/ 2867321 w 3368353"/>
                      <a:gd name="connsiteY9" fmla="*/ 2092000 h 2092000"/>
                      <a:gd name="connsiteX10" fmla="*/ 2310503 w 3368353"/>
                      <a:gd name="connsiteY10" fmla="*/ 2021514 h 2092000"/>
                      <a:gd name="connsiteX11" fmla="*/ 1725843 w 3368353"/>
                      <a:gd name="connsiteY11" fmla="*/ 1947503 h 2092000"/>
                      <a:gd name="connsiteX12" fmla="*/ 1113343 w 3368353"/>
                      <a:gd name="connsiteY12" fmla="*/ 1869968 h 2092000"/>
                      <a:gd name="connsiteX13" fmla="*/ 83229 w 3368353"/>
                      <a:gd name="connsiteY13" fmla="*/ 1739569 h 2092000"/>
                      <a:gd name="connsiteX14" fmla="*/ 280164 w 3368353"/>
                      <a:gd name="connsiteY14" fmla="*/ 1290312 h 2092000"/>
                      <a:gd name="connsiteX15" fmla="*/ 461950 w 3368353"/>
                      <a:gd name="connsiteY15" fmla="*/ 875613 h 2092000"/>
                      <a:gd name="connsiteX16" fmla="*/ 244834 w 3368353"/>
                      <a:gd name="connsiteY16" fmla="*/ 464075 h 2092000"/>
                      <a:gd name="connsiteX17" fmla="*/ 0 w 3368353"/>
                      <a:gd name="connsiteY17" fmla="*/ 0 h 209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368353" h="2092000" extrusionOk="0">
                        <a:moveTo>
                          <a:pt x="0" y="0"/>
                        </a:moveTo>
                        <a:cubicBezTo>
                          <a:pt x="138586" y="-38347"/>
                          <a:pt x="339667" y="40145"/>
                          <a:pt x="597647" y="0"/>
                        </a:cubicBezTo>
                        <a:cubicBezTo>
                          <a:pt x="855627" y="-40145"/>
                          <a:pt x="906341" y="27399"/>
                          <a:pt x="1195295" y="0"/>
                        </a:cubicBezTo>
                        <a:cubicBezTo>
                          <a:pt x="1484249" y="-27399"/>
                          <a:pt x="1626755" y="9720"/>
                          <a:pt x="1792942" y="0"/>
                        </a:cubicBezTo>
                        <a:cubicBezTo>
                          <a:pt x="1959129" y="-9720"/>
                          <a:pt x="2165460" y="7698"/>
                          <a:pt x="2300942" y="0"/>
                        </a:cubicBezTo>
                        <a:cubicBezTo>
                          <a:pt x="2436424" y="-7698"/>
                          <a:pt x="2834811" y="81826"/>
                          <a:pt x="2988237" y="0"/>
                        </a:cubicBezTo>
                        <a:cubicBezTo>
                          <a:pt x="3082945" y="186688"/>
                          <a:pt x="3078986" y="408102"/>
                          <a:pt x="3178295" y="545918"/>
                        </a:cubicBezTo>
                        <a:cubicBezTo>
                          <a:pt x="3277604" y="683734"/>
                          <a:pt x="3238163" y="881531"/>
                          <a:pt x="3368352" y="1091835"/>
                        </a:cubicBezTo>
                        <a:cubicBezTo>
                          <a:pt x="3287405" y="1261015"/>
                          <a:pt x="3197647" y="1305020"/>
                          <a:pt x="3132867" y="1561913"/>
                        </a:cubicBezTo>
                        <a:cubicBezTo>
                          <a:pt x="3068087" y="1818806"/>
                          <a:pt x="2877526" y="1938459"/>
                          <a:pt x="2867321" y="2092000"/>
                        </a:cubicBezTo>
                        <a:cubicBezTo>
                          <a:pt x="2679565" y="2086922"/>
                          <a:pt x="2553190" y="2023582"/>
                          <a:pt x="2310503" y="2021514"/>
                        </a:cubicBezTo>
                        <a:cubicBezTo>
                          <a:pt x="2067816" y="2019445"/>
                          <a:pt x="1883903" y="1931206"/>
                          <a:pt x="1725843" y="1947503"/>
                        </a:cubicBezTo>
                        <a:cubicBezTo>
                          <a:pt x="1567783" y="1963800"/>
                          <a:pt x="1273642" y="1872134"/>
                          <a:pt x="1113343" y="1869968"/>
                        </a:cubicBezTo>
                        <a:cubicBezTo>
                          <a:pt x="953044" y="1867802"/>
                          <a:pt x="551014" y="1687516"/>
                          <a:pt x="83229" y="1739569"/>
                        </a:cubicBezTo>
                        <a:cubicBezTo>
                          <a:pt x="115686" y="1579265"/>
                          <a:pt x="256513" y="1460951"/>
                          <a:pt x="280164" y="1290312"/>
                        </a:cubicBezTo>
                        <a:cubicBezTo>
                          <a:pt x="303815" y="1119673"/>
                          <a:pt x="402528" y="1034626"/>
                          <a:pt x="461950" y="875613"/>
                        </a:cubicBezTo>
                        <a:cubicBezTo>
                          <a:pt x="374789" y="738825"/>
                          <a:pt x="349475" y="610827"/>
                          <a:pt x="244834" y="464075"/>
                        </a:cubicBezTo>
                        <a:cubicBezTo>
                          <a:pt x="140193" y="317323"/>
                          <a:pt x="114576" y="1438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err="1">
              <a:ln>
                <a:noFill/>
              </a:ln>
              <a:solidFill>
                <a:srgbClr val="2C5C7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845D098-1623-339F-3FB4-3DF000D62E45}"/>
              </a:ext>
            </a:extLst>
          </p:cNvPr>
          <p:cNvCxnSpPr>
            <a:cxnSpLocks/>
          </p:cNvCxnSpPr>
          <p:nvPr/>
        </p:nvCxnSpPr>
        <p:spPr>
          <a:xfrm flipH="1">
            <a:off x="712606" y="2206573"/>
            <a:ext cx="5383394" cy="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1E2E7F0-BB10-E4A4-363A-A46CCCEDEA39}"/>
              </a:ext>
            </a:extLst>
          </p:cNvPr>
          <p:cNvCxnSpPr>
            <a:cxnSpLocks/>
          </p:cNvCxnSpPr>
          <p:nvPr/>
        </p:nvCxnSpPr>
        <p:spPr>
          <a:xfrm flipH="1" flipV="1">
            <a:off x="384624" y="3335517"/>
            <a:ext cx="5675106" cy="628426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535E9F7-FB0C-ABD2-9B80-542941E6D302}"/>
              </a:ext>
            </a:extLst>
          </p:cNvPr>
          <p:cNvGrpSpPr/>
          <p:nvPr/>
        </p:nvGrpSpPr>
        <p:grpSpPr>
          <a:xfrm rot="2880201">
            <a:off x="6705966" y="2951456"/>
            <a:ext cx="354906" cy="328442"/>
            <a:chOff x="5977170" y="1355550"/>
            <a:chExt cx="574792" cy="314279"/>
          </a:xfrm>
          <a:solidFill>
            <a:srgbClr val="FF0000"/>
          </a:solidFill>
        </p:grpSpPr>
        <p:sp>
          <p:nvSpPr>
            <p:cNvPr id="62" name="Ellipse 19">
              <a:extLst>
                <a:ext uri="{FF2B5EF4-FFF2-40B4-BE49-F238E27FC236}">
                  <a16:creationId xmlns:a16="http://schemas.microsoft.com/office/drawing/2014/main" id="{49DCFF41-EB97-8457-8476-38CEBE00EEB5}"/>
                </a:ext>
              </a:extLst>
            </p:cNvPr>
            <p:cNvSpPr/>
            <p:nvPr/>
          </p:nvSpPr>
          <p:spPr bwMode="auto">
            <a:xfrm>
              <a:off x="5977170" y="1355550"/>
              <a:ext cx="574792" cy="314279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E6121DFA-3D52-2E8E-85D1-8E238C6B590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302683" y="1407768"/>
              <a:ext cx="0" cy="209843"/>
            </a:xfrm>
            <a:prstGeom prst="straightConnector1">
              <a:avLst/>
            </a:prstGeom>
            <a:grp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F35EEF8B-1003-9C18-1277-9473001FB4F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214237" y="1407768"/>
              <a:ext cx="0" cy="209843"/>
            </a:xfrm>
            <a:prstGeom prst="straightConnector1">
              <a:avLst/>
            </a:prstGeom>
            <a:grp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EA764B93-75F5-2BB7-CBF0-A05AF1FF1867}"/>
              </a:ext>
            </a:extLst>
          </p:cNvPr>
          <p:cNvSpPr txBox="1"/>
          <p:nvPr/>
        </p:nvSpPr>
        <p:spPr>
          <a:xfrm>
            <a:off x="1214260" y="6244416"/>
            <a:ext cx="764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B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Slow </a:t>
            </a:r>
            <a:r>
              <a:rPr kumimoji="0" lang="fr-B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growth</a:t>
            </a:r>
            <a:endParaRPr kumimoji="0" lang="en-I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24C68B3-4F03-7747-3F3B-077832ACA527}"/>
              </a:ext>
            </a:extLst>
          </p:cNvPr>
          <p:cNvSpPr txBox="1"/>
          <p:nvPr/>
        </p:nvSpPr>
        <p:spPr>
          <a:xfrm>
            <a:off x="2708166" y="6244416"/>
            <a:ext cx="764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B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Fast </a:t>
            </a:r>
            <a:r>
              <a:rPr kumimoji="0" lang="fr-B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growth</a:t>
            </a:r>
            <a:endParaRPr kumimoji="0" lang="en-I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A4D43E8-5D36-EF87-2E31-DFCBB3FA49E0}"/>
              </a:ext>
            </a:extLst>
          </p:cNvPr>
          <p:cNvSpPr txBox="1"/>
          <p:nvPr/>
        </p:nvSpPr>
        <p:spPr>
          <a:xfrm>
            <a:off x="6173525" y="1913646"/>
            <a:ext cx="919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BE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Scope</a:t>
            </a:r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BE12A5A-75D4-AF7B-8562-779424E40E13}"/>
              </a:ext>
            </a:extLst>
          </p:cNvPr>
          <p:cNvSpPr txBox="1"/>
          <p:nvPr/>
        </p:nvSpPr>
        <p:spPr>
          <a:xfrm>
            <a:off x="6059730" y="4527027"/>
            <a:ext cx="3479145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BE" sz="11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Impacted</a:t>
            </a:r>
            <a:r>
              <a:rPr kumimoji="0" lang="fr-BE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assets: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BE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EU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BE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MS assets (Commercial, civil </a:t>
            </a:r>
            <a:r>
              <a:rPr kumimoji="0" lang="fr-BE" sz="11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governmental</a:t>
            </a:r>
            <a:r>
              <a:rPr kumimoji="0" lang="fr-BE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  <a:p>
            <a:pPr marL="2857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BE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International organisations and </a:t>
            </a:r>
            <a:r>
              <a:rPr kumimoji="0" lang="fr-BE" sz="11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third</a:t>
            </a:r>
            <a:r>
              <a:rPr kumimoji="0" lang="fr-BE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country assets </a:t>
            </a:r>
            <a:r>
              <a:rPr kumimoji="0" lang="fr-BE" sz="11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providing</a:t>
            </a:r>
            <a:r>
              <a:rPr kumimoji="0" lang="fr-BE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services in the Union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BE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BE" sz="11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Military</a:t>
            </a:r>
            <a:r>
              <a:rPr kumimoji="0" lang="fr-BE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assets </a:t>
            </a:r>
            <a:r>
              <a:rPr kumimoji="0" lang="fr-BE" sz="11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excluded</a:t>
            </a:r>
            <a:endParaRPr kumimoji="0" lang="fr-BE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8001CB-86D5-496E-6EB6-D8AF25A2877D}"/>
              </a:ext>
            </a:extLst>
          </p:cNvPr>
          <p:cNvGrpSpPr/>
          <p:nvPr/>
        </p:nvGrpSpPr>
        <p:grpSpPr>
          <a:xfrm rot="2597175">
            <a:off x="3053121" y="2903493"/>
            <a:ext cx="354906" cy="328442"/>
            <a:chOff x="855589" y="1359894"/>
            <a:chExt cx="574792" cy="314279"/>
          </a:xfrm>
          <a:solidFill>
            <a:schemeClr val="tx2"/>
          </a:solidFill>
        </p:grpSpPr>
        <p:sp>
          <p:nvSpPr>
            <p:cNvPr id="6" name="Ellipse 19">
              <a:extLst>
                <a:ext uri="{FF2B5EF4-FFF2-40B4-BE49-F238E27FC236}">
                  <a16:creationId xmlns:a16="http://schemas.microsoft.com/office/drawing/2014/main" id="{EBDCEB4F-FB42-84D2-EDE0-06DB2B2AB238}"/>
                </a:ext>
              </a:extLst>
            </p:cNvPr>
            <p:cNvSpPr/>
            <p:nvPr/>
          </p:nvSpPr>
          <p:spPr bwMode="auto">
            <a:xfrm>
              <a:off x="855589" y="1359894"/>
              <a:ext cx="574792" cy="314279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88B8207-3321-A316-8EAF-06D8B79EAAA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35199" y="1393700"/>
              <a:ext cx="0" cy="209843"/>
            </a:xfrm>
            <a:prstGeom prst="straightConnector1">
              <a:avLst/>
            </a:prstGeom>
            <a:grp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03F0C7-F2F3-0117-3A28-431C461610ED}"/>
              </a:ext>
            </a:extLst>
          </p:cNvPr>
          <p:cNvGrpSpPr/>
          <p:nvPr/>
        </p:nvGrpSpPr>
        <p:grpSpPr>
          <a:xfrm rot="2597175">
            <a:off x="4475516" y="2903494"/>
            <a:ext cx="354906" cy="328442"/>
            <a:chOff x="855589" y="1359894"/>
            <a:chExt cx="574792" cy="314279"/>
          </a:xfrm>
          <a:solidFill>
            <a:schemeClr val="tx2"/>
          </a:solidFill>
        </p:grpSpPr>
        <p:sp>
          <p:nvSpPr>
            <p:cNvPr id="45" name="Ellipse 19">
              <a:extLst>
                <a:ext uri="{FF2B5EF4-FFF2-40B4-BE49-F238E27FC236}">
                  <a16:creationId xmlns:a16="http://schemas.microsoft.com/office/drawing/2014/main" id="{0219B1DF-5018-F3A8-1E89-65D7E67CBEED}"/>
                </a:ext>
              </a:extLst>
            </p:cNvPr>
            <p:cNvSpPr/>
            <p:nvPr/>
          </p:nvSpPr>
          <p:spPr bwMode="auto">
            <a:xfrm>
              <a:off x="855589" y="1359894"/>
              <a:ext cx="574792" cy="314279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AC0D9E0-EEC1-2D5F-A308-1751A364FCB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35199" y="1393700"/>
              <a:ext cx="0" cy="209843"/>
            </a:xfrm>
            <a:prstGeom prst="straightConnector1">
              <a:avLst/>
            </a:prstGeom>
            <a:grp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2EC96A2-DE89-9077-FAA2-CD287063CF2E}"/>
              </a:ext>
            </a:extLst>
          </p:cNvPr>
          <p:cNvGrpSpPr/>
          <p:nvPr/>
        </p:nvGrpSpPr>
        <p:grpSpPr>
          <a:xfrm rot="2880201">
            <a:off x="2287426" y="6187916"/>
            <a:ext cx="354906" cy="328442"/>
            <a:chOff x="5977170" y="1355550"/>
            <a:chExt cx="574792" cy="314279"/>
          </a:xfrm>
          <a:solidFill>
            <a:srgbClr val="FF0000"/>
          </a:solidFill>
        </p:grpSpPr>
        <p:sp>
          <p:nvSpPr>
            <p:cNvPr id="57" name="Ellipse 19">
              <a:extLst>
                <a:ext uri="{FF2B5EF4-FFF2-40B4-BE49-F238E27FC236}">
                  <a16:creationId xmlns:a16="http://schemas.microsoft.com/office/drawing/2014/main" id="{5007DA96-2A6E-EDFC-8387-78BC65E2B530}"/>
                </a:ext>
              </a:extLst>
            </p:cNvPr>
            <p:cNvSpPr/>
            <p:nvPr/>
          </p:nvSpPr>
          <p:spPr bwMode="auto">
            <a:xfrm>
              <a:off x="5977170" y="1355550"/>
              <a:ext cx="574792" cy="314279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FD0201A1-106E-681E-3289-5DAAE34E8C4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302683" y="1407768"/>
              <a:ext cx="0" cy="209843"/>
            </a:xfrm>
            <a:prstGeom prst="straightConnector1">
              <a:avLst/>
            </a:prstGeom>
            <a:grp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21C7D59F-874C-BDDF-45CD-EB55F51C040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214237" y="1407768"/>
              <a:ext cx="0" cy="209843"/>
            </a:xfrm>
            <a:prstGeom prst="straightConnector1">
              <a:avLst/>
            </a:prstGeom>
            <a:grp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3EC01BE-98E0-CE11-07B5-BC6DE8716EBE}"/>
              </a:ext>
            </a:extLst>
          </p:cNvPr>
          <p:cNvGrpSpPr/>
          <p:nvPr/>
        </p:nvGrpSpPr>
        <p:grpSpPr>
          <a:xfrm rot="2597175">
            <a:off x="850758" y="6137570"/>
            <a:ext cx="354906" cy="328442"/>
            <a:chOff x="855589" y="1359894"/>
            <a:chExt cx="574792" cy="314279"/>
          </a:xfrm>
          <a:solidFill>
            <a:schemeClr val="tx2"/>
          </a:solidFill>
        </p:grpSpPr>
        <p:sp>
          <p:nvSpPr>
            <p:cNvPr id="65" name="Ellipse 19">
              <a:extLst>
                <a:ext uri="{FF2B5EF4-FFF2-40B4-BE49-F238E27FC236}">
                  <a16:creationId xmlns:a16="http://schemas.microsoft.com/office/drawing/2014/main" id="{E3F827F2-37DC-FA14-6B6A-88E1181232B4}"/>
                </a:ext>
              </a:extLst>
            </p:cNvPr>
            <p:cNvSpPr/>
            <p:nvPr/>
          </p:nvSpPr>
          <p:spPr bwMode="auto">
            <a:xfrm>
              <a:off x="855589" y="1359894"/>
              <a:ext cx="574792" cy="314279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237EDC39-096F-6209-6317-C7194F64122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35199" y="1393700"/>
              <a:ext cx="0" cy="209843"/>
            </a:xfrm>
            <a:prstGeom prst="straightConnector1">
              <a:avLst/>
            </a:prstGeom>
            <a:grp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644975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C68F3-55C0-3367-39BA-364751E28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78">
            <a:extLst>
              <a:ext uri="{FF2B5EF4-FFF2-40B4-BE49-F238E27FC236}">
                <a16:creationId xmlns:a16="http://schemas.microsoft.com/office/drawing/2014/main" id="{347D5217-70C4-8DAE-1AE0-0E773F61B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305" y="1871724"/>
            <a:ext cx="4061762" cy="1959580"/>
          </a:xfrm>
          <a:prstGeom prst="roundRect">
            <a:avLst>
              <a:gd name="adj" fmla="val 5709"/>
            </a:avLst>
          </a:prstGeom>
          <a:noFill/>
          <a:ln w="12700" cap="flat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>
              <a:latin typeface="Poppins" pitchFamily="2" charset="77"/>
            </a:endParaRPr>
          </a:p>
        </p:txBody>
      </p:sp>
      <p:sp>
        <p:nvSpPr>
          <p:cNvPr id="23" name="Freeform 150">
            <a:extLst>
              <a:ext uri="{FF2B5EF4-FFF2-40B4-BE49-F238E27FC236}">
                <a16:creationId xmlns:a16="http://schemas.microsoft.com/office/drawing/2014/main" id="{3828B8F0-BA81-0DC5-47F0-BDC4225EB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306" y="1995316"/>
            <a:ext cx="675645" cy="1351290"/>
          </a:xfrm>
          <a:custGeom>
            <a:avLst/>
            <a:gdLst>
              <a:gd name="T0" fmla="*/ 1083 w 1084"/>
              <a:gd name="T1" fmla="*/ 1083 h 2169"/>
              <a:gd name="T2" fmla="*/ 1083 w 1084"/>
              <a:gd name="T3" fmla="*/ 1083 h 2169"/>
              <a:gd name="T4" fmla="*/ 0 w 1084"/>
              <a:gd name="T5" fmla="*/ 2168 h 2169"/>
              <a:gd name="T6" fmla="*/ 0 w 1084"/>
              <a:gd name="T7" fmla="*/ 0 h 2169"/>
              <a:gd name="T8" fmla="*/ 0 w 1084"/>
              <a:gd name="T9" fmla="*/ 0 h 2169"/>
              <a:gd name="T10" fmla="*/ 1083 w 1084"/>
              <a:gd name="T11" fmla="*/ 1083 h 2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84" h="2169">
                <a:moveTo>
                  <a:pt x="1083" y="1083"/>
                </a:moveTo>
                <a:lnTo>
                  <a:pt x="1083" y="1083"/>
                </a:lnTo>
                <a:cubicBezTo>
                  <a:pt x="1083" y="1682"/>
                  <a:pt x="599" y="2168"/>
                  <a:pt x="0" y="2168"/>
                </a:cubicBezTo>
                <a:lnTo>
                  <a:pt x="0" y="0"/>
                </a:lnTo>
                <a:lnTo>
                  <a:pt x="0" y="0"/>
                </a:lnTo>
                <a:cubicBezTo>
                  <a:pt x="599" y="0"/>
                  <a:pt x="1083" y="485"/>
                  <a:pt x="1083" y="108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Poppins" pitchFamily="2" charset="77"/>
            </a:endParaRPr>
          </a:p>
        </p:txBody>
      </p:sp>
      <p:sp>
        <p:nvSpPr>
          <p:cNvPr id="24" name="Freeform 153">
            <a:extLst>
              <a:ext uri="{FF2B5EF4-FFF2-40B4-BE49-F238E27FC236}">
                <a16:creationId xmlns:a16="http://schemas.microsoft.com/office/drawing/2014/main" id="{E2BB4555-0E04-15B4-E001-74C14B9A9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305" y="4653951"/>
            <a:ext cx="3996193" cy="1598477"/>
          </a:xfrm>
          <a:prstGeom prst="roundRect">
            <a:avLst>
              <a:gd name="adj" fmla="val 5709"/>
            </a:avLst>
          </a:prstGeom>
          <a:noFill/>
          <a:ln w="12700" cap="flat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>
              <a:latin typeface="Poppins" pitchFamily="2" charset="77"/>
            </a:endParaRPr>
          </a:p>
        </p:txBody>
      </p:sp>
      <p:sp>
        <p:nvSpPr>
          <p:cNvPr id="25" name="Freeform 225">
            <a:extLst>
              <a:ext uri="{FF2B5EF4-FFF2-40B4-BE49-F238E27FC236}">
                <a16:creationId xmlns:a16="http://schemas.microsoft.com/office/drawing/2014/main" id="{8043DDAE-1271-CBF7-EFEB-7A3B84F2F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306" y="4777544"/>
            <a:ext cx="675645" cy="1351290"/>
          </a:xfrm>
          <a:custGeom>
            <a:avLst/>
            <a:gdLst>
              <a:gd name="T0" fmla="*/ 1083 w 1084"/>
              <a:gd name="T1" fmla="*/ 1085 h 2170"/>
              <a:gd name="T2" fmla="*/ 1083 w 1084"/>
              <a:gd name="T3" fmla="*/ 1085 h 2170"/>
              <a:gd name="T4" fmla="*/ 0 w 1084"/>
              <a:gd name="T5" fmla="*/ 2169 h 2170"/>
              <a:gd name="T6" fmla="*/ 0 w 1084"/>
              <a:gd name="T7" fmla="*/ 0 h 2170"/>
              <a:gd name="T8" fmla="*/ 0 w 1084"/>
              <a:gd name="T9" fmla="*/ 0 h 2170"/>
              <a:gd name="T10" fmla="*/ 1083 w 1084"/>
              <a:gd name="T11" fmla="*/ 1085 h 2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84" h="2170">
                <a:moveTo>
                  <a:pt x="1083" y="1085"/>
                </a:moveTo>
                <a:lnTo>
                  <a:pt x="1083" y="1085"/>
                </a:lnTo>
                <a:cubicBezTo>
                  <a:pt x="1083" y="1683"/>
                  <a:pt x="599" y="2169"/>
                  <a:pt x="0" y="2169"/>
                </a:cubicBezTo>
                <a:lnTo>
                  <a:pt x="0" y="0"/>
                </a:lnTo>
                <a:lnTo>
                  <a:pt x="0" y="0"/>
                </a:lnTo>
                <a:cubicBezTo>
                  <a:pt x="599" y="0"/>
                  <a:pt x="1083" y="486"/>
                  <a:pt x="1083" y="1085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Poppins" pitchFamily="2" charset="77"/>
            </a:endParaRPr>
          </a:p>
        </p:txBody>
      </p:sp>
      <p:sp>
        <p:nvSpPr>
          <p:cNvPr id="26" name="Freeform 228">
            <a:extLst>
              <a:ext uri="{FF2B5EF4-FFF2-40B4-BE49-F238E27FC236}">
                <a16:creationId xmlns:a16="http://schemas.microsoft.com/office/drawing/2014/main" id="{38D45CB7-1EEE-6E0A-0912-CC1BBD918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02" y="4653951"/>
            <a:ext cx="3996191" cy="1598477"/>
          </a:xfrm>
          <a:prstGeom prst="roundRect">
            <a:avLst>
              <a:gd name="adj" fmla="val 5895"/>
            </a:avLst>
          </a:prstGeom>
          <a:noFill/>
          <a:ln w="12700" cap="flat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>
              <a:latin typeface="Poppins" pitchFamily="2" charset="77"/>
            </a:endParaRPr>
          </a:p>
        </p:txBody>
      </p:sp>
      <p:sp>
        <p:nvSpPr>
          <p:cNvPr id="27" name="Freeform 300">
            <a:extLst>
              <a:ext uri="{FF2B5EF4-FFF2-40B4-BE49-F238E27FC236}">
                <a16:creationId xmlns:a16="http://schemas.microsoft.com/office/drawing/2014/main" id="{723D2BC6-462B-25AE-A851-8E9961C18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7049" y="4777544"/>
            <a:ext cx="675645" cy="1351290"/>
          </a:xfrm>
          <a:custGeom>
            <a:avLst/>
            <a:gdLst>
              <a:gd name="T0" fmla="*/ 0 w 1084"/>
              <a:gd name="T1" fmla="*/ 1085 h 2170"/>
              <a:gd name="T2" fmla="*/ 0 w 1084"/>
              <a:gd name="T3" fmla="*/ 1085 h 2170"/>
              <a:gd name="T4" fmla="*/ 1083 w 1084"/>
              <a:gd name="T5" fmla="*/ 2169 h 2170"/>
              <a:gd name="T6" fmla="*/ 1083 w 1084"/>
              <a:gd name="T7" fmla="*/ 0 h 2170"/>
              <a:gd name="T8" fmla="*/ 1083 w 1084"/>
              <a:gd name="T9" fmla="*/ 0 h 2170"/>
              <a:gd name="T10" fmla="*/ 0 w 1084"/>
              <a:gd name="T11" fmla="*/ 1085 h 2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84" h="2170">
                <a:moveTo>
                  <a:pt x="0" y="1085"/>
                </a:moveTo>
                <a:lnTo>
                  <a:pt x="0" y="1085"/>
                </a:lnTo>
                <a:cubicBezTo>
                  <a:pt x="0" y="1683"/>
                  <a:pt x="485" y="2169"/>
                  <a:pt x="1083" y="2169"/>
                </a:cubicBezTo>
                <a:lnTo>
                  <a:pt x="1083" y="0"/>
                </a:lnTo>
                <a:lnTo>
                  <a:pt x="1083" y="0"/>
                </a:lnTo>
                <a:cubicBezTo>
                  <a:pt x="485" y="0"/>
                  <a:pt x="0" y="486"/>
                  <a:pt x="0" y="1085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accent6">
                  <a:lumMod val="75000"/>
                </a:schemeClr>
              </a:solidFill>
              <a:latin typeface="Poppins" pitchFamily="2" charset="77"/>
            </a:endParaRPr>
          </a:p>
        </p:txBody>
      </p:sp>
      <p:sp>
        <p:nvSpPr>
          <p:cNvPr id="28" name="Freeform 303">
            <a:extLst>
              <a:ext uri="{FF2B5EF4-FFF2-40B4-BE49-F238E27FC236}">
                <a16:creationId xmlns:a16="http://schemas.microsoft.com/office/drawing/2014/main" id="{6B94ED0A-3C6A-D5B6-5253-6A5AF0018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02" y="1894852"/>
            <a:ext cx="4021854" cy="1936452"/>
          </a:xfrm>
          <a:prstGeom prst="roundRect">
            <a:avLst>
              <a:gd name="adj" fmla="val 5895"/>
            </a:avLst>
          </a:prstGeom>
          <a:noFill/>
          <a:ln w="12700" cap="flat">
            <a:solidFill>
              <a:schemeClr val="accent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>
              <a:latin typeface="Poppins" pitchFamily="2" charset="77"/>
            </a:endParaRPr>
          </a:p>
        </p:txBody>
      </p:sp>
      <p:sp>
        <p:nvSpPr>
          <p:cNvPr id="29" name="Freeform 375">
            <a:extLst>
              <a:ext uri="{FF2B5EF4-FFF2-40B4-BE49-F238E27FC236}">
                <a16:creationId xmlns:a16="http://schemas.microsoft.com/office/drawing/2014/main" id="{CCE6024A-6070-925A-ECE1-245DE7600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7049" y="1995316"/>
            <a:ext cx="675645" cy="1351290"/>
          </a:xfrm>
          <a:custGeom>
            <a:avLst/>
            <a:gdLst>
              <a:gd name="T0" fmla="*/ 0 w 1084"/>
              <a:gd name="T1" fmla="*/ 1083 h 2169"/>
              <a:gd name="T2" fmla="*/ 0 w 1084"/>
              <a:gd name="T3" fmla="*/ 1083 h 2169"/>
              <a:gd name="T4" fmla="*/ 1083 w 1084"/>
              <a:gd name="T5" fmla="*/ 2168 h 2169"/>
              <a:gd name="T6" fmla="*/ 1083 w 1084"/>
              <a:gd name="T7" fmla="*/ 0 h 2169"/>
              <a:gd name="T8" fmla="*/ 1083 w 1084"/>
              <a:gd name="T9" fmla="*/ 0 h 2169"/>
              <a:gd name="T10" fmla="*/ 0 w 1084"/>
              <a:gd name="T11" fmla="*/ 1083 h 2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84" h="2169">
                <a:moveTo>
                  <a:pt x="0" y="1083"/>
                </a:moveTo>
                <a:lnTo>
                  <a:pt x="0" y="1083"/>
                </a:lnTo>
                <a:cubicBezTo>
                  <a:pt x="0" y="1682"/>
                  <a:pt x="485" y="2168"/>
                  <a:pt x="1083" y="2168"/>
                </a:cubicBezTo>
                <a:lnTo>
                  <a:pt x="1083" y="0"/>
                </a:lnTo>
                <a:lnTo>
                  <a:pt x="1083" y="0"/>
                </a:lnTo>
                <a:cubicBezTo>
                  <a:pt x="485" y="0"/>
                  <a:pt x="0" y="485"/>
                  <a:pt x="0" y="108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27D90-2895-99F9-8561-68E1F1657492}"/>
              </a:ext>
            </a:extLst>
          </p:cNvPr>
          <p:cNvSpPr txBox="1"/>
          <p:nvPr/>
        </p:nvSpPr>
        <p:spPr>
          <a:xfrm>
            <a:off x="2419673" y="1912618"/>
            <a:ext cx="2949031" cy="61555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just"/>
            <a:r>
              <a:rPr lang="en-US" sz="1700" b="1" spc="-15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Defence</a:t>
            </a:r>
            <a:r>
              <a:rPr lang="en-US" sz="1700" b="1" spc="-15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 and national security </a:t>
            </a:r>
            <a:r>
              <a:rPr lang="en-US" sz="1700" b="1" spc="-15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purposes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E7E943-C303-61A3-DF9E-77DEC5CFD082}"/>
              </a:ext>
            </a:extLst>
          </p:cNvPr>
          <p:cNvSpPr txBox="1"/>
          <p:nvPr/>
        </p:nvSpPr>
        <p:spPr>
          <a:xfrm>
            <a:off x="2402288" y="2479930"/>
            <a:ext cx="2764796" cy="1228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800"/>
              </a:lnSpc>
            </a:pPr>
            <a:r>
              <a:rPr lang="en-IE" sz="1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space objects exclusively used for defence or national security purposes, irrespective of which space services provider carries out the space activities</a:t>
            </a:r>
            <a:endParaRPr lang="en-US" sz="1100" spc="-1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8CC88B-6B33-90E5-16C4-2C3E2898C205}"/>
              </a:ext>
            </a:extLst>
          </p:cNvPr>
          <p:cNvSpPr txBox="1"/>
          <p:nvPr/>
        </p:nvSpPr>
        <p:spPr>
          <a:xfrm>
            <a:off x="1465356" y="2343705"/>
            <a:ext cx="702210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700" b="1" spc="-14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771AF3-A5DA-D8A8-CC6F-37477ED86717}"/>
              </a:ext>
            </a:extLst>
          </p:cNvPr>
          <p:cNvSpPr txBox="1"/>
          <p:nvPr/>
        </p:nvSpPr>
        <p:spPr>
          <a:xfrm>
            <a:off x="2419673" y="4952245"/>
            <a:ext cx="2949031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700" b="1" spc="-15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Radio spectrum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B5096C-280F-0804-C3F7-40788686BD52}"/>
              </a:ext>
            </a:extLst>
          </p:cNvPr>
          <p:cNvSpPr txBox="1"/>
          <p:nvPr/>
        </p:nvSpPr>
        <p:spPr>
          <a:xfrm>
            <a:off x="2273853" y="5319380"/>
            <a:ext cx="2949031" cy="861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IE" sz="1100" kern="10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Authorisation / Management of radio spectrum governed by Decision 676/2002/EU, Directive (EU) 2018/1972 and Decision no 243/2012/EU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2C2C19-DD9E-3A90-291D-F5C8E681F14B}"/>
              </a:ext>
            </a:extLst>
          </p:cNvPr>
          <p:cNvSpPr txBox="1"/>
          <p:nvPr/>
        </p:nvSpPr>
        <p:spPr>
          <a:xfrm>
            <a:off x="1465356" y="5121722"/>
            <a:ext cx="702210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700" b="1" spc="-14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CF0423-F00C-E8E3-A092-AB0DD68943F3}"/>
              </a:ext>
            </a:extLst>
          </p:cNvPr>
          <p:cNvSpPr txBox="1"/>
          <p:nvPr/>
        </p:nvSpPr>
        <p:spPr>
          <a:xfrm>
            <a:off x="6827081" y="1912618"/>
            <a:ext cx="2949031" cy="61555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700" b="1" spc="-15" dirty="0">
                <a:solidFill>
                  <a:srgbClr val="FFC000"/>
                </a:solidFill>
                <a:latin typeface="Poppins" pitchFamily="2" charset="77"/>
                <a:cs typeface="Poppins" pitchFamily="2" charset="77"/>
              </a:rPr>
              <a:t>Temporally placed under military control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EA4724-6EF3-4922-0116-E1352931B640}"/>
              </a:ext>
            </a:extLst>
          </p:cNvPr>
          <p:cNvSpPr txBox="1"/>
          <p:nvPr/>
        </p:nvSpPr>
        <p:spPr>
          <a:xfrm>
            <a:off x="6941647" y="2479930"/>
            <a:ext cx="2834465" cy="997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800"/>
              </a:lnSpc>
            </a:pPr>
            <a:r>
              <a:rPr lang="en-US" sz="1100" spc="-10" dirty="0">
                <a:latin typeface="Poppins" pitchFamily="2" charset="77"/>
                <a:cs typeface="Poppins" pitchFamily="2" charset="77"/>
              </a:rPr>
              <a:t>space objects temporarily placed for defence purposes under a military operation and control, for the duration of the respective space mission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56CED1-6C19-43C7-DE74-8C450F430239}"/>
              </a:ext>
            </a:extLst>
          </p:cNvPr>
          <p:cNvSpPr txBox="1"/>
          <p:nvPr/>
        </p:nvSpPr>
        <p:spPr>
          <a:xfrm>
            <a:off x="10006146" y="2343705"/>
            <a:ext cx="702210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700" b="1" spc="-14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B7488A-2453-B6B4-A360-9443DB22937C}"/>
              </a:ext>
            </a:extLst>
          </p:cNvPr>
          <p:cNvSpPr txBox="1"/>
          <p:nvPr/>
        </p:nvSpPr>
        <p:spPr>
          <a:xfrm>
            <a:off x="6827081" y="4952245"/>
            <a:ext cx="2949031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700" b="1" spc="-15" dirty="0">
                <a:solidFill>
                  <a:schemeClr val="accent6">
                    <a:lumMod val="75000"/>
                  </a:schemeClr>
                </a:solidFill>
                <a:latin typeface="Poppins" pitchFamily="2" charset="77"/>
                <a:cs typeface="Poppins" pitchFamily="2" charset="77"/>
              </a:rPr>
              <a:t>Assets already launched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7E8F36-9A68-FF66-360F-3BC22DED4E90}"/>
              </a:ext>
            </a:extLst>
          </p:cNvPr>
          <p:cNvSpPr txBox="1"/>
          <p:nvPr/>
        </p:nvSpPr>
        <p:spPr>
          <a:xfrm>
            <a:off x="6811882" y="5282213"/>
            <a:ext cx="2949031" cy="304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800"/>
              </a:lnSpc>
            </a:pPr>
            <a:r>
              <a:rPr lang="en-US" sz="1100" spc="-10">
                <a:latin typeface="Poppins" pitchFamily="2" charset="77"/>
                <a:cs typeface="Poppins" pitchFamily="2" charset="77"/>
              </a:rPr>
              <a:t>Assets</a:t>
            </a:r>
            <a:r>
              <a:rPr lang="en-US" sz="1100" spc="-10" dirty="0">
                <a:latin typeface="Poppins" pitchFamily="2" charset="77"/>
                <a:cs typeface="Poppins" pitchFamily="2" charset="77"/>
              </a:rPr>
              <a:t> launched before 1 January 2030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F9FD0F-E654-8653-12EE-15A994CD3485}"/>
              </a:ext>
            </a:extLst>
          </p:cNvPr>
          <p:cNvSpPr txBox="1"/>
          <p:nvPr/>
        </p:nvSpPr>
        <p:spPr>
          <a:xfrm>
            <a:off x="10095951" y="5232689"/>
            <a:ext cx="702210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700" b="1" spc="-14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48A556-8252-D3DC-835E-7BD3DC5975E7}"/>
              </a:ext>
            </a:extLst>
          </p:cNvPr>
          <p:cNvSpPr txBox="1">
            <a:spLocks/>
          </p:cNvSpPr>
          <p:nvPr/>
        </p:nvSpPr>
        <p:spPr>
          <a:xfrm>
            <a:off x="702807" y="580880"/>
            <a:ext cx="10650993" cy="8169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fr-BE" dirty="0"/>
              <a:t>Out of Scope</a:t>
            </a:r>
            <a:endParaRPr lang="en-IE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90614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LLSTATE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LLSTA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heme/theme1.xml><?xml version="1.0" encoding="utf-8"?>
<a:theme xmlns:a="http://schemas.openxmlformats.org/drawingml/2006/main" name="Revamp EC VI PPT">
  <a:themeElements>
    <a:clrScheme name="Custom 3">
      <a:dk1>
        <a:sysClr val="windowText" lastClr="000000"/>
      </a:dk1>
      <a:lt1>
        <a:sysClr val="window" lastClr="FFFFFF"/>
      </a:lt1>
      <a:dk2>
        <a:srgbClr val="003399"/>
      </a:dk2>
      <a:lt2>
        <a:srgbClr val="C6E5DF"/>
      </a:lt2>
      <a:accent1>
        <a:srgbClr val="44BA7E"/>
      </a:accent1>
      <a:accent2>
        <a:srgbClr val="000083"/>
      </a:accent2>
      <a:accent3>
        <a:srgbClr val="48038C"/>
      </a:accent3>
      <a:accent4>
        <a:srgbClr val="FF712C"/>
      </a:accent4>
      <a:accent5>
        <a:srgbClr val="FFD34E"/>
      </a:accent5>
      <a:accent6>
        <a:srgbClr val="DD0C86"/>
      </a:accent6>
      <a:hlink>
        <a:srgbClr val="003399"/>
      </a:hlink>
      <a:folHlink>
        <a:srgbClr val="003399"/>
      </a:folHlink>
    </a:clrScheme>
    <a:fontScheme name="EC reva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vamp EC VI PPT" id="{B3848DD5-BAC5-48B8-A0C1-77DC667F2AA6}" vid="{566B0795-6755-4CCB-87FC-E0320CEDB4EB}"/>
    </a:ext>
  </a:extLst>
</a:theme>
</file>

<file path=ppt/theme/theme2.xml><?xml version="1.0" encoding="utf-8"?>
<a:theme xmlns:a="http://schemas.openxmlformats.org/drawingml/2006/main" name="1_Revamp EC VI PPT">
  <a:themeElements>
    <a:clrScheme name="Custom 3">
      <a:dk1>
        <a:sysClr val="windowText" lastClr="000000"/>
      </a:dk1>
      <a:lt1>
        <a:sysClr val="window" lastClr="FFFFFF"/>
      </a:lt1>
      <a:dk2>
        <a:srgbClr val="003399"/>
      </a:dk2>
      <a:lt2>
        <a:srgbClr val="C6E5DF"/>
      </a:lt2>
      <a:accent1>
        <a:srgbClr val="44BA7E"/>
      </a:accent1>
      <a:accent2>
        <a:srgbClr val="000083"/>
      </a:accent2>
      <a:accent3>
        <a:srgbClr val="48038C"/>
      </a:accent3>
      <a:accent4>
        <a:srgbClr val="FF712C"/>
      </a:accent4>
      <a:accent5>
        <a:srgbClr val="FFD34E"/>
      </a:accent5>
      <a:accent6>
        <a:srgbClr val="DD0C86"/>
      </a:accent6>
      <a:hlink>
        <a:srgbClr val="003399"/>
      </a:hlink>
      <a:folHlink>
        <a:srgbClr val="003399"/>
      </a:folHlink>
    </a:clrScheme>
    <a:fontScheme name="EC reva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vamp EC VI PPT" id="{B3848DD5-BAC5-48B8-A0C1-77DC667F2AA6}" vid="{566B0795-6755-4CCB-87FC-E0320CEDB4EB}"/>
    </a:ext>
  </a:extLst>
</a:theme>
</file>

<file path=ppt/theme/theme3.xml><?xml version="1.0" encoding="utf-8"?>
<a:theme xmlns:a="http://schemas.openxmlformats.org/drawingml/2006/main" name="2_Revamp EC VI PPT">
  <a:themeElements>
    <a:clrScheme name="Custom 3">
      <a:dk1>
        <a:sysClr val="windowText" lastClr="000000"/>
      </a:dk1>
      <a:lt1>
        <a:sysClr val="window" lastClr="FFFFFF"/>
      </a:lt1>
      <a:dk2>
        <a:srgbClr val="003399"/>
      </a:dk2>
      <a:lt2>
        <a:srgbClr val="C6E5DF"/>
      </a:lt2>
      <a:accent1>
        <a:srgbClr val="44BA7E"/>
      </a:accent1>
      <a:accent2>
        <a:srgbClr val="000083"/>
      </a:accent2>
      <a:accent3>
        <a:srgbClr val="48038C"/>
      </a:accent3>
      <a:accent4>
        <a:srgbClr val="FF712C"/>
      </a:accent4>
      <a:accent5>
        <a:srgbClr val="FFD34E"/>
      </a:accent5>
      <a:accent6>
        <a:srgbClr val="DD0C86"/>
      </a:accent6>
      <a:hlink>
        <a:srgbClr val="003399"/>
      </a:hlink>
      <a:folHlink>
        <a:srgbClr val="003399"/>
      </a:folHlink>
    </a:clrScheme>
    <a:fontScheme name="EC reva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vamp EC VI PPT" id="{B3848DD5-BAC5-48B8-A0C1-77DC667F2AA6}" vid="{566B0795-6755-4CCB-87FC-E0320CEDB4EB}"/>
    </a:ext>
  </a:extLst>
</a:theme>
</file>

<file path=ppt/theme/theme4.xml><?xml version="1.0" encoding="utf-8"?>
<a:theme xmlns:a="http://schemas.openxmlformats.org/drawingml/2006/main" name="3_Revamp EC VI PPT">
  <a:themeElements>
    <a:clrScheme name="Custom 3">
      <a:dk1>
        <a:sysClr val="windowText" lastClr="000000"/>
      </a:dk1>
      <a:lt1>
        <a:sysClr val="window" lastClr="FFFFFF"/>
      </a:lt1>
      <a:dk2>
        <a:srgbClr val="003399"/>
      </a:dk2>
      <a:lt2>
        <a:srgbClr val="C6E5DF"/>
      </a:lt2>
      <a:accent1>
        <a:srgbClr val="44BA7E"/>
      </a:accent1>
      <a:accent2>
        <a:srgbClr val="000083"/>
      </a:accent2>
      <a:accent3>
        <a:srgbClr val="48038C"/>
      </a:accent3>
      <a:accent4>
        <a:srgbClr val="FF712C"/>
      </a:accent4>
      <a:accent5>
        <a:srgbClr val="FFD34E"/>
      </a:accent5>
      <a:accent6>
        <a:srgbClr val="DD0C86"/>
      </a:accent6>
      <a:hlink>
        <a:srgbClr val="003399"/>
      </a:hlink>
      <a:folHlink>
        <a:srgbClr val="003399"/>
      </a:folHlink>
    </a:clrScheme>
    <a:fontScheme name="EC reva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vamp EC VI PPT" id="{B3848DD5-BAC5-48B8-A0C1-77DC667F2AA6}" vid="{566B0795-6755-4CCB-87FC-E0320CEDB4E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422b70-e85d-4377-8ee0-b6227433d381">
      <Terms xmlns="http://schemas.microsoft.com/office/infopath/2007/PartnerControls"/>
    </lcf76f155ced4ddcb4097134ff3c332f>
    <TaxCatchAll xmlns="199f642e-5af9-486c-ac06-f366742ef41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AA5C57F8EADE4E9CD6BB064C0C3195" ma:contentTypeVersion="13" ma:contentTypeDescription="Create a new document." ma:contentTypeScope="" ma:versionID="063d24878e0383044c6d3e64797bd974">
  <xsd:schema xmlns:xsd="http://www.w3.org/2001/XMLSchema" xmlns:xs="http://www.w3.org/2001/XMLSchema" xmlns:p="http://schemas.microsoft.com/office/2006/metadata/properties" xmlns:ns2="0e422b70-e85d-4377-8ee0-b6227433d381" xmlns:ns3="199f642e-5af9-486c-ac06-f366742ef41a" targetNamespace="http://schemas.microsoft.com/office/2006/metadata/properties" ma:root="true" ma:fieldsID="d4b594fa2db33b52ac72d242e4fa1eab" ns2:_="" ns3:_="">
    <xsd:import namespace="0e422b70-e85d-4377-8ee0-b6227433d381"/>
    <xsd:import namespace="199f642e-5af9-486c-ac06-f366742ef4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22b70-e85d-4377-8ee0-b6227433d3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9f642e-5af9-486c-ac06-f366742ef41a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a88b9d85-11dd-4eac-9556-ce9b196c560c}" ma:internalName="TaxCatchAll" ma:showField="CatchAllData" ma:web="199f642e-5af9-486c-ac06-f366742ef4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1F47F6-3FA3-4526-82D1-6B48C094491B}">
  <ds:schemaRefs>
    <ds:schemaRef ds:uri="http://schemas.microsoft.com/office/infopath/2007/PartnerControls"/>
    <ds:schemaRef ds:uri="199f642e-5af9-486c-ac06-f366742ef41a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terms/"/>
    <ds:schemaRef ds:uri="http://www.w3.org/XML/1998/namespace"/>
    <ds:schemaRef ds:uri="http://purl.org/dc/dcmitype/"/>
    <ds:schemaRef ds:uri="0e422b70-e85d-4377-8ee0-b6227433d381"/>
  </ds:schemaRefs>
</ds:datastoreItem>
</file>

<file path=customXml/itemProps2.xml><?xml version="1.0" encoding="utf-8"?>
<ds:datastoreItem xmlns:ds="http://schemas.openxmlformats.org/officeDocument/2006/customXml" ds:itemID="{3ED39D73-DAF6-4666-96E1-661B1EF952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422b70-e85d-4377-8ee0-b6227433d381"/>
    <ds:schemaRef ds:uri="199f642e-5af9-486c-ac06-f366742ef4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AF16A6B-94CD-4F6E-B607-09E7AA5554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Revamp EC VI PPT</Template>
  <TotalTime>181</TotalTime>
  <Words>2080</Words>
  <Application>Microsoft Office PowerPoint</Application>
  <PresentationFormat>Widescreen</PresentationFormat>
  <Paragraphs>312</Paragraphs>
  <Slides>25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Arial Narrow</vt:lpstr>
      <vt:lpstr>Calibri</vt:lpstr>
      <vt:lpstr>Poppins</vt:lpstr>
      <vt:lpstr>Verdana</vt:lpstr>
      <vt:lpstr>Wingdings</vt:lpstr>
      <vt:lpstr>Revamp EC VI PPT</vt:lpstr>
      <vt:lpstr>1_Revamp EC VI PPT</vt:lpstr>
      <vt:lpstr>2_Revamp EC VI PPT</vt:lpstr>
      <vt:lpstr>3_Revamp EC VI PPT</vt:lpstr>
      <vt:lpstr>think-cell Slide</vt:lpstr>
      <vt:lpstr>EU Space Act and Vision for a European Space Economy</vt:lpstr>
      <vt:lpstr>EU Space Act</vt:lpstr>
      <vt:lpstr>Why an EU Space Act: Space is congested and contested</vt:lpstr>
      <vt:lpstr>Proposal of the European Commission</vt:lpstr>
      <vt:lpstr>EU Space Act: a functioning Single Market for space</vt:lpstr>
      <vt:lpstr>Feedback from industry and MS</vt:lpstr>
      <vt:lpstr>EU Space Act: Two types of topics</vt:lpstr>
      <vt:lpstr>Scope: space operations in the Single Market</vt:lpstr>
      <vt:lpstr>PowerPoint Presentation</vt:lpstr>
      <vt:lpstr>Governance: Streamlined and non-discriminatory process </vt:lpstr>
      <vt:lpstr>A set of « rules of the road » </vt:lpstr>
      <vt:lpstr> Supportive measures for industry (SMEs and Mid-Cap) + MS </vt:lpstr>
      <vt:lpstr>Vision for a European Space Economy</vt:lpstr>
      <vt:lpstr>What is the Space Economy? </vt:lpstr>
      <vt:lpstr>Why a vision for the European Space Economy </vt:lpstr>
      <vt:lpstr>Objectives of the European Space Economy Communication</vt:lpstr>
      <vt:lpstr>Paving the way for EU competitiveness –  6 Building blocks</vt:lpstr>
      <vt:lpstr>3 priorities for European leadership in Space Economy</vt:lpstr>
      <vt:lpstr>Make it happen</vt:lpstr>
      <vt:lpstr>Space in the European Competitiveness Fund </vt:lpstr>
      <vt:lpstr>PowerPoint Presentation</vt:lpstr>
      <vt:lpstr> ECF structure and budget</vt:lpstr>
      <vt:lpstr>Evolutionary Approach</vt:lpstr>
      <vt:lpstr>Governance &amp; Rules</vt:lpstr>
      <vt:lpstr>PowerPoint Presentation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Commission Power Library</dc:title>
  <dc:creator>JOHN Yvonne (COMM)</dc:creator>
  <cp:lastModifiedBy>MAZANOVA Zuzana (DEFIS)</cp:lastModifiedBy>
  <cp:revision>13</cp:revision>
  <cp:lastPrinted>2025-10-09T15:12:02Z</cp:lastPrinted>
  <dcterms:created xsi:type="dcterms:W3CDTF">2019-08-09T12:06:42Z</dcterms:created>
  <dcterms:modified xsi:type="dcterms:W3CDTF">2025-10-09T15:12:55Z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2023-07-25T10:23:51Z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aedb43ca-6155-4999-b171-12b9ca47a2ea</vt:lpwstr>
  </property>
  <property fmtid="{D5CDD505-2E9C-101B-9397-08002B2CF9AE}" pid="8" name="MSIP_Label_6bd9ddd1-4d20-43f6-abfa-fc3c07406f94_ContentBits">
    <vt:lpwstr>0</vt:lpwstr>
  </property>
  <property fmtid="{D5CDD505-2E9C-101B-9397-08002B2CF9AE}" pid="9" name="MediaServiceImageTags">
    <vt:lpwstr/>
  </property>
  <property fmtid="{D5CDD505-2E9C-101B-9397-08002B2CF9AE}" pid="10" name="ContentTypeId">
    <vt:lpwstr>0x010100E6AA5C57F8EADE4E9CD6BB064C0C3195</vt:lpwstr>
  </property>
</Properties>
</file>