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316" r:id="rId2"/>
    <p:sldId id="304" r:id="rId3"/>
    <p:sldId id="327" r:id="rId4"/>
    <p:sldId id="328" r:id="rId5"/>
    <p:sldId id="319" r:id="rId6"/>
    <p:sldId id="326" r:id="rId7"/>
    <p:sldId id="298" r:id="rId8"/>
  </p:sldIdLst>
  <p:sldSz cx="12192000" cy="6858000"/>
  <p:notesSz cx="6858000" cy="9144000"/>
  <p:embeddedFontLst>
    <p:embeddedFont>
      <p:font typeface="Lucida Sans" panose="020B0602030504020204" pitchFamily="34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ielK3qSuUlMFdAROOJmvW/uTeU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BA953-66B2-4054-A44B-FB3ACE4BF683}" v="299" dt="2025-11-24T13:47:04.641"/>
    <p1510:client id="{73C66580-E601-4748-839A-E158DCA6A252}" v="1025" dt="2025-11-24T11:18:36.093"/>
  </p1510:revLst>
</p1510:revInfo>
</file>

<file path=ppt/tableStyles.xml><?xml version="1.0" encoding="utf-8"?>
<a:tblStyleLst xmlns:a="http://schemas.openxmlformats.org/drawingml/2006/main" def="{E852B93A-9226-45D7-877B-A656DF0E9869}">
  <a:tblStyle styleId="{E852B93A-9226-45D7-877B-A656DF0E986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68BF8F0-8C65-4170-842F-35EC75AEBE8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51" Type="http://customschemas.google.com/relationships/presentationmetadata" Target="metadata"/><Relationship Id="rId3" Type="http://schemas.openxmlformats.org/officeDocument/2006/relationships/slide" Target="slides/slide2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57" Type="http://schemas.microsoft.com/office/2015/10/relationships/revisionInfo" Target="revisionInfo.xml"/><Relationship Id="rId10" Type="http://schemas.openxmlformats.org/officeDocument/2006/relationships/font" Target="fonts/font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i Adriano" userId="1274ff79-9253-469d-99c8-e4fff6e634a2" providerId="ADAL" clId="{07DBA953-66B2-4054-A44B-FB3ACE4BF683}"/>
    <pc:docChg chg="undo redo custSel addSld delSld modSld sldOrd">
      <pc:chgData name="Gilli Adriano" userId="1274ff79-9253-469d-99c8-e4fff6e634a2" providerId="ADAL" clId="{07DBA953-66B2-4054-A44B-FB3ACE4BF683}" dt="2025-11-24T13:47:04.641" v="462" actId="20577"/>
      <pc:docMkLst>
        <pc:docMk/>
      </pc:docMkLst>
      <pc:sldChg chg="modSp mod">
        <pc:chgData name="Gilli Adriano" userId="1274ff79-9253-469d-99c8-e4fff6e634a2" providerId="ADAL" clId="{07DBA953-66B2-4054-A44B-FB3ACE4BF683}" dt="2025-11-24T13:45:34.710" v="366" actId="14100"/>
        <pc:sldMkLst>
          <pc:docMk/>
          <pc:sldMk cId="0" sldId="298"/>
        </pc:sldMkLst>
        <pc:spChg chg="mod">
          <ac:chgData name="Gilli Adriano" userId="1274ff79-9253-469d-99c8-e4fff6e634a2" providerId="ADAL" clId="{07DBA953-66B2-4054-A44B-FB3ACE4BF683}" dt="2025-11-24T13:45:34.710" v="366" actId="14100"/>
          <ac:spMkLst>
            <pc:docMk/>
            <pc:sldMk cId="0" sldId="298"/>
            <ac:spMk id="324" creationId="{00000000-0000-0000-0000-000000000000}"/>
          </ac:spMkLst>
        </pc:spChg>
      </pc:sldChg>
      <pc:sldChg chg="modSp mod">
        <pc:chgData name="Gilli Adriano" userId="1274ff79-9253-469d-99c8-e4fff6e634a2" providerId="ADAL" clId="{07DBA953-66B2-4054-A44B-FB3ACE4BF683}" dt="2025-11-24T13:04:17.450" v="3" actId="6549"/>
        <pc:sldMkLst>
          <pc:docMk/>
          <pc:sldMk cId="0" sldId="316"/>
        </pc:sldMkLst>
        <pc:spChg chg="mod">
          <ac:chgData name="Gilli Adriano" userId="1274ff79-9253-469d-99c8-e4fff6e634a2" providerId="ADAL" clId="{07DBA953-66B2-4054-A44B-FB3ACE4BF683}" dt="2025-11-24T13:04:17.450" v="3" actId="6549"/>
          <ac:spMkLst>
            <pc:docMk/>
            <pc:sldMk cId="0" sldId="316"/>
            <ac:spMk id="111" creationId="{00000000-0000-0000-0000-000000000000}"/>
          </ac:spMkLst>
        </pc:spChg>
      </pc:sldChg>
      <pc:sldChg chg="modSp mod modAnim">
        <pc:chgData name="Gilli Adriano" userId="1274ff79-9253-469d-99c8-e4fff6e634a2" providerId="ADAL" clId="{07DBA953-66B2-4054-A44B-FB3ACE4BF683}" dt="2025-11-24T13:44:11.605" v="364" actId="6549"/>
        <pc:sldMkLst>
          <pc:docMk/>
          <pc:sldMk cId="0" sldId="319"/>
        </pc:sldMkLst>
        <pc:spChg chg="mod">
          <ac:chgData name="Gilli Adriano" userId="1274ff79-9253-469d-99c8-e4fff6e634a2" providerId="ADAL" clId="{07DBA953-66B2-4054-A44B-FB3ACE4BF683}" dt="2025-11-24T13:44:11.605" v="364" actId="6549"/>
          <ac:spMkLst>
            <pc:docMk/>
            <pc:sldMk cId="0" sldId="319"/>
            <ac:spMk id="125" creationId="{00000000-0000-0000-0000-000000000000}"/>
          </ac:spMkLst>
        </pc:spChg>
      </pc:sldChg>
      <pc:sldChg chg="modSp modAnim">
        <pc:chgData name="Gilli Adriano" userId="1274ff79-9253-469d-99c8-e4fff6e634a2" providerId="ADAL" clId="{07DBA953-66B2-4054-A44B-FB3ACE4BF683}" dt="2025-11-24T13:47:04.641" v="462" actId="20577"/>
        <pc:sldMkLst>
          <pc:docMk/>
          <pc:sldMk cId="350536122" sldId="326"/>
        </pc:sldMkLst>
        <pc:spChg chg="mod">
          <ac:chgData name="Gilli Adriano" userId="1274ff79-9253-469d-99c8-e4fff6e634a2" providerId="ADAL" clId="{07DBA953-66B2-4054-A44B-FB3ACE4BF683}" dt="2025-11-24T13:47:04.641" v="462" actId="20577"/>
          <ac:spMkLst>
            <pc:docMk/>
            <pc:sldMk cId="350536122" sldId="326"/>
            <ac:spMk id="125" creationId="{03D8FB5C-77A7-D96A-3ED8-A83623A22BDB}"/>
          </ac:spMkLst>
        </pc:spChg>
      </pc:sldChg>
      <pc:sldChg chg="addSp delSp modSp new add del mod ord">
        <pc:chgData name="Gilli Adriano" userId="1274ff79-9253-469d-99c8-e4fff6e634a2" providerId="ADAL" clId="{07DBA953-66B2-4054-A44B-FB3ACE4BF683}" dt="2025-11-24T13:24:09.350" v="217" actId="1076"/>
        <pc:sldMkLst>
          <pc:docMk/>
          <pc:sldMk cId="4075930775" sldId="327"/>
        </pc:sldMkLst>
        <pc:spChg chg="add del">
          <ac:chgData name="Gilli Adriano" userId="1274ff79-9253-469d-99c8-e4fff6e634a2" providerId="ADAL" clId="{07DBA953-66B2-4054-A44B-FB3ACE4BF683}" dt="2025-11-24T13:18:54.553" v="204" actId="22"/>
          <ac:spMkLst>
            <pc:docMk/>
            <pc:sldMk cId="4075930775" sldId="327"/>
            <ac:spMk id="4" creationId="{2FEB0E73-EBC0-5344-F16F-092EF68F6E4B}"/>
          </ac:spMkLst>
        </pc:spChg>
        <pc:picChg chg="add del">
          <ac:chgData name="Gilli Adriano" userId="1274ff79-9253-469d-99c8-e4fff6e634a2" providerId="ADAL" clId="{07DBA953-66B2-4054-A44B-FB3ACE4BF683}" dt="2025-11-24T13:19:22.480" v="208" actId="22"/>
          <ac:picMkLst>
            <pc:docMk/>
            <pc:sldMk cId="4075930775" sldId="327"/>
            <ac:picMk id="6" creationId="{28EE3B7F-E030-FD3D-A13B-EDD4FCD1CA33}"/>
          </ac:picMkLst>
        </pc:picChg>
        <pc:picChg chg="add del">
          <ac:chgData name="Gilli Adriano" userId="1274ff79-9253-469d-99c8-e4fff6e634a2" providerId="ADAL" clId="{07DBA953-66B2-4054-A44B-FB3ACE4BF683}" dt="2025-11-24T13:19:27.016" v="210" actId="478"/>
          <ac:picMkLst>
            <pc:docMk/>
            <pc:sldMk cId="4075930775" sldId="327"/>
            <ac:picMk id="8" creationId="{C85BA4DE-AEC7-4BD8-F3DB-A1287D3FC009}"/>
          </ac:picMkLst>
        </pc:picChg>
        <pc:picChg chg="add mod">
          <ac:chgData name="Gilli Adriano" userId="1274ff79-9253-469d-99c8-e4fff6e634a2" providerId="ADAL" clId="{07DBA953-66B2-4054-A44B-FB3ACE4BF683}" dt="2025-11-24T13:24:09.350" v="217" actId="1076"/>
          <ac:picMkLst>
            <pc:docMk/>
            <pc:sldMk cId="4075930775" sldId="327"/>
            <ac:picMk id="9" creationId="{87E2D047-9259-E162-3566-A3ADBE4F8ADD}"/>
          </ac:picMkLst>
        </pc:picChg>
      </pc:sldChg>
      <pc:sldChg chg="addSp modSp new mod">
        <pc:chgData name="Gilli Adriano" userId="1274ff79-9253-469d-99c8-e4fff6e634a2" providerId="ADAL" clId="{07DBA953-66B2-4054-A44B-FB3ACE4BF683}" dt="2025-11-24T13:41:50.101" v="360" actId="113"/>
        <pc:sldMkLst>
          <pc:docMk/>
          <pc:sldMk cId="4227877357" sldId="328"/>
        </pc:sldMkLst>
        <pc:spChg chg="add mod">
          <ac:chgData name="Gilli Adriano" userId="1274ff79-9253-469d-99c8-e4fff6e634a2" providerId="ADAL" clId="{07DBA953-66B2-4054-A44B-FB3ACE4BF683}" dt="2025-11-24T13:41:50.101" v="360" actId="113"/>
          <ac:spMkLst>
            <pc:docMk/>
            <pc:sldMk cId="4227877357" sldId="328"/>
            <ac:spMk id="5" creationId="{F59003F1-E067-F220-7008-2B86A43F6AEF}"/>
          </ac:spMkLst>
        </pc:spChg>
        <pc:picChg chg="add">
          <ac:chgData name="Gilli Adriano" userId="1274ff79-9253-469d-99c8-e4fff6e634a2" providerId="ADAL" clId="{07DBA953-66B2-4054-A44B-FB3ACE4BF683}" dt="2025-11-24T13:40:05.519" v="219" actId="22"/>
          <ac:picMkLst>
            <pc:docMk/>
            <pc:sldMk cId="4227877357" sldId="328"/>
            <ac:picMk id="4" creationId="{E2AE4F34-ED1B-F956-4979-11ACD7AA23F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a86e652b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8a86e652b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 Commentare l'immagine a voce parlando delle 7 factory finanziate a livello europeo.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>
          <a:extLst>
            <a:ext uri="{FF2B5EF4-FFF2-40B4-BE49-F238E27FC236}">
              <a16:creationId xmlns:a16="http://schemas.microsoft.com/office/drawing/2014/main" id="{F8D21E4A-F6B0-ADFA-CC3F-DDE02C216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:notes">
            <a:extLst>
              <a:ext uri="{FF2B5EF4-FFF2-40B4-BE49-F238E27FC236}">
                <a16:creationId xmlns:a16="http://schemas.microsoft.com/office/drawing/2014/main" id="{14D6E8DC-2066-4835-6CA1-B803FA9444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5:notes">
            <a:extLst>
              <a:ext uri="{FF2B5EF4-FFF2-40B4-BE49-F238E27FC236}">
                <a16:creationId xmlns:a16="http://schemas.microsoft.com/office/drawing/2014/main" id="{55B24BAD-C55B-7E1A-EEA4-0E1C8CFA53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1050">
                <a:solidFill>
                  <a:srgbClr val="444746"/>
                </a:solidFill>
                <a:latin typeface="Roboto"/>
                <a:ea typeface="Roboto"/>
                <a:cs typeface="Roboto"/>
                <a:sym typeface="Roboto"/>
              </a:rPr>
              <a:t> Commentare l'immagine a voce parlando delle 7 factory finanziate a livello europeo.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53997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462ed77f63_0_20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g2462ed77f63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di sezione">
  <p:cSld name="vuota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3f663ed0d_0_316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pic>
        <p:nvPicPr>
          <p:cNvPr id="60" name="Google Shape;60;gf3f663ed0d_0_316"/>
          <p:cNvPicPr preferRelativeResize="0"/>
          <p:nvPr/>
        </p:nvPicPr>
        <p:blipFill rotWithShape="1">
          <a:blip r:embed="rId2">
            <a:alphaModFix/>
          </a:blip>
          <a:srcRect r="614"/>
          <a:stretch/>
        </p:blipFill>
        <p:spPr>
          <a:xfrm>
            <a:off x="-39200" y="1524175"/>
            <a:ext cx="12231200" cy="48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gf3f663ed0d_0_3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4302" y="1752200"/>
            <a:ext cx="4462075" cy="44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f3f663ed0d_0_316"/>
          <p:cNvSpPr txBox="1">
            <a:spLocks noGrp="1"/>
          </p:cNvSpPr>
          <p:nvPr>
            <p:ph type="title"/>
          </p:nvPr>
        </p:nvSpPr>
        <p:spPr>
          <a:xfrm>
            <a:off x="685000" y="2735013"/>
            <a:ext cx="5648400" cy="24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iusura ita">
  <p:cSld name="chiusura ita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3" descr="FONDO_COPERTINA_ARTER.PNG.jpg"/>
          <p:cNvPicPr preferRelativeResize="0"/>
          <p:nvPr/>
        </p:nvPicPr>
        <p:blipFill rotWithShape="1">
          <a:blip r:embed="rId2">
            <a:alphaModFix/>
          </a:blip>
          <a:srcRect l="866" b="429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8" y="0"/>
            <a:ext cx="121772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6566" y="4408653"/>
            <a:ext cx="2878869" cy="41537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3"/>
          <p:cNvSpPr txBox="1">
            <a:spLocks noGrp="1"/>
          </p:cNvSpPr>
          <p:nvPr>
            <p:ph type="body" idx="1"/>
          </p:nvPr>
        </p:nvSpPr>
        <p:spPr>
          <a:xfrm>
            <a:off x="2056660" y="3213100"/>
            <a:ext cx="8078680" cy="98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66668" y="2218984"/>
            <a:ext cx="2247328" cy="8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 semplice 2">
  <p:cSld name="immagine intera_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3f663ed0d_0_321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121" name="Google Shape;121;gf3f663ed0d_0_321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046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3C3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f3f663ed0d_0_321"/>
          <p:cNvSpPr txBox="1">
            <a:spLocks noGrp="1"/>
          </p:cNvSpPr>
          <p:nvPr>
            <p:ph type="body" idx="1"/>
          </p:nvPr>
        </p:nvSpPr>
        <p:spPr>
          <a:xfrm>
            <a:off x="332725" y="1702750"/>
            <a:ext cx="11486100" cy="44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 semplice 1">
  <p:cSld name="immagine intera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3f663ed0d_0_667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125" name="Google Shape;125;gf3f663ed0d_0_667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0462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3C3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f3f663ed0d_0_667"/>
          <p:cNvSpPr txBox="1">
            <a:spLocks noGrp="1"/>
          </p:cNvSpPr>
          <p:nvPr>
            <p:ph type="body" idx="1"/>
          </p:nvPr>
        </p:nvSpPr>
        <p:spPr>
          <a:xfrm>
            <a:off x="332725" y="1702750"/>
            <a:ext cx="11486100" cy="44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EROSPACE">
  <p:cSld name="AEROSPAC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g24628201e73_0_150" descr="Google Shape;10;g191e920dcc0_2_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2715" y="1525"/>
            <a:ext cx="12197428" cy="685495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g24628201e73_0_150"/>
          <p:cNvSpPr txBox="1">
            <a:spLocks noGrp="1"/>
          </p:cNvSpPr>
          <p:nvPr>
            <p:ph type="sldNum" idx="12"/>
          </p:nvPr>
        </p:nvSpPr>
        <p:spPr>
          <a:xfrm>
            <a:off x="11786400" y="6332400"/>
            <a:ext cx="271535" cy="37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marR="0" lv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63429"/>
              </a:buClr>
              <a:buSzPts val="1300"/>
              <a:buFont typeface="Calibri"/>
              <a:buNone/>
              <a:defRPr sz="1300" b="1" i="0" u="none" strike="noStrike" cap="none">
                <a:solidFill>
                  <a:srgbClr val="E6342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63429"/>
              </a:buClr>
              <a:buSzPts val="1300"/>
              <a:buFont typeface="Calibri"/>
              <a:buNone/>
              <a:defRPr sz="1300" b="1" i="0" u="none" strike="noStrike" cap="none">
                <a:solidFill>
                  <a:srgbClr val="E6342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63429"/>
              </a:buClr>
              <a:buSzPts val="1300"/>
              <a:buFont typeface="Calibri"/>
              <a:buNone/>
              <a:defRPr sz="1300" b="1" i="0" u="none" strike="noStrike" cap="none">
                <a:solidFill>
                  <a:srgbClr val="E6342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63429"/>
              </a:buClr>
              <a:buSzPts val="1300"/>
              <a:buFont typeface="Calibri"/>
              <a:buNone/>
              <a:defRPr sz="1300" b="1" i="0" u="none" strike="noStrike" cap="none">
                <a:solidFill>
                  <a:srgbClr val="E6342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63429"/>
              </a:buClr>
              <a:buSzPts val="1300"/>
              <a:buFont typeface="Calibri"/>
              <a:buNone/>
              <a:defRPr sz="1300" b="1" i="0" u="none" strike="noStrike" cap="none">
                <a:solidFill>
                  <a:srgbClr val="E6342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63429"/>
              </a:buClr>
              <a:buSzPts val="1300"/>
              <a:buFont typeface="Calibri"/>
              <a:buNone/>
              <a:defRPr sz="1300" b="1" i="0" u="none" strike="noStrike" cap="none">
                <a:solidFill>
                  <a:srgbClr val="E6342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63429"/>
              </a:buClr>
              <a:buSzPts val="1300"/>
              <a:buFont typeface="Calibri"/>
              <a:buNone/>
              <a:defRPr sz="1300" b="1" i="0" u="none" strike="noStrike" cap="none">
                <a:solidFill>
                  <a:srgbClr val="E6342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63429"/>
              </a:buClr>
              <a:buSzPts val="1300"/>
              <a:buFont typeface="Calibri"/>
              <a:buNone/>
              <a:defRPr sz="1300" b="1" i="0" u="none" strike="noStrike" cap="none">
                <a:solidFill>
                  <a:srgbClr val="E6342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63429"/>
              </a:buClr>
              <a:buSzPts val="1300"/>
              <a:buFont typeface="Calibri"/>
              <a:buNone/>
              <a:defRPr sz="1300" b="1" i="0" u="none" strike="noStrike" cap="none">
                <a:solidFill>
                  <a:srgbClr val="E6342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pic>
        <p:nvPicPr>
          <p:cNvPr id="25" name="Google Shape;25;g24628201e73_0_150" descr="PERSONALIZZAZIONE FIRST (Presentazione (169)).png"/>
          <p:cNvPicPr preferRelativeResize="0"/>
          <p:nvPr userDrawn="1"/>
        </p:nvPicPr>
        <p:blipFill rotWithShape="1">
          <a:blip r:embed="rId3">
            <a:alphaModFix/>
          </a:blip>
          <a:srcRect t="50231" r="1028" b="41085"/>
          <a:stretch/>
        </p:blipFill>
        <p:spPr>
          <a:xfrm>
            <a:off x="0" y="-5346"/>
            <a:ext cx="11545921" cy="56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g24628201e73_0_150" descr="PERSONALIZZAZIONE FIRST (Presentazione (169)).png"/>
          <p:cNvPicPr preferRelativeResize="0"/>
          <p:nvPr userDrawn="1"/>
        </p:nvPicPr>
        <p:blipFill rotWithShape="1">
          <a:blip r:embed="rId3">
            <a:alphaModFix/>
          </a:blip>
          <a:srcRect l="464" t="59283" r="463" b="33120"/>
          <a:stretch/>
        </p:blipFill>
        <p:spPr>
          <a:xfrm>
            <a:off x="2" y="6374557"/>
            <a:ext cx="11570399" cy="4978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 userDrawn="1"/>
        </p:nvSpPr>
        <p:spPr>
          <a:xfrm>
            <a:off x="203200" y="1413933"/>
            <a:ext cx="11684000" cy="135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 ITA">
  <p:cSld name="copertina ITA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45" descr="FONDO_COPERTINA_ARTER.PNG.jpg"/>
          <p:cNvPicPr preferRelativeResize="0"/>
          <p:nvPr/>
        </p:nvPicPr>
        <p:blipFill rotWithShape="1">
          <a:blip r:embed="rId2">
            <a:alphaModFix/>
          </a:blip>
          <a:srcRect l="866" b="429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8" y="0"/>
            <a:ext cx="1217722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242" y="2082976"/>
            <a:ext cx="4419600" cy="169610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5"/>
          <p:cNvSpPr/>
          <p:nvPr/>
        </p:nvSpPr>
        <p:spPr>
          <a:xfrm>
            <a:off x="0" y="5806639"/>
            <a:ext cx="12192000" cy="10513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68" name="Google Shape;68;p45"/>
          <p:cNvSpPr txBox="1"/>
          <p:nvPr/>
        </p:nvSpPr>
        <p:spPr>
          <a:xfrm>
            <a:off x="1225118" y="6230937"/>
            <a:ext cx="9703293" cy="62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rPr>
              <a:t>INNOVAZIONE E ATTRATTIVITÀ IN EMILIA-ROMAGNA</a:t>
            </a:r>
            <a:endParaRPr sz="2400" b="0" i="0" u="none" strike="noStrike" cap="none">
              <a:solidFill>
                <a:srgbClr val="595959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e_relatore_presentazione_ita">
  <p:cSld name="nome_relatore_presentazione_ita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46" descr="FONDO_COPERTINA_ARTER.PNG.jpg"/>
          <p:cNvPicPr preferRelativeResize="0"/>
          <p:nvPr/>
        </p:nvPicPr>
        <p:blipFill rotWithShape="1">
          <a:blip r:embed="rId2">
            <a:alphaModFix/>
          </a:blip>
          <a:srcRect l="866" b="4297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46"/>
          <p:cNvSpPr txBox="1">
            <a:spLocks noGrp="1"/>
          </p:cNvSpPr>
          <p:nvPr>
            <p:ph type="body" idx="1"/>
          </p:nvPr>
        </p:nvSpPr>
        <p:spPr>
          <a:xfrm>
            <a:off x="372862" y="2552700"/>
            <a:ext cx="8098038" cy="116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03C31"/>
              </a:buClr>
              <a:buSzPts val="2800"/>
              <a:buFont typeface="Arial"/>
              <a:buNone/>
              <a:defRPr>
                <a:solidFill>
                  <a:srgbClr val="E03C3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body" idx="2"/>
          </p:nvPr>
        </p:nvSpPr>
        <p:spPr>
          <a:xfrm>
            <a:off x="372862" y="3888470"/>
            <a:ext cx="8098038" cy="75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3" name="Google Shape;73;p46"/>
          <p:cNvCxnSpPr/>
          <p:nvPr/>
        </p:nvCxnSpPr>
        <p:spPr>
          <a:xfrm>
            <a:off x="315268" y="4856136"/>
            <a:ext cx="8155632" cy="0"/>
          </a:xfrm>
          <a:prstGeom prst="straightConnector1">
            <a:avLst/>
          </a:prstGeom>
          <a:noFill/>
          <a:ln w="9525" cap="flat" cmpd="sng">
            <a:solidFill>
              <a:srgbClr val="E03C3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46"/>
          <p:cNvSpPr txBox="1">
            <a:spLocks noGrp="1"/>
          </p:cNvSpPr>
          <p:nvPr>
            <p:ph type="body" idx="3"/>
          </p:nvPr>
        </p:nvSpPr>
        <p:spPr>
          <a:xfrm>
            <a:off x="372862" y="5025397"/>
            <a:ext cx="8098038" cy="55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body" idx="4"/>
          </p:nvPr>
        </p:nvSpPr>
        <p:spPr>
          <a:xfrm>
            <a:off x="372862" y="5708927"/>
            <a:ext cx="8098038" cy="55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862" y="702247"/>
            <a:ext cx="3259338" cy="1250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ice">
  <p:cSld name="indic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7"/>
          <p:cNvSpPr txBox="1">
            <a:spLocks noGrp="1"/>
          </p:cNvSpPr>
          <p:nvPr>
            <p:ph type="body" idx="1"/>
          </p:nvPr>
        </p:nvSpPr>
        <p:spPr>
          <a:xfrm>
            <a:off x="1076094" y="2617807"/>
            <a:ext cx="4363192" cy="310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3731"/>
              </a:buClr>
              <a:buSzPts val="1800"/>
              <a:buFont typeface="Arial"/>
              <a:buChar char="•"/>
              <a:defRPr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body" idx="2"/>
          </p:nvPr>
        </p:nvSpPr>
        <p:spPr>
          <a:xfrm>
            <a:off x="5876694" y="2617807"/>
            <a:ext cx="4363192" cy="310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23731"/>
              </a:buClr>
              <a:buSzPts val="1800"/>
              <a:buFont typeface="Arial"/>
              <a:buChar char="•"/>
              <a:defRPr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Char char="•"/>
              <a:defRPr sz="18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cxnSp>
        <p:nvCxnSpPr>
          <p:cNvPr id="81" name="Google Shape;81;p47"/>
          <p:cNvCxnSpPr/>
          <p:nvPr/>
        </p:nvCxnSpPr>
        <p:spPr>
          <a:xfrm>
            <a:off x="315268" y="1535668"/>
            <a:ext cx="11503700" cy="0"/>
          </a:xfrm>
          <a:prstGeom prst="straightConnector1">
            <a:avLst/>
          </a:prstGeom>
          <a:noFill/>
          <a:ln w="9525" cap="flat" cmpd="sng">
            <a:solidFill>
              <a:srgbClr val="E03C3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47"/>
          <p:cNvSpPr txBox="1">
            <a:spLocks noGrp="1"/>
          </p:cNvSpPr>
          <p:nvPr>
            <p:ph type="body" idx="3"/>
          </p:nvPr>
        </p:nvSpPr>
        <p:spPr>
          <a:xfrm>
            <a:off x="3382963" y="1927225"/>
            <a:ext cx="4473575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03C31"/>
              </a:buClr>
              <a:buSzPts val="2800"/>
              <a:buNone/>
              <a:defRPr>
                <a:solidFill>
                  <a:srgbClr val="E03C3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03C31"/>
              </a:buClr>
              <a:buSzPts val="2400"/>
              <a:buChar char="•"/>
              <a:defRPr>
                <a:solidFill>
                  <a:srgbClr val="E03C3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03C31"/>
              </a:buClr>
              <a:buSzPts val="2000"/>
              <a:buChar char="•"/>
              <a:defRPr>
                <a:solidFill>
                  <a:srgbClr val="E03C3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03C31"/>
              </a:buClr>
              <a:buSzPts val="1800"/>
              <a:buChar char="•"/>
              <a:defRPr>
                <a:solidFill>
                  <a:srgbClr val="E03C3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03C31"/>
              </a:buClr>
              <a:buSzPts val="1800"/>
              <a:buChar char="•"/>
              <a:defRPr>
                <a:solidFill>
                  <a:srgbClr val="E03C3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04622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3C3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intera">
  <p:cSld name="immagine intera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8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86" name="Google Shape;86;p48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04622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3C3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8"/>
          <p:cNvSpPr>
            <a:spLocks noGrp="1"/>
          </p:cNvSpPr>
          <p:nvPr>
            <p:ph type="pic" idx="2"/>
          </p:nvPr>
        </p:nvSpPr>
        <p:spPr>
          <a:xfrm>
            <a:off x="315913" y="1651000"/>
            <a:ext cx="11503025" cy="45450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o, immagine e blocchi">
  <p:cSld name="testo, immagine e blocchi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9"/>
          <p:cNvSpPr/>
          <p:nvPr/>
        </p:nvSpPr>
        <p:spPr>
          <a:xfrm>
            <a:off x="1719072" y="2313562"/>
            <a:ext cx="2682241" cy="103946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9"/>
          <p:cNvSpPr txBox="1">
            <a:spLocks noGrp="1"/>
          </p:cNvSpPr>
          <p:nvPr>
            <p:ph type="body" idx="1"/>
          </p:nvPr>
        </p:nvSpPr>
        <p:spPr>
          <a:xfrm>
            <a:off x="2148701" y="2556158"/>
            <a:ext cx="2128206" cy="57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49"/>
          <p:cNvSpPr>
            <a:spLocks noGrp="1"/>
          </p:cNvSpPr>
          <p:nvPr>
            <p:ph type="pic" idx="2"/>
          </p:nvPr>
        </p:nvSpPr>
        <p:spPr>
          <a:xfrm>
            <a:off x="8077900" y="1725156"/>
            <a:ext cx="3741068" cy="4400395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49"/>
          <p:cNvSpPr/>
          <p:nvPr/>
        </p:nvSpPr>
        <p:spPr>
          <a:xfrm>
            <a:off x="1031399" y="2189830"/>
            <a:ext cx="902488" cy="90248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77800" dist="76200" dir="5400000" sx="104000" sy="104000" algn="ctr" rotWithShape="0">
              <a:srgbClr val="000000">
                <a:alpha val="2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49"/>
          <p:cNvSpPr/>
          <p:nvPr/>
        </p:nvSpPr>
        <p:spPr>
          <a:xfrm>
            <a:off x="4343539" y="3925354"/>
            <a:ext cx="2682241" cy="103946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9"/>
          <p:cNvSpPr txBox="1">
            <a:spLocks noGrp="1"/>
          </p:cNvSpPr>
          <p:nvPr>
            <p:ph type="body" idx="3"/>
          </p:nvPr>
        </p:nvSpPr>
        <p:spPr>
          <a:xfrm>
            <a:off x="5202797" y="3890812"/>
            <a:ext cx="2128206" cy="57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9"/>
          <p:cNvSpPr/>
          <p:nvPr/>
        </p:nvSpPr>
        <p:spPr>
          <a:xfrm>
            <a:off x="4085495" y="3524484"/>
            <a:ext cx="902488" cy="90248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77800" dist="76200" dir="5400000" sx="104000" sy="104000" algn="ctr" rotWithShape="0">
              <a:srgbClr val="000000">
                <a:alpha val="2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9"/>
          <p:cNvSpPr/>
          <p:nvPr/>
        </p:nvSpPr>
        <p:spPr>
          <a:xfrm>
            <a:off x="1755648" y="4591014"/>
            <a:ext cx="2682241" cy="103946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ctr" rotWithShape="0">
              <a:srgbClr val="000000">
                <a:alpha val="6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9"/>
          <p:cNvSpPr txBox="1">
            <a:spLocks noGrp="1"/>
          </p:cNvSpPr>
          <p:nvPr>
            <p:ph type="body" idx="4"/>
          </p:nvPr>
        </p:nvSpPr>
        <p:spPr>
          <a:xfrm>
            <a:off x="2185277" y="4833610"/>
            <a:ext cx="2128206" cy="57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>
                <a:solidFill>
                  <a:srgbClr val="595959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9"/>
          <p:cNvSpPr/>
          <p:nvPr/>
        </p:nvSpPr>
        <p:spPr>
          <a:xfrm>
            <a:off x="1067975" y="4467282"/>
            <a:ext cx="902488" cy="902488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77800" dist="76200" dir="5400000" sx="104000" sy="104000" algn="ctr" rotWithShape="0">
              <a:srgbClr val="000000">
                <a:alpha val="2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9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100" name="Google Shape;100;p49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04267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3C31"/>
              </a:buClr>
              <a:buSzPts val="3200"/>
              <a:buNone/>
              <a:defRPr sz="3200">
                <a:solidFill>
                  <a:srgbClr val="E03C3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fico 1">
  <p:cSld name="grafico 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37855" y="2224372"/>
            <a:ext cx="9634450" cy="391052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0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104" name="Google Shape;104;p50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03645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3C31"/>
              </a:buClr>
              <a:buSzPts val="3200"/>
              <a:buNone/>
              <a:defRPr sz="3200">
                <a:solidFill>
                  <a:srgbClr val="E03C3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fico 2">
  <p:cSld name="grafico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5930" y="2104769"/>
            <a:ext cx="9634450" cy="4031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1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108" name="Google Shape;108;p51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04622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3C3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fico 3">
  <p:cSld name="grafico 3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37855" y="1995966"/>
            <a:ext cx="8312727" cy="381077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2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sp>
        <p:nvSpPr>
          <p:cNvPr id="112" name="Google Shape;112;p52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04622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3C3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7" descr="pallesfondo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308093" y="1609006"/>
            <a:ext cx="4510875" cy="4517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7"/>
          <p:cNvSpPr txBox="1">
            <a:spLocks noGrp="1"/>
          </p:cNvSpPr>
          <p:nvPr>
            <p:ph type="sldNum" idx="12"/>
          </p:nvPr>
        </p:nvSpPr>
        <p:spPr>
          <a:xfrm>
            <a:off x="9075768" y="64791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cxnSp>
        <p:nvCxnSpPr>
          <p:cNvPr id="12" name="Google Shape;12;p37"/>
          <p:cNvCxnSpPr/>
          <p:nvPr/>
        </p:nvCxnSpPr>
        <p:spPr>
          <a:xfrm>
            <a:off x="315268" y="1535668"/>
            <a:ext cx="11503700" cy="0"/>
          </a:xfrm>
          <a:prstGeom prst="straightConnector1">
            <a:avLst/>
          </a:prstGeom>
          <a:noFill/>
          <a:ln w="9525" cap="flat" cmpd="sng">
            <a:solidFill>
              <a:srgbClr val="E03C3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Google Shape;13;p37"/>
          <p:cNvSpPr txBox="1">
            <a:spLocks noGrp="1"/>
          </p:cNvSpPr>
          <p:nvPr>
            <p:ph type="title"/>
          </p:nvPr>
        </p:nvSpPr>
        <p:spPr>
          <a:xfrm>
            <a:off x="315268" y="274638"/>
            <a:ext cx="1046222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3C31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E03C3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None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body" idx="1"/>
          </p:nvPr>
        </p:nvSpPr>
        <p:spPr>
          <a:xfrm>
            <a:off x="315268" y="1600200"/>
            <a:ext cx="115037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Roboto"/>
              <a:buNone/>
              <a:defRPr sz="2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•"/>
              <a:defRPr sz="24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Roboto"/>
              <a:buChar char="•"/>
              <a:defRPr sz="2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aerospace@art-er.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1" descr="C:\Users\lorenzo_calabri\Downloads\pexels-pixabay-2156.jpg"/>
          <p:cNvPicPr preferRelativeResize="0"/>
          <p:nvPr/>
        </p:nvPicPr>
        <p:blipFill rotWithShape="1">
          <a:blip r:embed="rId3">
            <a:alphaModFix/>
          </a:blip>
          <a:srcRect t="20403" b="27069"/>
          <a:stretch/>
        </p:blipFill>
        <p:spPr>
          <a:xfrm>
            <a:off x="1" y="0"/>
            <a:ext cx="12192000" cy="386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1" descr="Google Shape;7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9649" y="5120813"/>
            <a:ext cx="4579626" cy="66053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1"/>
          <p:cNvSpPr txBox="1">
            <a:spLocks noGrp="1"/>
          </p:cNvSpPr>
          <p:nvPr>
            <p:ph type="ctrTitle" idx="4294967295"/>
          </p:nvPr>
        </p:nvSpPr>
        <p:spPr>
          <a:xfrm>
            <a:off x="256300" y="3997577"/>
            <a:ext cx="7243200" cy="122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B2B2D"/>
              </a:buClr>
              <a:buSzPts val="3069"/>
              <a:buFont typeface="Roboto"/>
              <a:buNone/>
            </a:pPr>
            <a:r>
              <a:rPr lang="en-US" sz="2600" b="1" dirty="0">
                <a:solidFill>
                  <a:srgbClr val="434343"/>
                </a:solidFill>
              </a:rPr>
              <a:t>BUILDING BRIDGES: BADEN-WÜRTTEMBERG’S SCIENCE COMMUNITY MEETS NEREUS</a:t>
            </a:r>
            <a:br>
              <a:rPr lang="it-IT" sz="2600" b="1" dirty="0">
                <a:solidFill>
                  <a:srgbClr val="434343"/>
                </a:solidFill>
              </a:rPr>
            </a:br>
            <a:r>
              <a:rPr lang="it-IT" sz="2600" b="1" dirty="0">
                <a:solidFill>
                  <a:srgbClr val="434343"/>
                </a:solidFill>
              </a:rPr>
              <a:t>24/11/2025 </a:t>
            </a:r>
            <a:endParaRPr sz="2000" b="1" dirty="0">
              <a:solidFill>
                <a:srgbClr val="434343"/>
              </a:solidFill>
            </a:endParaRPr>
          </a:p>
        </p:txBody>
      </p:sp>
      <p:pic>
        <p:nvPicPr>
          <p:cNvPr id="107" name="Google Shape;107;p11" descr="LOGO-Aerospace-estesa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9649" y="4329075"/>
            <a:ext cx="2685616" cy="66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 descr="logo art-er_oriz EN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64661" y="4329864"/>
            <a:ext cx="1714614" cy="65896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1"/>
          <p:cNvSpPr txBox="1"/>
          <p:nvPr/>
        </p:nvSpPr>
        <p:spPr>
          <a:xfrm>
            <a:off x="173238" y="6364764"/>
            <a:ext cx="7193736" cy="39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24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3673"/>
              <a:buFont typeface="Roboto"/>
              <a:buNone/>
            </a:pPr>
            <a:r>
              <a:rPr lang="it-IT" sz="1200" b="0" i="0" u="none" strike="noStrike" cap="none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May 22</a:t>
            </a:r>
            <a:r>
              <a:rPr lang="it-IT" sz="1200" b="0" i="0" u="none" strike="noStrike" cap="none" baseline="30000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nd</a:t>
            </a:r>
            <a:r>
              <a:rPr lang="it-IT" sz="1200" b="0" i="0" u="none" strike="noStrike" cap="none">
                <a:solidFill>
                  <a:srgbClr val="535353"/>
                </a:solidFill>
                <a:latin typeface="Roboto"/>
                <a:ea typeface="Roboto"/>
                <a:cs typeface="Roboto"/>
                <a:sym typeface="Roboto"/>
              </a:rPr>
              <a:t>, 2023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1"/>
          <p:cNvSpPr txBox="1"/>
          <p:nvPr/>
        </p:nvSpPr>
        <p:spPr>
          <a:xfrm>
            <a:off x="235636" y="5241294"/>
            <a:ext cx="6689342" cy="82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SzPts val="1700"/>
            </a:pPr>
            <a:r>
              <a:rPr lang="it-IT" b="0" i="0" u="none" strike="noStrike" cap="none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Adriano Gilli – Regione </a:t>
            </a:r>
            <a:r>
              <a:rPr lang="it-IT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Emilia-Romagna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SzPts val="1700"/>
            </a:pPr>
            <a:r>
              <a:rPr lang="it-IT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Head of the </a:t>
            </a:r>
            <a:r>
              <a:rPr lang="it-IT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Attractiveness</a:t>
            </a:r>
            <a:r>
              <a:rPr lang="it-IT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it-IT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Internationalisation</a:t>
            </a:r>
            <a:r>
              <a:rPr lang="it-IT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it-IT" dirty="0" err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Research</a:t>
            </a:r>
            <a:r>
              <a:rPr lang="it-IT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Sector 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233126" cy="512763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lvl="0"/>
            <a:r>
              <a:rPr lang="en-US" sz="3259" b="1" dirty="0">
                <a:solidFill>
                  <a:srgbClr val="FFFF00"/>
                </a:solidFill>
                <a:latin typeface="Roboto" pitchFamily="2" charset="0"/>
                <a:ea typeface="Roboto" pitchFamily="2" charset="0"/>
              </a:rPr>
              <a:t>The Innovation &amp; Aerospace Ecosystem structure </a:t>
            </a:r>
            <a:endParaRPr lang="it-IT" sz="3259" b="1" dirty="0">
              <a:solidFill>
                <a:srgbClr val="FFFF00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DEB1A1D-A3C2-FECB-9CFA-2DB4EC283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19" y="618067"/>
            <a:ext cx="11906014" cy="61552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CF9172C-6FBB-4B6A-4259-1D1EEAD48F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7E2D047-9259-E162-3566-A3ADBE4F8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749475"/>
            <a:ext cx="8314112" cy="488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30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E39B5A2-D827-0178-80D0-2617181102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AE4F34-ED1B-F956-4979-11ACD7AA2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10" y="1606639"/>
            <a:ext cx="10894979" cy="364472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59003F1-E067-F220-7008-2B86A43F6AEF}"/>
              </a:ext>
            </a:extLst>
          </p:cNvPr>
          <p:cNvSpPr txBox="1"/>
          <p:nvPr/>
        </p:nvSpPr>
        <p:spPr>
          <a:xfrm>
            <a:off x="648510" y="5698067"/>
            <a:ext cx="11055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DAMA Technopole, Bologna – Location of Leonardo HPC, the AI </a:t>
            </a:r>
            <a:r>
              <a:rPr lang="it-IT" b="1" dirty="0" err="1"/>
              <a:t>Factory</a:t>
            </a:r>
            <a:r>
              <a:rPr lang="it-IT" b="1" dirty="0"/>
              <a:t>, ECMWF and </a:t>
            </a:r>
            <a:r>
              <a:rPr lang="it-IT" b="1" dirty="0" err="1"/>
              <a:t>soon</a:t>
            </a:r>
            <a:r>
              <a:rPr lang="it-IT" b="1" dirty="0"/>
              <a:t> the University of the United Nations    </a:t>
            </a:r>
          </a:p>
        </p:txBody>
      </p:sp>
    </p:spTree>
    <p:extLst>
      <p:ext uri="{BB962C8B-B14F-4D97-AF65-F5344CB8AC3E}">
        <p14:creationId xmlns:p14="http://schemas.microsoft.com/office/powerpoint/2010/main" val="422787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1470640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3259" b="1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The challenge of the </a:t>
            </a:r>
            <a:r>
              <a:rPr lang="it-IT" sz="3259" b="1" dirty="0" err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Regional</a:t>
            </a:r>
            <a:r>
              <a:rPr lang="it-IT" sz="3259" b="1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3259" b="1" dirty="0" err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ecosystem</a:t>
            </a:r>
            <a:r>
              <a:rPr lang="it-IT" sz="3259" b="1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3259" b="1" dirty="0" err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construction</a:t>
            </a:r>
            <a:r>
              <a:rPr lang="it-IT" sz="3259" b="1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259" b="1" dirty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180600" y="668868"/>
            <a:ext cx="6016999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lvl="0"/>
            <a:r>
              <a:rPr lang="en-US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Market/Business/Research</a:t>
            </a:r>
          </a:p>
          <a:p>
            <a:pPr marL="180975" lvl="0"/>
            <a:r>
              <a:rPr lang="en-US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
* R.ER facilitates dialogue to increase the meeting of demand (market) and offer  (companies)</a:t>
            </a:r>
          </a:p>
          <a:p>
            <a:pPr marL="180975" lvl="0"/>
            <a:r>
              <a:rPr lang="en-US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
* R.ER supports research, to enhance the development of products and services, capable of responding to demand - on the business side - and scientific validation of the same (on the market side).</a:t>
            </a:r>
          </a:p>
          <a:p>
            <a:pPr marL="180975" lvl="0"/>
            <a:r>
              <a:rPr lang="en-US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
</a:t>
            </a:r>
            <a:endParaRPr lang="en-US" sz="2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Immagine 4" descr="Immagine che contiene diagramma, cerchio, testo, design&#10;&#10;Il contenuto generato dall'IA potrebbe non essere corretto.">
            <a:extLst>
              <a:ext uri="{FF2B5EF4-FFF2-40B4-BE49-F238E27FC236}">
                <a16:creationId xmlns:a16="http://schemas.microsoft.com/office/drawing/2014/main" id="{199E7F52-89E0-7F58-244F-5B1D62E64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7" y="668867"/>
            <a:ext cx="5754532" cy="5664200"/>
          </a:xfrm>
          <a:prstGeom prst="rect">
            <a:avLst/>
          </a:prstGeom>
        </p:spPr>
      </p:pic>
      <p:pic>
        <p:nvPicPr>
          <p:cNvPr id="3" name="Immagine 2" descr="Immagine che contiene testo, grafica, poster, Elementi grafici&#10;&#10;Descrizione generata automaticamente">
            <a:extLst>
              <a:ext uri="{FF2B5EF4-FFF2-40B4-BE49-F238E27FC236}">
                <a16:creationId xmlns:a16="http://schemas.microsoft.com/office/drawing/2014/main" id="{AE1001F3-15BC-9414-91E9-BB0C523B8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2057400"/>
            <a:ext cx="1964267" cy="1989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503813FD-CC21-3EC3-8D16-039638F81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>
            <a:extLst>
              <a:ext uri="{FF2B5EF4-FFF2-40B4-BE49-F238E27FC236}">
                <a16:creationId xmlns:a16="http://schemas.microsoft.com/office/drawing/2014/main" id="{996CF8BA-579C-D7E0-8614-D73C8CDF25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379390" cy="51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3259" b="1" dirty="0" err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Important</a:t>
            </a:r>
            <a:r>
              <a:rPr lang="it-IT" sz="3259" b="1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 meeting and networking </a:t>
            </a:r>
            <a:r>
              <a:rPr lang="it-IT" sz="3259" b="1" dirty="0" err="1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opportunities</a:t>
            </a:r>
            <a:r>
              <a:rPr lang="it-IT" sz="3259" b="1" dirty="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259" b="1" dirty="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15">
            <a:extLst>
              <a:ext uri="{FF2B5EF4-FFF2-40B4-BE49-F238E27FC236}">
                <a16:creationId xmlns:a16="http://schemas.microsoft.com/office/drawing/2014/main" id="{03D8FB5C-77A7-D96A-3ED8-A83623A22BDB}"/>
              </a:ext>
            </a:extLst>
          </p:cNvPr>
          <p:cNvSpPr/>
          <p:nvPr/>
        </p:nvSpPr>
        <p:spPr>
          <a:xfrm>
            <a:off x="216160" y="1248129"/>
            <a:ext cx="11290141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 consideration of the strong overlap with BW’s key sectors, we invite BW to join us at:   </a:t>
            </a:r>
          </a:p>
          <a:p>
            <a:pPr marL="1809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09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Research to Business Italy, June 2026 – </a:t>
            </a:r>
            <a:r>
              <a:rPr lang="en-US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national project of collaboration between E-R and the Conference of Italian Regions, where the worlds of research and companies meet.    </a:t>
            </a:r>
          </a:p>
          <a:p>
            <a:pPr marL="1809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09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23-25 September 2026 : Beyond Exploration, Rimini Exhibition Centre: </a:t>
            </a:r>
          </a:p>
          <a:p>
            <a:pPr marL="1809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first event in Emilia-Romagna focusing on the space economy, with an international focus    </a:t>
            </a:r>
          </a:p>
          <a:p>
            <a:pPr marL="1809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09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22-23 October 2026: Nereus Annual Symposium, Bologna – DAMA Technopole </a:t>
            </a:r>
          </a:p>
          <a:p>
            <a:pPr marL="180975" lvl="0"/>
            <a:r>
              <a:rPr lang="en-US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Main theme</a:t>
            </a:r>
            <a:r>
              <a:rPr lang="en-US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“</a:t>
            </a:r>
            <a:r>
              <a:rPr lang="it-IT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Space in Emilia-Romagna: Data </a:t>
            </a:r>
            <a:r>
              <a:rPr lang="it-IT" sz="2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Valleys</a:t>
            </a:r>
            <a:r>
              <a:rPr lang="it-IT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AI </a:t>
            </a:r>
            <a:r>
              <a:rPr lang="it-IT" sz="2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Factories</a:t>
            </a:r>
            <a:r>
              <a:rPr lang="it-IT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for the</a:t>
            </a:r>
          </a:p>
          <a:p>
            <a:pPr marL="180975" lvl="0"/>
            <a:r>
              <a:rPr lang="it-IT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progress of Earth Sciences and Services".</a:t>
            </a:r>
          </a:p>
          <a:p>
            <a:pPr marL="180975" lvl="0"/>
            <a:r>
              <a:rPr lang="it-IT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Focus on </a:t>
            </a:r>
            <a:r>
              <a:rPr lang="it-IT" sz="2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Artificial</a:t>
            </a:r>
            <a:r>
              <a:rPr lang="it-IT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Intelligence (AI), High Performance Computing (HPC) and Data Management to guide the </a:t>
            </a:r>
            <a:r>
              <a:rPr lang="it-IT" sz="2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process</a:t>
            </a:r>
            <a:r>
              <a:rPr lang="it-IT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 Earth </a:t>
            </a:r>
            <a:r>
              <a:rPr lang="it-IT" sz="2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Observation</a:t>
            </a:r>
            <a:r>
              <a:rPr lang="it-IT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05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462ed77f63_0_206"/>
          <p:cNvSpPr txBox="1"/>
          <p:nvPr/>
        </p:nvSpPr>
        <p:spPr>
          <a:xfrm>
            <a:off x="4563533" y="5089177"/>
            <a:ext cx="4216399" cy="369156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Roboto"/>
              <a:buNone/>
            </a:pPr>
            <a:r>
              <a:rPr lang="en-US" sz="1800" b="0" i="0" u="sng" strike="noStrike" cap="none" dirty="0">
                <a:solidFill>
                  <a:srgbClr val="0563C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info.aerospace@art-er.it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g2462ed77f63_0_206" descr="LOGO-Aerospace-estes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2608" y="2168016"/>
            <a:ext cx="5130243" cy="126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e Modello Slide  ART-ER 16-9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6506</TotalTime>
  <Words>306</Words>
  <Application>Microsoft Office PowerPoint</Application>
  <PresentationFormat>Widescreen</PresentationFormat>
  <Paragraphs>28</Paragraphs>
  <Slides>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Lucida Sans</vt:lpstr>
      <vt:lpstr>Roboto</vt:lpstr>
      <vt:lpstr>Arial</vt:lpstr>
      <vt:lpstr>Calibri</vt:lpstr>
      <vt:lpstr>Base Modello Slide  ART-ER 16-9</vt:lpstr>
      <vt:lpstr>BUILDING BRIDGES: BADEN-WÜRTTEMBERG’S SCIENCE COMMUNITY MEETS NEREUS 24/11/2025 </vt:lpstr>
      <vt:lpstr>The Innovation &amp; Aerospace Ecosystem structure </vt:lpstr>
      <vt:lpstr>Presentazione standard di PowerPoint</vt:lpstr>
      <vt:lpstr>Presentazione standard di PowerPoint</vt:lpstr>
      <vt:lpstr>The challenge of the Regional ecosystem construction </vt:lpstr>
      <vt:lpstr>Important meeting and networking opportunities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luisa_secci</dc:creator>
  <cp:lastModifiedBy>Gilli Adriano</cp:lastModifiedBy>
  <cp:revision>17</cp:revision>
  <dcterms:modified xsi:type="dcterms:W3CDTF">2025-11-24T13:47:08Z</dcterms:modified>
</cp:coreProperties>
</file>