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1" r:id="rId6"/>
  </p:sldMasterIdLst>
  <p:notesMasterIdLst>
    <p:notesMasterId r:id="rId35"/>
  </p:notesMasterIdLst>
  <p:handoutMasterIdLst>
    <p:handoutMasterId r:id="rId36"/>
  </p:handoutMasterIdLst>
  <p:sldIdLst>
    <p:sldId id="385" r:id="rId7"/>
    <p:sldId id="387" r:id="rId8"/>
    <p:sldId id="761" r:id="rId9"/>
    <p:sldId id="642" r:id="rId10"/>
    <p:sldId id="653" r:id="rId11"/>
    <p:sldId id="780" r:id="rId12"/>
    <p:sldId id="779" r:id="rId13"/>
    <p:sldId id="804" r:id="rId14"/>
    <p:sldId id="801" r:id="rId15"/>
    <p:sldId id="501" r:id="rId16"/>
    <p:sldId id="502" r:id="rId17"/>
    <p:sldId id="833" r:id="rId18"/>
    <p:sldId id="512" r:id="rId19"/>
    <p:sldId id="399" r:id="rId20"/>
    <p:sldId id="394" r:id="rId21"/>
    <p:sldId id="400" r:id="rId22"/>
    <p:sldId id="637" r:id="rId23"/>
    <p:sldId id="638" r:id="rId24"/>
    <p:sldId id="827" r:id="rId25"/>
    <p:sldId id="786" r:id="rId26"/>
    <p:sldId id="828" r:id="rId27"/>
    <p:sldId id="826" r:id="rId28"/>
    <p:sldId id="829" r:id="rId29"/>
    <p:sldId id="788" r:id="rId30"/>
    <p:sldId id="830" r:id="rId31"/>
    <p:sldId id="831" r:id="rId32"/>
    <p:sldId id="832" r:id="rId33"/>
    <p:sldId id="772" r:id="rId34"/>
  </p:sldIdLst>
  <p:sldSz cx="12192000" cy="6858000"/>
  <p:notesSz cx="7315200" cy="96012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aria d'Auria" initials="ID" lastIdx="5" clrIdx="0">
    <p:extLst>
      <p:ext uri="{19B8F6BF-5375-455C-9EA6-DF929625EA0E}">
        <p15:presenceInfo xmlns:p15="http://schemas.microsoft.com/office/powerpoint/2012/main" userId="Ilaria d'Aur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B8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64FE01-AC31-F554-E4B4-543CCAC32F47}" v="85" dt="2025-11-24T09:56:17.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1" d="100"/>
          <a:sy n="81" d="100"/>
        </p:scale>
        <p:origin x="652"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a Ayazi" userId="S::rayazi.nereus@euregions4space.com::6d5a8745-4533-492d-b4be-2233f001a096" providerId="AD" clId="Web-{CD64FE01-AC31-F554-E4B4-543CCAC32F47}"/>
    <pc:docChg chg="addSld modSld">
      <pc:chgData name="Roya Ayazi" userId="S::rayazi.nereus@euregions4space.com::6d5a8745-4533-492d-b4be-2233f001a096" providerId="AD" clId="Web-{CD64FE01-AC31-F554-E4B4-543CCAC32F47}" dt="2025-11-24T09:56:17.713" v="46" actId="1076"/>
      <pc:docMkLst>
        <pc:docMk/>
      </pc:docMkLst>
      <pc:sldChg chg="add">
        <pc:chgData name="Roya Ayazi" userId="S::rayazi.nereus@euregions4space.com::6d5a8745-4533-492d-b4be-2233f001a096" providerId="AD" clId="Web-{CD64FE01-AC31-F554-E4B4-543CCAC32F47}" dt="2025-11-24T09:54:42.524" v="3"/>
        <pc:sldMkLst>
          <pc:docMk/>
          <pc:sldMk cId="2321352100" sldId="801"/>
        </pc:sldMkLst>
      </pc:sldChg>
      <pc:sldChg chg="modSp add">
        <pc:chgData name="Roya Ayazi" userId="S::rayazi.nereus@euregions4space.com::6d5a8745-4533-492d-b4be-2233f001a096" providerId="AD" clId="Web-{CD64FE01-AC31-F554-E4B4-543CCAC32F47}" dt="2025-11-24T09:54:14.274" v="2" actId="20577"/>
        <pc:sldMkLst>
          <pc:docMk/>
          <pc:sldMk cId="2354805683" sldId="804"/>
        </pc:sldMkLst>
        <pc:spChg chg="mod">
          <ac:chgData name="Roya Ayazi" userId="S::rayazi.nereus@euregions4space.com::6d5a8745-4533-492d-b4be-2233f001a096" providerId="AD" clId="Web-{CD64FE01-AC31-F554-E4B4-543CCAC32F47}" dt="2025-11-24T09:54:14.274" v="2" actId="20577"/>
          <ac:spMkLst>
            <pc:docMk/>
            <pc:sldMk cId="2354805683" sldId="804"/>
            <ac:spMk id="2" creationId="{C95F0B0B-A5FC-CA6E-F0E8-7CD3CA4CBC78}"/>
          </ac:spMkLst>
        </pc:spChg>
      </pc:sldChg>
      <pc:sldChg chg="modSp add">
        <pc:chgData name="Roya Ayazi" userId="S::rayazi.nereus@euregions4space.com::6d5a8745-4533-492d-b4be-2233f001a096" providerId="AD" clId="Web-{CD64FE01-AC31-F554-E4B4-543CCAC32F47}" dt="2025-11-24T09:56:17.713" v="46" actId="1076"/>
        <pc:sldMkLst>
          <pc:docMk/>
          <pc:sldMk cId="2848633735" sldId="833"/>
        </pc:sldMkLst>
        <pc:spChg chg="mod">
          <ac:chgData name="Roya Ayazi" userId="S::rayazi.nereus@euregions4space.com::6d5a8745-4533-492d-b4be-2233f001a096" providerId="AD" clId="Web-{CD64FE01-AC31-F554-E4B4-543CCAC32F47}" dt="2025-11-24T09:56:17.713" v="46" actId="1076"/>
          <ac:spMkLst>
            <pc:docMk/>
            <pc:sldMk cId="2848633735" sldId="833"/>
            <ac:spMk id="16" creationId="{88D0F98F-ECD5-CB11-642E-8417776AC3E1}"/>
          </ac:spMkLst>
        </pc:spChg>
      </pc:sldChg>
    </pc:docChg>
  </pc:docChgLst>
  <pc:docChgLst>
    <pc:chgData name="Roya Ayazi" userId="S::rayazi.nereus@euregions4space.com::6d5a8745-4533-492d-b4be-2233f001a096" providerId="AD" clId="Web-{C18FE3C7-041A-D5EE-8327-D30FD04613DD}"/>
    <pc:docChg chg="delSld modSld">
      <pc:chgData name="Roya Ayazi" userId="S::rayazi.nereus@euregions4space.com::6d5a8745-4533-492d-b4be-2233f001a096" providerId="AD" clId="Web-{C18FE3C7-041A-D5EE-8327-D30FD04613DD}" dt="2025-11-04T17:35:37.620" v="16" actId="1076"/>
      <pc:docMkLst>
        <pc:docMk/>
      </pc:docMkLst>
      <pc:sldChg chg="modSp">
        <pc:chgData name="Roya Ayazi" userId="S::rayazi.nereus@euregions4space.com::6d5a8745-4533-492d-b4be-2233f001a096" providerId="AD" clId="Web-{C18FE3C7-041A-D5EE-8327-D30FD04613DD}" dt="2025-11-04T17:35:37.620" v="16" actId="1076"/>
        <pc:sldMkLst>
          <pc:docMk/>
          <pc:sldMk cId="173169875" sldId="387"/>
        </pc:sldMkLst>
        <pc:spChg chg="mod">
          <ac:chgData name="Roya Ayazi" userId="S::rayazi.nereus@euregions4space.com::6d5a8745-4533-492d-b4be-2233f001a096" providerId="AD" clId="Web-{C18FE3C7-041A-D5EE-8327-D30FD04613DD}" dt="2025-11-04T17:33:20.406" v="3" actId="14100"/>
          <ac:spMkLst>
            <pc:docMk/>
            <pc:sldMk cId="173169875" sldId="387"/>
            <ac:spMk id="3" creationId="{41BE648D-12F6-F966-024B-AA0DB339A24C}"/>
          </ac:spMkLst>
        </pc:spChg>
        <pc:spChg chg="mod">
          <ac:chgData name="Roya Ayazi" userId="S::rayazi.nereus@euregions4space.com::6d5a8745-4533-492d-b4be-2233f001a096" providerId="AD" clId="Web-{C18FE3C7-041A-D5EE-8327-D30FD04613DD}" dt="2025-11-04T17:33:35.860" v="8" actId="14100"/>
          <ac:spMkLst>
            <pc:docMk/>
            <pc:sldMk cId="173169875" sldId="387"/>
            <ac:spMk id="6" creationId="{00000000-0000-0000-0000-000000000000}"/>
          </ac:spMkLst>
        </pc:spChg>
        <pc:spChg chg="mod">
          <ac:chgData name="Roya Ayazi" userId="S::rayazi.nereus@euregions4space.com::6d5a8745-4533-492d-b4be-2233f001a096" providerId="AD" clId="Web-{C18FE3C7-041A-D5EE-8327-D30FD04613DD}" dt="2025-11-04T17:33:39.141" v="9" actId="14100"/>
          <ac:spMkLst>
            <pc:docMk/>
            <pc:sldMk cId="173169875" sldId="387"/>
            <ac:spMk id="7" creationId="{00000000-0000-0000-0000-000000000000}"/>
          </ac:spMkLst>
        </pc:spChg>
        <pc:spChg chg="mod">
          <ac:chgData name="Roya Ayazi" userId="S::rayazi.nereus@euregions4space.com::6d5a8745-4533-492d-b4be-2233f001a096" providerId="AD" clId="Web-{C18FE3C7-041A-D5EE-8327-D30FD04613DD}" dt="2025-11-04T17:33:44.423" v="10" actId="14100"/>
          <ac:spMkLst>
            <pc:docMk/>
            <pc:sldMk cId="173169875" sldId="387"/>
            <ac:spMk id="8" creationId="{00000000-0000-0000-0000-000000000000}"/>
          </ac:spMkLst>
        </pc:spChg>
        <pc:picChg chg="mod">
          <ac:chgData name="Roya Ayazi" userId="S::rayazi.nereus@euregions4space.com::6d5a8745-4533-492d-b4be-2233f001a096" providerId="AD" clId="Web-{C18FE3C7-041A-D5EE-8327-D30FD04613DD}" dt="2025-11-04T17:33:49.798" v="11" actId="1076"/>
          <ac:picMkLst>
            <pc:docMk/>
            <pc:sldMk cId="173169875" sldId="387"/>
            <ac:picMk id="4" creationId="{00000000-0000-0000-0000-000000000000}"/>
          </ac:picMkLst>
        </pc:picChg>
        <pc:picChg chg="mod">
          <ac:chgData name="Roya Ayazi" userId="S::rayazi.nereus@euregions4space.com::6d5a8745-4533-492d-b4be-2233f001a096" providerId="AD" clId="Web-{C18FE3C7-041A-D5EE-8327-D30FD04613DD}" dt="2025-11-04T17:35:37.620" v="16" actId="1076"/>
          <ac:picMkLst>
            <pc:docMk/>
            <pc:sldMk cId="173169875" sldId="387"/>
            <ac:picMk id="5"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143587" y="0"/>
            <a:ext cx="3169920" cy="481728"/>
          </a:xfrm>
          <a:prstGeom prst="rect">
            <a:avLst/>
          </a:prstGeom>
        </p:spPr>
        <p:txBody>
          <a:bodyPr vert="horz" lIns="91440" tIns="45720" rIns="91440" bIns="45720" rtlCol="0"/>
          <a:lstStyle>
            <a:lvl1pPr algn="r">
              <a:defRPr sz="1200"/>
            </a:lvl1pPr>
          </a:lstStyle>
          <a:p>
            <a:fld id="{DB6E89FC-5DE9-4190-9F71-3A85F8D4670C}" type="datetimeFigureOut">
              <a:rPr lang="en-GB" smtClean="0"/>
              <a:t>24/11/2025</a:t>
            </a:fld>
            <a:endParaRPr lang="en-GB"/>
          </a:p>
        </p:txBody>
      </p:sp>
      <p:sp>
        <p:nvSpPr>
          <p:cNvPr id="4" name="Footer Placeholder 3"/>
          <p:cNvSpPr>
            <a:spLocks noGrp="1"/>
          </p:cNvSpPr>
          <p:nvPr>
            <p:ph type="ftr" sz="quarter" idx="2"/>
          </p:nvPr>
        </p:nvSpPr>
        <p:spPr>
          <a:xfrm>
            <a:off x="0" y="9119475"/>
            <a:ext cx="3169920" cy="48172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143587" y="9119475"/>
            <a:ext cx="3169920" cy="481727"/>
          </a:xfrm>
          <a:prstGeom prst="rect">
            <a:avLst/>
          </a:prstGeom>
        </p:spPr>
        <p:txBody>
          <a:bodyPr vert="horz" lIns="91440" tIns="45720" rIns="91440" bIns="45720" rtlCol="0" anchor="b"/>
          <a:lstStyle>
            <a:lvl1pPr algn="r">
              <a:defRPr sz="1200"/>
            </a:lvl1pPr>
          </a:lstStyle>
          <a:p>
            <a:fld id="{90B51DA1-7F47-4EDC-8EDE-22DD8D3EAB69}" type="slidenum">
              <a:rPr lang="en-GB" smtClean="0"/>
              <a:t>‹#›</a:t>
            </a:fld>
            <a:endParaRPr lang="en-GB"/>
          </a:p>
        </p:txBody>
      </p:sp>
    </p:spTree>
    <p:extLst>
      <p:ext uri="{BB962C8B-B14F-4D97-AF65-F5344CB8AC3E}">
        <p14:creationId xmlns:p14="http://schemas.microsoft.com/office/powerpoint/2010/main" val="1667507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59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143587" y="0"/>
            <a:ext cx="3169920" cy="480598"/>
          </a:xfrm>
          <a:prstGeom prst="rect">
            <a:avLst/>
          </a:prstGeom>
        </p:spPr>
        <p:txBody>
          <a:bodyPr vert="horz" lIns="91440" tIns="45720" rIns="91440" bIns="45720" rtlCol="0"/>
          <a:lstStyle>
            <a:lvl1pPr algn="r">
              <a:defRPr sz="1200"/>
            </a:lvl1pPr>
          </a:lstStyle>
          <a:p>
            <a:fld id="{48DB0CF8-AD84-4852-85AD-9D8332412AF6}" type="datetimeFigureOut">
              <a:rPr lang="en-GB" smtClean="0"/>
              <a:t>24/11/2025</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31520" y="4620185"/>
            <a:ext cx="5852160" cy="37802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20602"/>
            <a:ext cx="3169920" cy="48059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143587" y="9120602"/>
            <a:ext cx="3169920" cy="480598"/>
          </a:xfrm>
          <a:prstGeom prst="rect">
            <a:avLst/>
          </a:prstGeom>
        </p:spPr>
        <p:txBody>
          <a:bodyPr vert="horz" lIns="91440" tIns="45720" rIns="91440" bIns="45720" rtlCol="0" anchor="b"/>
          <a:lstStyle>
            <a:lvl1pPr algn="r">
              <a:defRPr sz="1200"/>
            </a:lvl1pPr>
          </a:lstStyle>
          <a:p>
            <a:fld id="{C6233714-BF50-45B1-AADA-F5521B322951}" type="slidenum">
              <a:rPr lang="en-GB" smtClean="0"/>
              <a:t>‹#›</a:t>
            </a:fld>
            <a:endParaRPr lang="en-GB"/>
          </a:p>
        </p:txBody>
      </p:sp>
    </p:spTree>
    <p:extLst>
      <p:ext uri="{BB962C8B-B14F-4D97-AF65-F5344CB8AC3E}">
        <p14:creationId xmlns:p14="http://schemas.microsoft.com/office/powerpoint/2010/main" val="3219579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NEREUS addresses</a:t>
            </a:r>
            <a:r>
              <a:rPr lang="en-US" baseline="0"/>
              <a:t> all actors present in a regional ecosystem: Research, Business, Industry, SME, Administration, Politics</a:t>
            </a:r>
          </a:p>
          <a:p>
            <a:r>
              <a:rPr lang="en-US" baseline="0"/>
              <a:t>Three main columns of NEREUS activities are:</a:t>
            </a:r>
          </a:p>
          <a:p>
            <a:pPr marL="228600" indent="-228600">
              <a:buAutoNum type="arabicPeriod"/>
            </a:pPr>
            <a:r>
              <a:rPr lang="en-US" baseline="0"/>
              <a:t>Advocacy/Political Dialogue</a:t>
            </a:r>
          </a:p>
          <a:p>
            <a:pPr marL="228600" indent="-228600">
              <a:buAutoNum type="arabicPeriod"/>
            </a:pPr>
            <a:r>
              <a:rPr lang="en-US" baseline="0"/>
              <a:t>Interregional Collaboration and Partnership</a:t>
            </a:r>
          </a:p>
          <a:p>
            <a:pPr marL="228600" indent="-228600">
              <a:buAutoNum type="arabicPeriod"/>
            </a:pPr>
            <a:r>
              <a:rPr lang="en-US" baseline="0"/>
              <a:t>New Trends/Public Outreach</a:t>
            </a:r>
            <a:endParaRPr lang="en-US"/>
          </a:p>
        </p:txBody>
      </p:sp>
      <p:sp>
        <p:nvSpPr>
          <p:cNvPr id="4" name="Slide Number Placeholder 3"/>
          <p:cNvSpPr>
            <a:spLocks noGrp="1"/>
          </p:cNvSpPr>
          <p:nvPr>
            <p:ph type="sldNum" sz="quarter" idx="10"/>
          </p:nvPr>
        </p:nvSpPr>
        <p:spPr/>
        <p:txBody>
          <a:bodyPr/>
          <a:lstStyle/>
          <a:p>
            <a:fld id="{C6233714-BF50-45B1-AADA-F5521B322951}" type="slidenum">
              <a:rPr lang="en-GB" smtClean="0"/>
              <a:t>2</a:t>
            </a:fld>
            <a:endParaRPr lang="en-GB"/>
          </a:p>
        </p:txBody>
      </p:sp>
    </p:spTree>
    <p:extLst>
      <p:ext uri="{BB962C8B-B14F-4D97-AF65-F5344CB8AC3E}">
        <p14:creationId xmlns:p14="http://schemas.microsoft.com/office/powerpoint/2010/main" val="1710603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6233714-BF50-45B1-AADA-F5521B322951}" type="slidenum">
              <a:rPr lang="en-GB" smtClean="0"/>
              <a:t>12</a:t>
            </a:fld>
            <a:endParaRPr lang="en-GB"/>
          </a:p>
        </p:txBody>
      </p:sp>
    </p:spTree>
    <p:extLst>
      <p:ext uri="{BB962C8B-B14F-4D97-AF65-F5344CB8AC3E}">
        <p14:creationId xmlns:p14="http://schemas.microsoft.com/office/powerpoint/2010/main" val="1130082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6233714-BF50-45B1-AADA-F5521B322951}" type="slidenum">
              <a:rPr lang="en-GB" smtClean="0"/>
              <a:t>13</a:t>
            </a:fld>
            <a:endParaRPr lang="en-GB"/>
          </a:p>
        </p:txBody>
      </p:sp>
    </p:spTree>
    <p:extLst>
      <p:ext uri="{BB962C8B-B14F-4D97-AF65-F5344CB8AC3E}">
        <p14:creationId xmlns:p14="http://schemas.microsoft.com/office/powerpoint/2010/main" val="963340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395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105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C2F6E-702F-0407-F1D2-D9C3D5479725}"/>
            </a:ext>
          </a:extLst>
        </p:cNvPr>
        <p:cNvGrpSpPr/>
        <p:nvPr/>
      </p:nvGrpSpPr>
      <p:grpSpPr>
        <a:xfrm>
          <a:off x="0" y="0"/>
          <a:ext cx="0" cy="0"/>
          <a:chOff x="0" y="0"/>
          <a:chExt cx="0" cy="0"/>
        </a:xfrm>
      </p:grpSpPr>
    </p:spTree>
    <p:extLst>
      <p:ext uri="{BB962C8B-B14F-4D97-AF65-F5344CB8AC3E}">
        <p14:creationId xmlns:p14="http://schemas.microsoft.com/office/powerpoint/2010/main" val="101649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874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5477C-0917-EF86-49B1-DD1DC4400B2A}"/>
            </a:ext>
          </a:extLst>
        </p:cNvPr>
        <p:cNvGrpSpPr/>
        <p:nvPr/>
      </p:nvGrpSpPr>
      <p:grpSpPr>
        <a:xfrm>
          <a:off x="0" y="0"/>
          <a:ext cx="0" cy="0"/>
          <a:chOff x="0" y="0"/>
          <a:chExt cx="0" cy="0"/>
        </a:xfrm>
      </p:grpSpPr>
    </p:spTree>
    <p:extLst>
      <p:ext uri="{BB962C8B-B14F-4D97-AF65-F5344CB8AC3E}">
        <p14:creationId xmlns:p14="http://schemas.microsoft.com/office/powerpoint/2010/main" val="4007558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1AE8C6-FD24-0EEA-2BDA-87BDF5F30884}"/>
              </a:ext>
            </a:extLst>
          </p:cNvPr>
          <p:cNvSpPr>
            <a:spLocks noGrp="1"/>
          </p:cNvSpPr>
          <p:nvPr>
            <p:ph type="body" idx="1"/>
          </p:nvPr>
        </p:nvSpPr>
        <p:spPr/>
        <p:txBody>
          <a:bodyPr/>
          <a:lstStyle/>
          <a:p>
            <a:endParaRPr lang="en-BE"/>
          </a:p>
        </p:txBody>
      </p:sp>
    </p:spTree>
    <p:extLst>
      <p:ext uri="{BB962C8B-B14F-4D97-AF65-F5344CB8AC3E}">
        <p14:creationId xmlns:p14="http://schemas.microsoft.com/office/powerpoint/2010/main" val="3948896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CB52D-424F-883A-075F-75AE2FEADE8F}"/>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2D09FB27-B1A3-4300-450B-7AA29AA8E450}"/>
              </a:ext>
            </a:extLst>
          </p:cNvPr>
          <p:cNvSpPr>
            <a:spLocks noGrp="1"/>
          </p:cNvSpPr>
          <p:nvPr>
            <p:ph type="body" idx="1"/>
          </p:nvPr>
        </p:nvSpPr>
        <p:spPr/>
        <p:txBody>
          <a:bodyPr/>
          <a:lstStyle/>
          <a:p>
            <a:endParaRPr lang="en-BE"/>
          </a:p>
        </p:txBody>
      </p:sp>
    </p:spTree>
    <p:extLst>
      <p:ext uri="{BB962C8B-B14F-4D97-AF65-F5344CB8AC3E}">
        <p14:creationId xmlns:p14="http://schemas.microsoft.com/office/powerpoint/2010/main" val="592715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DCD26-175E-91FC-474E-0942371B0BF0}"/>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8E42E574-3D7A-6769-16B0-A9F4F5AEBE5F}"/>
              </a:ext>
            </a:extLst>
          </p:cNvPr>
          <p:cNvSpPr>
            <a:spLocks noGrp="1"/>
          </p:cNvSpPr>
          <p:nvPr>
            <p:ph type="body" idx="1"/>
          </p:nvPr>
        </p:nvSpPr>
        <p:spPr/>
        <p:txBody>
          <a:bodyPr/>
          <a:lstStyle/>
          <a:p>
            <a:endParaRPr lang="en-BE"/>
          </a:p>
        </p:txBody>
      </p:sp>
    </p:spTree>
    <p:extLst>
      <p:ext uri="{BB962C8B-B14F-4D97-AF65-F5344CB8AC3E}">
        <p14:creationId xmlns:p14="http://schemas.microsoft.com/office/powerpoint/2010/main" val="1251405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6233714-BF50-45B1-AADA-F5521B322951}" type="slidenum">
              <a:rPr lang="en-GB" smtClean="0"/>
              <a:t>3</a:t>
            </a:fld>
            <a:endParaRPr lang="en-GB"/>
          </a:p>
        </p:txBody>
      </p:sp>
    </p:spTree>
    <p:extLst>
      <p:ext uri="{BB962C8B-B14F-4D97-AF65-F5344CB8AC3E}">
        <p14:creationId xmlns:p14="http://schemas.microsoft.com/office/powerpoint/2010/main" val="1306166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2C3AD-B34E-3389-EDD7-DF61C038E3D1}"/>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27B84F16-05D5-8891-AC5D-BA8869CA2AD1}"/>
              </a:ext>
            </a:extLst>
          </p:cNvPr>
          <p:cNvSpPr>
            <a:spLocks noGrp="1"/>
          </p:cNvSpPr>
          <p:nvPr>
            <p:ph type="body" idx="1"/>
          </p:nvPr>
        </p:nvSpPr>
        <p:spPr/>
        <p:txBody>
          <a:bodyPr/>
          <a:lstStyle/>
          <a:p>
            <a:endParaRPr lang="en-BE"/>
          </a:p>
        </p:txBody>
      </p:sp>
    </p:spTree>
    <p:extLst>
      <p:ext uri="{BB962C8B-B14F-4D97-AF65-F5344CB8AC3E}">
        <p14:creationId xmlns:p14="http://schemas.microsoft.com/office/powerpoint/2010/main" val="3603150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AB8F9-17B1-7857-2882-5CA89D8AA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C86C5-A9FF-92A1-8DC5-99B984F1B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C15096-AD5F-7D85-7461-4C16B7AE3798}"/>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ABC7B91E-DDA8-4534-88EB-5FD9E0C6A608}"/>
              </a:ext>
            </a:extLst>
          </p:cNvPr>
          <p:cNvSpPr>
            <a:spLocks noGrp="1"/>
          </p:cNvSpPr>
          <p:nvPr>
            <p:ph type="sldNum" sz="quarter" idx="5"/>
          </p:nvPr>
        </p:nvSpPr>
        <p:spPr/>
        <p:txBody>
          <a:bodyPr/>
          <a:lstStyle/>
          <a:p>
            <a:fld id="{C6233714-BF50-45B1-AADA-F5521B322951}" type="slidenum">
              <a:rPr lang="en-GB" smtClean="0"/>
              <a:t>25</a:t>
            </a:fld>
            <a:endParaRPr lang="en-GB"/>
          </a:p>
        </p:txBody>
      </p:sp>
    </p:spTree>
    <p:extLst>
      <p:ext uri="{BB962C8B-B14F-4D97-AF65-F5344CB8AC3E}">
        <p14:creationId xmlns:p14="http://schemas.microsoft.com/office/powerpoint/2010/main" val="338255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a:ln/>
        </p:spPr>
      </p:sp>
      <p:sp>
        <p:nvSpPr>
          <p:cNvPr id="44035" name="Rectangle 3"/>
          <p:cNvSpPr>
            <a:spLocks noGrp="1"/>
          </p:cNvSpPr>
          <p:nvPr>
            <p:ph type="body" idx="1"/>
          </p:nvPr>
        </p:nvSpPr>
        <p:spPr>
          <a:noFill/>
          <a:ln/>
        </p:spPr>
        <p:txBody>
          <a:bodyPr/>
          <a:lstStyle/>
          <a:p>
            <a:r>
              <a:rPr lang="en-US" i="1"/>
              <a:t>Image : The wetland of </a:t>
            </a:r>
            <a:r>
              <a:rPr lang="en-US" i="1" err="1"/>
              <a:t>Estuário</a:t>
            </a:r>
            <a:r>
              <a:rPr lang="en-US" i="1"/>
              <a:t> do Sado, in Portugal, where scientists tested a numerical model based on Copernicus data to assess the impact of climate change on aquaculture site selection. </a:t>
            </a:r>
          </a:p>
          <a:p>
            <a:endParaRPr lang="en-US" i="1">
              <a:cs typeface="Calibri"/>
            </a:endParaRPr>
          </a:p>
          <a:p>
            <a:r>
              <a:rPr lang="en-US">
                <a:cs typeface="Calibri"/>
              </a:rPr>
              <a:t>Grasping satellite data and turning it into useful information for better and more informed decision-making and innovating delivery of public policies</a:t>
            </a:r>
          </a:p>
          <a:p>
            <a:endParaRPr lang="en-US" i="1"/>
          </a:p>
          <a:p>
            <a:r>
              <a:rPr lang="en-US"/>
              <a:t>Although “data is the new gold”, the reality is, however, that translating data into useful information to be used by citizens, companies and administrations, is still a great challenge. Much needs to be done to facilitate data access, management and processing to overcome policy barriers, governance difficulties, technical issues as well as a lack of skills and awareness.</a:t>
            </a:r>
            <a:endParaRPr lang="en-US">
              <a:cs typeface="Calibri"/>
            </a:endParaRPr>
          </a:p>
          <a:p>
            <a:r>
              <a:rPr lang="en-US"/>
              <a:t> </a:t>
            </a:r>
            <a:endParaRPr lang="en-US">
              <a:cs typeface="Calibri"/>
            </a:endParaRPr>
          </a:p>
          <a:p>
            <a:r>
              <a:rPr lang="en-US"/>
              <a:t>By providing a dynamic platform, the Network raises awareness of the benefits offered by space and helps all regions and their citizens to avail of these. Therefore, it is expected to (</a:t>
            </a:r>
            <a:r>
              <a:rPr lang="en-US" err="1"/>
              <a:t>i</a:t>
            </a:r>
            <a:r>
              <a:rPr lang="en-US"/>
              <a:t>) serve as a forum to facilitate this translation process and to promote a broad uptake across Europe, and (ii) to ensure that upstream systems evolve to better serve the needs of the downstream users.</a:t>
            </a:r>
            <a:endParaRPr lang="en-US">
              <a:cs typeface="Calibri"/>
            </a:endParaRPr>
          </a:p>
          <a:p>
            <a:endParaRPr lang="en-US" i="1">
              <a:cs typeface="Calibri"/>
            </a:endParaRPr>
          </a:p>
        </p:txBody>
      </p:sp>
    </p:spTree>
    <p:extLst>
      <p:ext uri="{BB962C8B-B14F-4D97-AF65-F5344CB8AC3E}">
        <p14:creationId xmlns:p14="http://schemas.microsoft.com/office/powerpoint/2010/main" val="146223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a:ln/>
        </p:spPr>
      </p:sp>
      <p:sp>
        <p:nvSpPr>
          <p:cNvPr id="44035" name="Rectangle 3"/>
          <p:cNvSpPr>
            <a:spLocks noGrp="1"/>
          </p:cNvSpPr>
          <p:nvPr>
            <p:ph type="body" idx="1"/>
          </p:nvPr>
        </p:nvSpPr>
        <p:spPr>
          <a:noFill/>
          <a:ln/>
        </p:spPr>
        <p:txBody>
          <a:bodyPr/>
          <a:lstStyle/>
          <a:p>
            <a:endParaRPr lang="en-US" baseline="0">
              <a:cs typeface="Calibri"/>
            </a:endParaRPr>
          </a:p>
        </p:txBody>
      </p:sp>
    </p:spTree>
    <p:extLst>
      <p:ext uri="{BB962C8B-B14F-4D97-AF65-F5344CB8AC3E}">
        <p14:creationId xmlns:p14="http://schemas.microsoft.com/office/powerpoint/2010/main" val="315786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interlocutors and Strategic Partners to advocate matters of regional space uses</a:t>
            </a:r>
          </a:p>
        </p:txBody>
      </p:sp>
      <p:sp>
        <p:nvSpPr>
          <p:cNvPr id="4" name="Slide Number Placeholder 3"/>
          <p:cNvSpPr>
            <a:spLocks noGrp="1"/>
          </p:cNvSpPr>
          <p:nvPr>
            <p:ph type="sldNum" sz="quarter" idx="10"/>
          </p:nvPr>
        </p:nvSpPr>
        <p:spPr/>
        <p:txBody>
          <a:bodyPr/>
          <a:lstStyle/>
          <a:p>
            <a:fld id="{C6233714-BF50-45B1-AADA-F5521B322951}" type="slidenum">
              <a:rPr lang="en-GB" smtClean="0"/>
              <a:t>7</a:t>
            </a:fld>
            <a:endParaRPr lang="en-GB"/>
          </a:p>
        </p:txBody>
      </p:sp>
    </p:spTree>
    <p:extLst>
      <p:ext uri="{BB962C8B-B14F-4D97-AF65-F5344CB8AC3E}">
        <p14:creationId xmlns:p14="http://schemas.microsoft.com/office/powerpoint/2010/main" val="3436572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a:ln/>
        </p:spPr>
      </p:sp>
      <p:sp>
        <p:nvSpPr>
          <p:cNvPr id="44035" name="Rectangle 3"/>
          <p:cNvSpPr>
            <a:spLocks noGrp="1"/>
          </p:cNvSpPr>
          <p:nvPr>
            <p:ph type="body" idx="1"/>
          </p:nvPr>
        </p:nvSpPr>
        <p:spPr>
          <a:noFill/>
          <a:ln/>
        </p:spPr>
        <p:txBody>
          <a:bodyPr/>
          <a:lstStyle/>
          <a:p>
            <a:r>
              <a:rPr lang="en-US"/>
              <a:t>Second pillar Interregional collaborations and networking</a:t>
            </a:r>
            <a:r>
              <a:rPr lang="en-US" baseline="0"/>
              <a:t> comprises a broad range of activities, key is the mobilization of EU/ESA-funded model projects (e.g. Horizon2020, COSME, Framework Contracts etc.)</a:t>
            </a:r>
          </a:p>
          <a:p>
            <a:r>
              <a:rPr lang="en-US" baseline="0"/>
              <a:t>With the European Space Agency (ESA) NEREUS has a long term partnership to promote the European Earth Observation Program at regional level;</a:t>
            </a:r>
          </a:p>
          <a:p>
            <a:r>
              <a:rPr lang="en-US" baseline="0"/>
              <a:t>NEREUS strives to realizes a strong presence in the regions and to contribute to building regional space communities. To this end NEREUS organizes in Member regions with network partner European Workshops</a:t>
            </a:r>
          </a:p>
        </p:txBody>
      </p:sp>
    </p:spTree>
    <p:extLst>
      <p:ext uri="{BB962C8B-B14F-4D97-AF65-F5344CB8AC3E}">
        <p14:creationId xmlns:p14="http://schemas.microsoft.com/office/powerpoint/2010/main" val="3760117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With our flagship initiative we have concrete examples of how space can be useful </a:t>
            </a:r>
            <a:endParaRPr lang="en-GB"/>
          </a:p>
          <a:p>
            <a:endParaRPr lang="en-GB">
              <a:cs typeface="Calibri" panose="020F0502020204030204"/>
            </a:endParaRPr>
          </a:p>
          <a:p>
            <a:r>
              <a:rPr lang="en-GB">
                <a:cs typeface="Calibri" panose="020F0502020204030204"/>
              </a:rPr>
              <a:t>TCopernicus4Regions objective is to make more transparent</a:t>
            </a:r>
          </a:p>
          <a:p>
            <a:endParaRPr lang="en-GB"/>
          </a:p>
          <a:p>
            <a:endParaRPr lang="en-GB"/>
          </a:p>
          <a:p>
            <a:r>
              <a:rPr lang="en-GB"/>
              <a:t>ln order to bring regions and its stakeholders together with the objective to adapt Space-based solutions to common problems and foster their use in new domains, NEREUS commits to intensify networking, building partnerships, fostering dialogue and knowledge exchange as well as stimulating cooperation within and between regions and bring new members to the Network. Linking the Space community with other user communities and associations is vital in this process. Over the past year, the Network has increased its presence in European projects with the aim of promoting regional space uses and reinforcing the regional dimension in European space policies and programmes.</a:t>
            </a:r>
            <a:endParaRPr lang="fr-FR">
              <a:cs typeface="Calibri"/>
            </a:endParaRPr>
          </a:p>
        </p:txBody>
      </p:sp>
      <p:sp>
        <p:nvSpPr>
          <p:cNvPr id="4" name="Slide Number Placeholder 3"/>
          <p:cNvSpPr>
            <a:spLocks noGrp="1"/>
          </p:cNvSpPr>
          <p:nvPr>
            <p:ph type="sldNum" sz="quarter" idx="10"/>
          </p:nvPr>
        </p:nvSpPr>
        <p:spPr/>
        <p:txBody>
          <a:bodyPr/>
          <a:lstStyle/>
          <a:p>
            <a:fld id="{C6233714-BF50-45B1-AADA-F5521B322951}" type="slidenum">
              <a:rPr lang="en-GB" smtClean="0"/>
              <a:t>9</a:t>
            </a:fld>
            <a:endParaRPr lang="en-GB"/>
          </a:p>
        </p:txBody>
      </p:sp>
    </p:spTree>
    <p:extLst>
      <p:ext uri="{BB962C8B-B14F-4D97-AF65-F5344CB8AC3E}">
        <p14:creationId xmlns:p14="http://schemas.microsoft.com/office/powerpoint/2010/main" val="729364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B8EE824-71CD-6CE6-282A-B3E8F1B2913E}"/>
              </a:ext>
            </a:extLst>
          </p:cNvPr>
          <p:cNvSpPr>
            <a:spLocks noGrp="1"/>
          </p:cNvSpPr>
          <p:nvPr>
            <p:ph type="body" idx="1"/>
          </p:nvPr>
        </p:nvSpPr>
        <p:spPr/>
        <p:txBody>
          <a:bodyPr/>
          <a:lstStyle/>
          <a:p>
            <a:r>
              <a:rPr lang="de-DE"/>
              <a:t>https://www.nereus-regions.eu/copernicus4regions/ </a:t>
            </a:r>
            <a:endParaRPr lang="en-BE"/>
          </a:p>
        </p:txBody>
      </p:sp>
    </p:spTree>
    <p:extLst>
      <p:ext uri="{BB962C8B-B14F-4D97-AF65-F5344CB8AC3E}">
        <p14:creationId xmlns:p14="http://schemas.microsoft.com/office/powerpoint/2010/main" val="3733243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6233714-BF50-45B1-AADA-F5521B322951}" type="slidenum">
              <a:rPr lang="en-GB" smtClean="0"/>
              <a:t>11</a:t>
            </a:fld>
            <a:endParaRPr lang="en-GB"/>
          </a:p>
        </p:txBody>
      </p:sp>
    </p:spTree>
    <p:extLst>
      <p:ext uri="{BB962C8B-B14F-4D97-AF65-F5344CB8AC3E}">
        <p14:creationId xmlns:p14="http://schemas.microsoft.com/office/powerpoint/2010/main" val="44579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5DEC72D4-B1E9-4D79-8517-C146CB986AB3}" type="datetimeFigureOut">
              <a:rPr lang="fr-BE" smtClean="0"/>
              <a:t>24-11-25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7E6956F-A7C5-4EA2-A8A2-F3CB8F24DC8D}" type="slidenum">
              <a:rPr lang="fr-BE" smtClean="0"/>
              <a:t>‹#›</a:t>
            </a:fld>
            <a:endParaRPr lang="fr-BE"/>
          </a:p>
        </p:txBody>
      </p:sp>
    </p:spTree>
    <p:extLst>
      <p:ext uri="{BB962C8B-B14F-4D97-AF65-F5344CB8AC3E}">
        <p14:creationId xmlns:p14="http://schemas.microsoft.com/office/powerpoint/2010/main" val="3975902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5DEC72D4-B1E9-4D79-8517-C146CB986AB3}" type="datetimeFigureOut">
              <a:rPr lang="fr-BE" smtClean="0"/>
              <a:t>24-11-25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7E6956F-A7C5-4EA2-A8A2-F3CB8F24DC8D}" type="slidenum">
              <a:rPr lang="fr-BE" smtClean="0"/>
              <a:t>‹#›</a:t>
            </a:fld>
            <a:endParaRPr lang="fr-BE"/>
          </a:p>
        </p:txBody>
      </p:sp>
    </p:spTree>
    <p:extLst>
      <p:ext uri="{BB962C8B-B14F-4D97-AF65-F5344CB8AC3E}">
        <p14:creationId xmlns:p14="http://schemas.microsoft.com/office/powerpoint/2010/main" val="2991122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5DEC72D4-B1E9-4D79-8517-C146CB986AB3}" type="datetimeFigureOut">
              <a:rPr lang="fr-BE" smtClean="0"/>
              <a:t>24-11-25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7E6956F-A7C5-4EA2-A8A2-F3CB8F24DC8D}" type="slidenum">
              <a:rPr lang="fr-BE" smtClean="0"/>
              <a:t>‹#›</a:t>
            </a:fld>
            <a:endParaRPr lang="fr-BE"/>
          </a:p>
        </p:txBody>
      </p:sp>
    </p:spTree>
    <p:extLst>
      <p:ext uri="{BB962C8B-B14F-4D97-AF65-F5344CB8AC3E}">
        <p14:creationId xmlns:p14="http://schemas.microsoft.com/office/powerpoint/2010/main" val="758670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9" name="Group 8"/>
          <p:cNvGrpSpPr/>
          <p:nvPr userDrawn="1"/>
        </p:nvGrpSpPr>
        <p:grpSpPr>
          <a:xfrm>
            <a:off x="-528737" y="932722"/>
            <a:ext cx="12741071" cy="5935929"/>
            <a:chOff x="-396553" y="699541"/>
            <a:chExt cx="9555803" cy="4451947"/>
          </a:xfrm>
        </p:grpSpPr>
        <p:sp>
          <p:nvSpPr>
            <p:cNvPr id="25" name="Rectangle 24"/>
            <p:cNvSpPr/>
            <p:nvPr userDrawn="1"/>
          </p:nvSpPr>
          <p:spPr>
            <a:xfrm>
              <a:off x="-1345" y="992283"/>
              <a:ext cx="6513804" cy="4159205"/>
            </a:xfrm>
            <a:prstGeom prst="rect">
              <a:avLst/>
            </a:prstGeom>
            <a:solidFill>
              <a:srgbClr val="0E0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endParaRPr>
            </a:p>
          </p:txBody>
        </p:sp>
        <p:pic>
          <p:nvPicPr>
            <p:cNvPr id="1028"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553" y="699541"/>
              <a:ext cx="4621109" cy="4059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descr="S:\F15015_Copernicus\3_Work\330_Work-in-process\SC4_BackgroundMat\Old\Element Copernicus\Cover PPT\Link\Po_River_Italy.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76429" t="25927" r="-1" b="9813"/>
            <a:stretch/>
          </p:blipFill>
          <p:spPr bwMode="auto">
            <a:xfrm>
              <a:off x="6837540" y="988942"/>
              <a:ext cx="2306461" cy="4162546"/>
            </a:xfrm>
            <a:prstGeom prst="rect">
              <a:avLst/>
            </a:prstGeom>
            <a:noFill/>
          </p:spPr>
        </p:pic>
        <p:sp>
          <p:nvSpPr>
            <p:cNvPr id="6" name="Rectangle 5"/>
            <p:cNvSpPr/>
            <p:nvPr userDrawn="1"/>
          </p:nvSpPr>
          <p:spPr>
            <a:xfrm>
              <a:off x="6837540" y="990051"/>
              <a:ext cx="2306460" cy="415344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34" name="Rectangle 33"/>
            <p:cNvSpPr/>
            <p:nvPr userDrawn="1"/>
          </p:nvSpPr>
          <p:spPr>
            <a:xfrm>
              <a:off x="6512460" y="988942"/>
              <a:ext cx="2646790" cy="4162546"/>
            </a:xfrm>
            <a:prstGeom prst="rect">
              <a:avLst/>
            </a:prstGeom>
            <a:gradFill flip="none" rotWithShape="1">
              <a:gsLst>
                <a:gs pos="17000">
                  <a:srgbClr val="0E0A32"/>
                </a:gs>
                <a:gs pos="1000">
                  <a:srgbClr val="0E0A3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66005" y="167855"/>
            <a:ext cx="2059728" cy="1193499"/>
          </a:xfrm>
          <a:prstGeom prst="rect">
            <a:avLst/>
          </a:prstGeom>
        </p:spPr>
      </p:pic>
      <p:pic>
        <p:nvPicPr>
          <p:cNvPr id="65" name="Picture 4" descr="S:\F15015_Copernicus\3_Work\330_Work-in-process\SC4_BackgroundMat\PPT\item Copernicus\logo Copernicus_neg-01.png"/>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10053831" y="6045200"/>
            <a:ext cx="1867236" cy="680925"/>
          </a:xfrm>
          <a:prstGeom prst="rect">
            <a:avLst/>
          </a:prstGeom>
          <a:noFill/>
          <a:extLst>
            <a:ext uri="{909E8E84-426E-40DD-AFC4-6F175D3DCCD1}">
              <a14:hiddenFill xmlns:a14="http://schemas.microsoft.com/office/drawing/2010/main">
                <a:solidFill>
                  <a:srgbClr val="FFFFFF"/>
                </a:solidFill>
              </a14:hiddenFill>
            </a:ext>
          </a:extLst>
        </p:spPr>
      </p:pic>
      <p:sp>
        <p:nvSpPr>
          <p:cNvPr id="72" name="Title 1"/>
          <p:cNvSpPr>
            <a:spLocks noGrp="1"/>
          </p:cNvSpPr>
          <p:nvPr>
            <p:ph type="ctrTitle" hasCustomPrompt="1"/>
          </p:nvPr>
        </p:nvSpPr>
        <p:spPr>
          <a:xfrm>
            <a:off x="5006016" y="3429335"/>
            <a:ext cx="6237717" cy="747515"/>
          </a:xfrm>
        </p:spPr>
        <p:txBody>
          <a:bodyPr>
            <a:noAutofit/>
          </a:bodyPr>
          <a:lstStyle>
            <a:lvl1pPr algn="l">
              <a:defRPr sz="3733" b="0" spc="800">
                <a:solidFill>
                  <a:schemeClr val="bg1"/>
                </a:solidFill>
              </a:defRPr>
            </a:lvl1pPr>
          </a:lstStyle>
          <a:p>
            <a:r>
              <a:rPr lang="en-US"/>
              <a:t>Title</a:t>
            </a:r>
          </a:p>
        </p:txBody>
      </p:sp>
      <p:sp>
        <p:nvSpPr>
          <p:cNvPr id="73" name="Subtitle 2"/>
          <p:cNvSpPr>
            <a:spLocks noGrp="1"/>
          </p:cNvSpPr>
          <p:nvPr>
            <p:ph type="subTitle" idx="1"/>
          </p:nvPr>
        </p:nvSpPr>
        <p:spPr>
          <a:xfrm>
            <a:off x="5006016" y="4197085"/>
            <a:ext cx="6240693" cy="1536171"/>
          </a:xfr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grpSp>
        <p:nvGrpSpPr>
          <p:cNvPr id="74" name="Group 73"/>
          <p:cNvGrpSpPr/>
          <p:nvPr userDrawn="1"/>
        </p:nvGrpSpPr>
        <p:grpSpPr>
          <a:xfrm>
            <a:off x="1391478" y="6044912"/>
            <a:ext cx="3998063" cy="713031"/>
            <a:chOff x="4988059" y="4533684"/>
            <a:chExt cx="2998547" cy="534773"/>
          </a:xfrm>
        </p:grpSpPr>
        <p:grpSp>
          <p:nvGrpSpPr>
            <p:cNvPr id="75" name="Group 74"/>
            <p:cNvGrpSpPr/>
            <p:nvPr userDrawn="1"/>
          </p:nvGrpSpPr>
          <p:grpSpPr>
            <a:xfrm>
              <a:off x="5192177" y="4533684"/>
              <a:ext cx="2794429" cy="491761"/>
              <a:chOff x="5116727" y="4655220"/>
              <a:chExt cx="2273215" cy="400038"/>
            </a:xfrm>
          </p:grpSpPr>
          <p:sp>
            <p:nvSpPr>
              <p:cNvPr id="88" name="TextBox 87"/>
              <p:cNvSpPr txBox="1"/>
              <p:nvPr userDrawn="1"/>
            </p:nvSpPr>
            <p:spPr>
              <a:xfrm>
                <a:off x="5116727" y="4655220"/>
                <a:ext cx="986126" cy="143924"/>
              </a:xfrm>
              <a:prstGeom prst="rect">
                <a:avLst/>
              </a:prstGeom>
              <a:noFill/>
            </p:spPr>
            <p:txBody>
              <a:bodyPr wrap="square" rtlCol="0">
                <a:spAutoFit/>
              </a:bodyPr>
              <a:lstStyle/>
              <a:p>
                <a:r>
                  <a:rPr lang="es-ES" sz="933" err="1">
                    <a:solidFill>
                      <a:prstClr val="white"/>
                    </a:solidFill>
                  </a:rPr>
                  <a:t>Copernicus</a:t>
                </a:r>
                <a:r>
                  <a:rPr lang="es-ES" sz="933">
                    <a:solidFill>
                      <a:prstClr val="white"/>
                    </a:solidFill>
                  </a:rPr>
                  <a:t> EU</a:t>
                </a:r>
                <a:endParaRPr lang="en-US" sz="933">
                  <a:solidFill>
                    <a:prstClr val="white"/>
                  </a:solidFill>
                </a:endParaRPr>
              </a:p>
            </p:txBody>
          </p:sp>
          <p:sp>
            <p:nvSpPr>
              <p:cNvPr id="89" name="TextBox 88"/>
              <p:cNvSpPr txBox="1"/>
              <p:nvPr userDrawn="1"/>
            </p:nvSpPr>
            <p:spPr>
              <a:xfrm>
                <a:off x="5116727" y="4911334"/>
                <a:ext cx="986126" cy="143924"/>
              </a:xfrm>
              <a:prstGeom prst="rect">
                <a:avLst/>
              </a:prstGeom>
              <a:noFill/>
            </p:spPr>
            <p:txBody>
              <a:bodyPr wrap="square" rtlCol="0">
                <a:spAutoFit/>
              </a:bodyPr>
              <a:lstStyle/>
              <a:p>
                <a:r>
                  <a:rPr lang="es-ES" sz="933">
                    <a:solidFill>
                      <a:prstClr val="white"/>
                    </a:solidFill>
                  </a:rPr>
                  <a:t>@CopernicusEU</a:t>
                </a:r>
                <a:endParaRPr lang="en-US" sz="933">
                  <a:solidFill>
                    <a:prstClr val="white"/>
                  </a:solidFill>
                </a:endParaRPr>
              </a:p>
            </p:txBody>
          </p:sp>
          <p:sp>
            <p:nvSpPr>
              <p:cNvPr id="90" name="TextBox 89"/>
              <p:cNvSpPr txBox="1"/>
              <p:nvPr userDrawn="1"/>
            </p:nvSpPr>
            <p:spPr>
              <a:xfrm>
                <a:off x="6107978" y="4911334"/>
                <a:ext cx="1281964" cy="143924"/>
              </a:xfrm>
              <a:prstGeom prst="rect">
                <a:avLst/>
              </a:prstGeom>
              <a:noFill/>
            </p:spPr>
            <p:txBody>
              <a:bodyPr wrap="square" rtlCol="0">
                <a:spAutoFit/>
              </a:bodyPr>
              <a:lstStyle/>
              <a:p>
                <a:r>
                  <a:rPr lang="es-ES" sz="933">
                    <a:solidFill>
                      <a:prstClr val="white"/>
                    </a:solidFill>
                  </a:rPr>
                  <a:t>www.copernicus.eu</a:t>
                </a:r>
                <a:endParaRPr lang="en-US" sz="933">
                  <a:solidFill>
                    <a:prstClr val="white"/>
                  </a:solidFill>
                </a:endParaRPr>
              </a:p>
            </p:txBody>
          </p:sp>
          <p:sp>
            <p:nvSpPr>
              <p:cNvPr id="91" name="TextBox 90"/>
              <p:cNvSpPr txBox="1"/>
              <p:nvPr userDrawn="1"/>
            </p:nvSpPr>
            <p:spPr>
              <a:xfrm>
                <a:off x="6112326" y="4655220"/>
                <a:ext cx="986126" cy="143924"/>
              </a:xfrm>
              <a:prstGeom prst="rect">
                <a:avLst/>
              </a:prstGeom>
              <a:noFill/>
            </p:spPr>
            <p:txBody>
              <a:bodyPr wrap="square" rtlCol="0">
                <a:spAutoFit/>
              </a:bodyPr>
              <a:lstStyle/>
              <a:p>
                <a:r>
                  <a:rPr lang="es-ES" sz="933" err="1">
                    <a:solidFill>
                      <a:prstClr val="white"/>
                    </a:solidFill>
                  </a:rPr>
                  <a:t>Copernicus</a:t>
                </a:r>
                <a:r>
                  <a:rPr lang="es-ES" sz="933">
                    <a:solidFill>
                      <a:prstClr val="white"/>
                    </a:solidFill>
                  </a:rPr>
                  <a:t> EU</a:t>
                </a:r>
                <a:endParaRPr lang="en-US" sz="933">
                  <a:solidFill>
                    <a:prstClr val="white"/>
                  </a:solidFill>
                </a:endParaRPr>
              </a:p>
            </p:txBody>
          </p:sp>
        </p:grpSp>
        <p:grpSp>
          <p:nvGrpSpPr>
            <p:cNvPr id="76" name="Group 75"/>
            <p:cNvGrpSpPr/>
            <p:nvPr userDrawn="1"/>
          </p:nvGrpSpPr>
          <p:grpSpPr>
            <a:xfrm>
              <a:off x="4988059" y="4550290"/>
              <a:ext cx="204118" cy="204118"/>
              <a:chOff x="4583906" y="4467225"/>
              <a:chExt cx="204118" cy="204118"/>
            </a:xfrm>
          </p:grpSpPr>
          <p:sp>
            <p:nvSpPr>
              <p:cNvPr id="86" name="Oval 85"/>
              <p:cNvSpPr/>
              <p:nvPr userDrawn="1"/>
            </p:nvSpPr>
            <p:spPr>
              <a:xfrm>
                <a:off x="4583906" y="4467225"/>
                <a:ext cx="204118" cy="2041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87" name="Picture 3"/>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4640016" y="4498921"/>
                <a:ext cx="77611" cy="14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7" name="Group 76"/>
            <p:cNvGrpSpPr/>
            <p:nvPr userDrawn="1"/>
          </p:nvGrpSpPr>
          <p:grpSpPr>
            <a:xfrm>
              <a:off x="4988396" y="4861913"/>
              <a:ext cx="204118" cy="204118"/>
              <a:chOff x="4280976" y="4520454"/>
              <a:chExt cx="204118" cy="204118"/>
            </a:xfrm>
          </p:grpSpPr>
          <p:sp>
            <p:nvSpPr>
              <p:cNvPr id="84" name="Oval 83"/>
              <p:cNvSpPr/>
              <p:nvPr userDrawn="1"/>
            </p:nvSpPr>
            <p:spPr>
              <a:xfrm>
                <a:off x="4280976" y="4520454"/>
                <a:ext cx="204118" cy="2041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85" name="Picture 4"/>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324456" y="4566385"/>
                <a:ext cx="115818" cy="11225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8" name="Group 77"/>
            <p:cNvGrpSpPr/>
            <p:nvPr userDrawn="1"/>
          </p:nvGrpSpPr>
          <p:grpSpPr>
            <a:xfrm>
              <a:off x="6217912" y="4538288"/>
              <a:ext cx="204118" cy="204118"/>
              <a:chOff x="3779912" y="4597065"/>
              <a:chExt cx="204118" cy="204118"/>
            </a:xfrm>
          </p:grpSpPr>
          <p:sp>
            <p:nvSpPr>
              <p:cNvPr id="82" name="Oval 81"/>
              <p:cNvSpPr/>
              <p:nvPr userDrawn="1"/>
            </p:nvSpPr>
            <p:spPr>
              <a:xfrm>
                <a:off x="3779912" y="4597065"/>
                <a:ext cx="204118" cy="2041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83" name="Picture 5"/>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803722" y="4656881"/>
                <a:ext cx="160700" cy="7930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9" name="Group 78"/>
            <p:cNvGrpSpPr/>
            <p:nvPr userDrawn="1"/>
          </p:nvGrpSpPr>
          <p:grpSpPr>
            <a:xfrm>
              <a:off x="6220013" y="4864339"/>
              <a:ext cx="204118" cy="204118"/>
              <a:chOff x="4425895" y="4672854"/>
              <a:chExt cx="204118" cy="204118"/>
            </a:xfrm>
          </p:grpSpPr>
          <p:sp>
            <p:nvSpPr>
              <p:cNvPr id="80" name="Oval 79"/>
              <p:cNvSpPr/>
              <p:nvPr userDrawn="1"/>
            </p:nvSpPr>
            <p:spPr>
              <a:xfrm>
                <a:off x="4425895" y="4672854"/>
                <a:ext cx="204118" cy="2041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81" name="Picture 6"/>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464154" y="4713840"/>
                <a:ext cx="122133" cy="120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3695587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1" name="Picture 2" descr="S:\F15015_Copernicus\3_Work\330_Work-in-process\SC4_BackgroundMat\Visual_ID\Photos\Po_River_Italy.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rot="10800000">
            <a:off x="0" y="0"/>
            <a:ext cx="2769443"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1" y="2"/>
            <a:ext cx="2769444" cy="68579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0" name="Rectangle 19"/>
          <p:cNvSpPr/>
          <p:nvPr userDrawn="1"/>
        </p:nvSpPr>
        <p:spPr>
          <a:xfrm>
            <a:off x="0" y="2"/>
            <a:ext cx="2779875" cy="68579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 name="Title 1"/>
          <p:cNvSpPr>
            <a:spLocks noGrp="1"/>
          </p:cNvSpPr>
          <p:nvPr userDrawn="1">
            <p:ph type="title" hasCustomPrompt="1"/>
          </p:nvPr>
        </p:nvSpPr>
        <p:spPr>
          <a:xfrm>
            <a:off x="1156939" y="346770"/>
            <a:ext cx="10425461" cy="377889"/>
          </a:xfrm>
          <a:solidFill>
            <a:srgbClr val="25408F"/>
          </a:solidFill>
        </p:spPr>
        <p:txBody>
          <a:bodyPr>
            <a:noAutofit/>
          </a:bodyPr>
          <a:lstStyle>
            <a:lvl1pPr algn="l">
              <a:defRPr sz="2400" b="0" spc="933"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849397" y="932723"/>
            <a:ext cx="9733004" cy="50974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3" name="Straight Connector 32"/>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userDrawn="1"/>
        </p:nvSpPr>
        <p:spPr>
          <a:xfrm>
            <a:off x="-48683" y="819779"/>
            <a:ext cx="1261080" cy="318100"/>
          </a:xfrm>
          <a:prstGeom prst="rect">
            <a:avLst/>
          </a:prstGeom>
          <a:noFill/>
        </p:spPr>
        <p:txBody>
          <a:bodyPr wrap="square" rtlCol="0">
            <a:spAutoFit/>
          </a:bodyPr>
          <a:lstStyle/>
          <a:p>
            <a:pPr algn="ctr"/>
            <a:r>
              <a:rPr lang="es-ES" sz="1467" b="1" err="1">
                <a:solidFill>
                  <a:srgbClr val="25408F"/>
                </a:solidFill>
              </a:rPr>
              <a:t>Copernicus</a:t>
            </a:r>
            <a:endParaRPr lang="en-US" sz="1467" b="1">
              <a:solidFill>
                <a:srgbClr val="25408F"/>
              </a:solidFill>
            </a:endParaRPr>
          </a:p>
        </p:txBody>
      </p:sp>
      <p:sp>
        <p:nvSpPr>
          <p:cNvPr id="9" name="Footer Placeholder 8"/>
          <p:cNvSpPr>
            <a:spLocks noGrp="1"/>
          </p:cNvSpPr>
          <p:nvPr>
            <p:ph type="ftr" sz="quarter" idx="10"/>
          </p:nvPr>
        </p:nvSpPr>
        <p:spPr/>
        <p:txBody>
          <a:bodyPr/>
          <a:lstStyle/>
          <a:p>
            <a:endParaRPr lang="en-US"/>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pic>
        <p:nvPicPr>
          <p:cNvPr id="12"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720" y="29075"/>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193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3385" y="932723"/>
            <a:ext cx="10559016" cy="50974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1156939" y="346770"/>
            <a:ext cx="10425461" cy="377889"/>
          </a:xfrm>
          <a:solidFill>
            <a:srgbClr val="25408F"/>
          </a:solidFill>
        </p:spPr>
        <p:txBody>
          <a:bodyPr>
            <a:noAutofit/>
          </a:bodyPr>
          <a:lstStyle>
            <a:lvl1pPr algn="l">
              <a:defRPr sz="2400" b="0" spc="933" baseline="0">
                <a:solidFill>
                  <a:schemeClr val="bg1"/>
                </a:solidFill>
              </a:defRPr>
            </a:lvl1pPr>
          </a:lstStyle>
          <a:p>
            <a:r>
              <a:rPr lang="en-US"/>
              <a:t>CLICK TO EDIT MASTER TITLE STYLE</a:t>
            </a:r>
          </a:p>
        </p:txBody>
      </p:sp>
      <p:cxnSp>
        <p:nvCxnSpPr>
          <p:cNvPr id="49" name="Straight Connector 48"/>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userDrawn="1"/>
        </p:nvSpPr>
        <p:spPr>
          <a:xfrm>
            <a:off x="-48683" y="819779"/>
            <a:ext cx="1261080" cy="318100"/>
          </a:xfrm>
          <a:prstGeom prst="rect">
            <a:avLst/>
          </a:prstGeom>
          <a:noFill/>
        </p:spPr>
        <p:txBody>
          <a:bodyPr wrap="square" rtlCol="0">
            <a:spAutoFit/>
          </a:bodyPr>
          <a:lstStyle/>
          <a:p>
            <a:pPr algn="ctr"/>
            <a:r>
              <a:rPr lang="es-ES" sz="1467" b="1" err="1">
                <a:solidFill>
                  <a:srgbClr val="25408F"/>
                </a:solidFill>
              </a:rPr>
              <a:t>Copernicus</a:t>
            </a:r>
            <a:endParaRPr lang="en-US" sz="1467" b="1">
              <a:solidFill>
                <a:srgbClr val="25408F"/>
              </a:solidFill>
            </a:endParaRPr>
          </a:p>
        </p:txBody>
      </p:sp>
      <p:sp>
        <p:nvSpPr>
          <p:cNvPr id="2" name="Footer Placeholder 1"/>
          <p:cNvSpPr>
            <a:spLocks noGrp="1"/>
          </p:cNvSpPr>
          <p:nvPr>
            <p:ph type="ftr" sz="quarter" idx="10"/>
          </p:nvPr>
        </p:nvSpPr>
        <p:spPr/>
        <p:txBody>
          <a:bodyPr/>
          <a:lstStyle/>
          <a:p>
            <a:endParaRPr lang="en-US"/>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pic>
        <p:nvPicPr>
          <p:cNvPr id="16" name="Picture 2" descr="C:\Users\Designer\Desktop\PRESENTATION COPERNICUS\Copernicus ICON.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2720" y="29075"/>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5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Rectangle 13"/>
          <p:cNvSpPr/>
          <p:nvPr userDrawn="1"/>
        </p:nvSpPr>
        <p:spPr>
          <a:xfrm>
            <a:off x="0" y="0"/>
            <a:ext cx="12192000" cy="6597352"/>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 name="Title 1"/>
          <p:cNvSpPr>
            <a:spLocks noGrp="1"/>
          </p:cNvSpPr>
          <p:nvPr>
            <p:ph type="title" hasCustomPrompt="1"/>
          </p:nvPr>
        </p:nvSpPr>
        <p:spPr>
          <a:xfrm>
            <a:off x="5006016" y="3264845"/>
            <a:ext cx="6237717" cy="747515"/>
          </a:xfrm>
        </p:spPr>
        <p:txBody>
          <a:bodyPr vert="horz" lIns="91440" tIns="45720" rIns="91440" bIns="45720" rtlCol="0" anchor="ctr">
            <a:noAutofit/>
          </a:bodyPr>
          <a:lstStyle>
            <a:lvl1pPr>
              <a:defRPr lang="en-GB" sz="3733" b="0" spc="800" dirty="0">
                <a:solidFill>
                  <a:schemeClr val="bg1"/>
                </a:solidFill>
              </a:defRPr>
            </a:lvl1pPr>
          </a:lstStyle>
          <a:p>
            <a:pPr marL="0" lvl="0" algn="l"/>
            <a:r>
              <a:rPr lang="en-US"/>
              <a:t>Title</a:t>
            </a:r>
            <a:endParaRPr lang="en-GB"/>
          </a:p>
        </p:txBody>
      </p:sp>
      <p:sp>
        <p:nvSpPr>
          <p:cNvPr id="16" name="Subtitle 2"/>
          <p:cNvSpPr>
            <a:spLocks noGrp="1"/>
          </p:cNvSpPr>
          <p:nvPr>
            <p:ph type="subTitle" idx="13"/>
          </p:nvPr>
        </p:nvSpPr>
        <p:spPr>
          <a:xfrm>
            <a:off x="5006016" y="4032596"/>
            <a:ext cx="6240693" cy="1536171"/>
          </a:xfr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2052" name="Picture 4" descr="S:\F15015_Copernicus\3_Work\330_Work-in-process\SC4_BackgroundMat\PPT\item Copernicus\logo Copernicus_neg-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68301" y="2756926"/>
            <a:ext cx="3722788" cy="13575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48683" y="5786226"/>
            <a:ext cx="12283016" cy="1100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0757" y="5830675"/>
            <a:ext cx="1735959" cy="1005892"/>
          </a:xfrm>
          <a:prstGeom prst="rect">
            <a:avLst/>
          </a:prstGeom>
        </p:spPr>
      </p:pic>
    </p:spTree>
    <p:extLst>
      <p:ext uri="{BB962C8B-B14F-4D97-AF65-F5344CB8AC3E}">
        <p14:creationId xmlns:p14="http://schemas.microsoft.com/office/powerpoint/2010/main" val="2984407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3" name="Group 12"/>
          <p:cNvGrpSpPr/>
          <p:nvPr userDrawn="1"/>
        </p:nvGrpSpPr>
        <p:grpSpPr>
          <a:xfrm>
            <a:off x="0" y="0"/>
            <a:ext cx="2779875" cy="6858000"/>
            <a:chOff x="0" y="0"/>
            <a:chExt cx="2084906" cy="5143500"/>
          </a:xfrm>
        </p:grpSpPr>
        <p:pic>
          <p:nvPicPr>
            <p:cNvPr id="14"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6" name="Rectangle 15"/>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sp>
        <p:nvSpPr>
          <p:cNvPr id="3" name="Content Placeholder 2"/>
          <p:cNvSpPr>
            <a:spLocks noGrp="1"/>
          </p:cNvSpPr>
          <p:nvPr>
            <p:ph sz="half" idx="1"/>
          </p:nvPr>
        </p:nvSpPr>
        <p:spPr>
          <a:xfrm>
            <a:off x="787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5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pPr/>
              <a:t>‹#›</a:t>
            </a:fld>
            <a:endParaRPr lang="en-US"/>
          </a:p>
        </p:txBody>
      </p:sp>
      <p:sp>
        <p:nvSpPr>
          <p:cNvPr id="18" name="Title 1"/>
          <p:cNvSpPr>
            <a:spLocks noGrp="1"/>
          </p:cNvSpPr>
          <p:nvPr>
            <p:ph type="title" hasCustomPrompt="1"/>
          </p:nvPr>
        </p:nvSpPr>
        <p:spPr>
          <a:xfrm>
            <a:off x="1156939" y="346770"/>
            <a:ext cx="10425461" cy="377889"/>
          </a:xfrm>
          <a:solidFill>
            <a:srgbClr val="25408F"/>
          </a:solidFill>
        </p:spPr>
        <p:txBody>
          <a:bodyPr>
            <a:noAutofit/>
          </a:bodyPr>
          <a:lstStyle>
            <a:lvl1pPr algn="l">
              <a:defRPr sz="2400" b="0" spc="933" baseline="0">
                <a:solidFill>
                  <a:schemeClr val="bg1"/>
                </a:solidFill>
              </a:defRPr>
            </a:lvl1pPr>
          </a:lstStyle>
          <a:p>
            <a:r>
              <a:rPr lang="en-US"/>
              <a:t>CLICK TO EDIT MASTER TITLE STYLE</a:t>
            </a:r>
          </a:p>
        </p:txBody>
      </p:sp>
      <p:cxnSp>
        <p:nvCxnSpPr>
          <p:cNvPr id="26" name="Straight Connector 25"/>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48683" y="819779"/>
            <a:ext cx="1261080" cy="318100"/>
          </a:xfrm>
          <a:prstGeom prst="rect">
            <a:avLst/>
          </a:prstGeom>
          <a:noFill/>
        </p:spPr>
        <p:txBody>
          <a:bodyPr wrap="square" rtlCol="0">
            <a:spAutoFit/>
          </a:bodyPr>
          <a:lstStyle/>
          <a:p>
            <a:pPr algn="ctr"/>
            <a:r>
              <a:rPr lang="es-ES" sz="1467" b="1" err="1">
                <a:solidFill>
                  <a:srgbClr val="25408F"/>
                </a:solidFill>
              </a:rPr>
              <a:t>Copernicus</a:t>
            </a:r>
            <a:endParaRPr lang="en-US" sz="1467" b="1">
              <a:solidFill>
                <a:srgbClr val="25408F"/>
              </a:solidFill>
            </a:endParaRPr>
          </a:p>
        </p:txBody>
      </p:sp>
      <p:pic>
        <p:nvPicPr>
          <p:cNvPr id="21"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720" y="29075"/>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977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4" name="Group 13"/>
          <p:cNvGrpSpPr/>
          <p:nvPr userDrawn="1"/>
        </p:nvGrpSpPr>
        <p:grpSpPr>
          <a:xfrm>
            <a:off x="0" y="0"/>
            <a:ext cx="2779875" cy="6858000"/>
            <a:chOff x="0" y="0"/>
            <a:chExt cx="2084906" cy="5143500"/>
          </a:xfrm>
        </p:grpSpPr>
        <p:pic>
          <p:nvPicPr>
            <p:cNvPr id="19"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1" name="Rectangle 20"/>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sp>
        <p:nvSpPr>
          <p:cNvPr id="3" name="Text Placeholder 2"/>
          <p:cNvSpPr>
            <a:spLocks noGrp="1"/>
          </p:cNvSpPr>
          <p:nvPr>
            <p:ph type="body" idx="1"/>
          </p:nvPr>
        </p:nvSpPr>
        <p:spPr>
          <a:xfrm>
            <a:off x="883839" y="836712"/>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883090" y="1604797"/>
            <a:ext cx="5386917"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67608" y="836712"/>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466858" y="1604797"/>
            <a:ext cx="5389033"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pPr/>
              <a:t>‹#›</a:t>
            </a:fld>
            <a:endParaRPr lang="en-US"/>
          </a:p>
        </p:txBody>
      </p:sp>
      <p:sp>
        <p:nvSpPr>
          <p:cNvPr id="17" name="Title 1"/>
          <p:cNvSpPr>
            <a:spLocks noGrp="1"/>
          </p:cNvSpPr>
          <p:nvPr>
            <p:ph type="title" hasCustomPrompt="1"/>
          </p:nvPr>
        </p:nvSpPr>
        <p:spPr>
          <a:xfrm>
            <a:off x="1156939" y="346770"/>
            <a:ext cx="10425461" cy="377889"/>
          </a:xfrm>
          <a:solidFill>
            <a:srgbClr val="25408F"/>
          </a:solidFill>
        </p:spPr>
        <p:txBody>
          <a:bodyPr>
            <a:noAutofit/>
          </a:bodyPr>
          <a:lstStyle>
            <a:lvl1pPr algn="l">
              <a:defRPr sz="2400" b="0" spc="933" baseline="0">
                <a:solidFill>
                  <a:schemeClr val="bg1"/>
                </a:solidFill>
              </a:defRPr>
            </a:lvl1pPr>
          </a:lstStyle>
          <a:p>
            <a:r>
              <a:rPr lang="en-US"/>
              <a:t>CLICK TO EDIT MASTER TITLE STYLE</a:t>
            </a:r>
          </a:p>
        </p:txBody>
      </p:sp>
      <p:cxnSp>
        <p:nvCxnSpPr>
          <p:cNvPr id="26" name="Straight Connector 25"/>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48683" y="819779"/>
            <a:ext cx="1261080" cy="318100"/>
          </a:xfrm>
          <a:prstGeom prst="rect">
            <a:avLst/>
          </a:prstGeom>
          <a:noFill/>
        </p:spPr>
        <p:txBody>
          <a:bodyPr wrap="square" rtlCol="0">
            <a:spAutoFit/>
          </a:bodyPr>
          <a:lstStyle/>
          <a:p>
            <a:pPr algn="ctr"/>
            <a:r>
              <a:rPr lang="es-ES" sz="1467" b="1" err="1">
                <a:solidFill>
                  <a:srgbClr val="25408F"/>
                </a:solidFill>
              </a:rPr>
              <a:t>Copernicus</a:t>
            </a:r>
            <a:endParaRPr lang="en-US" sz="1467" b="1">
              <a:solidFill>
                <a:srgbClr val="25408F"/>
              </a:solidFill>
            </a:endParaRPr>
          </a:p>
        </p:txBody>
      </p:sp>
      <p:pic>
        <p:nvPicPr>
          <p:cNvPr id="23"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720" y="29075"/>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986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1"/>
          <p:cNvGrpSpPr/>
          <p:nvPr userDrawn="1"/>
        </p:nvGrpSpPr>
        <p:grpSpPr>
          <a:xfrm>
            <a:off x="0" y="0"/>
            <a:ext cx="2779875" cy="6858000"/>
            <a:chOff x="0" y="0"/>
            <a:chExt cx="2084906" cy="5143500"/>
          </a:xfrm>
        </p:grpSpPr>
        <p:pic>
          <p:nvPicPr>
            <p:cNvPr id="40"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2" name="Rectangle 41"/>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pPr/>
              <a:t>‹#›</a:t>
            </a:fld>
            <a:endParaRPr lang="en-US"/>
          </a:p>
        </p:txBody>
      </p:sp>
      <p:sp>
        <p:nvSpPr>
          <p:cNvPr id="16" name="Title 1"/>
          <p:cNvSpPr>
            <a:spLocks noGrp="1"/>
          </p:cNvSpPr>
          <p:nvPr userDrawn="1">
            <p:ph type="title" hasCustomPrompt="1"/>
          </p:nvPr>
        </p:nvSpPr>
        <p:spPr>
          <a:xfrm>
            <a:off x="1156939" y="346770"/>
            <a:ext cx="10425461" cy="377889"/>
          </a:xfrm>
          <a:solidFill>
            <a:srgbClr val="25408F"/>
          </a:solidFill>
        </p:spPr>
        <p:txBody>
          <a:bodyPr>
            <a:noAutofit/>
          </a:bodyPr>
          <a:lstStyle>
            <a:lvl1pPr algn="l">
              <a:defRPr sz="2400" b="0" spc="933" baseline="0">
                <a:solidFill>
                  <a:schemeClr val="bg1"/>
                </a:solidFill>
              </a:defRPr>
            </a:lvl1pPr>
          </a:lstStyle>
          <a:p>
            <a:r>
              <a:rPr lang="en-US"/>
              <a:t>CLICK TO EDIT MASTER TITLE STYLE</a:t>
            </a:r>
          </a:p>
        </p:txBody>
      </p:sp>
      <p:cxnSp>
        <p:nvCxnSpPr>
          <p:cNvPr id="21" name="Straight Connector 20"/>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48683" y="819779"/>
            <a:ext cx="1261080" cy="318100"/>
          </a:xfrm>
          <a:prstGeom prst="rect">
            <a:avLst/>
          </a:prstGeom>
          <a:noFill/>
        </p:spPr>
        <p:txBody>
          <a:bodyPr wrap="square" rtlCol="0">
            <a:spAutoFit/>
          </a:bodyPr>
          <a:lstStyle/>
          <a:p>
            <a:pPr algn="ctr"/>
            <a:r>
              <a:rPr lang="es-ES" sz="1467" b="1" err="1">
                <a:solidFill>
                  <a:srgbClr val="25408F"/>
                </a:solidFill>
              </a:rPr>
              <a:t>Copernicus</a:t>
            </a:r>
            <a:endParaRPr lang="en-US" sz="1467" b="1">
              <a:solidFill>
                <a:srgbClr val="25408F"/>
              </a:solidFill>
            </a:endParaRPr>
          </a:p>
        </p:txBody>
      </p:sp>
      <p:pic>
        <p:nvPicPr>
          <p:cNvPr id="15"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720" y="29075"/>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241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userDrawn="1"/>
        </p:nvGrpSpPr>
        <p:grpSpPr>
          <a:xfrm>
            <a:off x="0" y="0"/>
            <a:ext cx="2779875" cy="6858000"/>
            <a:chOff x="0" y="0"/>
            <a:chExt cx="2084906" cy="5143500"/>
          </a:xfrm>
        </p:grpSpPr>
        <p:pic>
          <p:nvPicPr>
            <p:cNvPr id="26"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30" name="Rectangle 29"/>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sp>
        <p:nvSpPr>
          <p:cNvPr id="2" name="Title 1"/>
          <p:cNvSpPr>
            <a:spLocks noGrp="1"/>
          </p:cNvSpPr>
          <p:nvPr>
            <p:ph type="title"/>
          </p:nvPr>
        </p:nvSpPr>
        <p:spPr>
          <a:xfrm>
            <a:off x="1171874"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5329005"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1874"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pPr/>
              <a:t>‹#›</a:t>
            </a:fld>
            <a:endParaRPr lang="en-US"/>
          </a:p>
        </p:txBody>
      </p:sp>
      <p:cxnSp>
        <p:nvCxnSpPr>
          <p:cNvPr id="27" name="Straight Connector 26"/>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userDrawn="1"/>
        </p:nvSpPr>
        <p:spPr>
          <a:xfrm>
            <a:off x="-48683" y="819779"/>
            <a:ext cx="1261080" cy="318100"/>
          </a:xfrm>
          <a:prstGeom prst="rect">
            <a:avLst/>
          </a:prstGeom>
          <a:noFill/>
        </p:spPr>
        <p:txBody>
          <a:bodyPr wrap="square" rtlCol="0">
            <a:spAutoFit/>
          </a:bodyPr>
          <a:lstStyle/>
          <a:p>
            <a:pPr algn="ctr"/>
            <a:r>
              <a:rPr lang="es-ES" sz="1467" b="1" err="1">
                <a:solidFill>
                  <a:srgbClr val="25408F"/>
                </a:solidFill>
              </a:rPr>
              <a:t>Copernicus</a:t>
            </a:r>
            <a:endParaRPr lang="en-US" sz="1467" b="1">
              <a:solidFill>
                <a:srgbClr val="25408F"/>
              </a:solidFill>
            </a:endParaRPr>
          </a:p>
        </p:txBody>
      </p:sp>
      <p:pic>
        <p:nvPicPr>
          <p:cNvPr id="17"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720" y="29075"/>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66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5DEC72D4-B1E9-4D79-8517-C146CB986AB3}" type="datetimeFigureOut">
              <a:rPr lang="fr-BE" smtClean="0"/>
              <a:t>24-11-25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7E6956F-A7C5-4EA2-A8A2-F3CB8F24DC8D}" type="slidenum">
              <a:rPr lang="fr-BE" smtClean="0"/>
              <a:t>‹#›</a:t>
            </a:fld>
            <a:endParaRPr lang="fr-BE"/>
          </a:p>
        </p:txBody>
      </p:sp>
    </p:spTree>
    <p:extLst>
      <p:ext uri="{BB962C8B-B14F-4D97-AF65-F5344CB8AC3E}">
        <p14:creationId xmlns:p14="http://schemas.microsoft.com/office/powerpoint/2010/main" val="1010568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9" name="Group 8"/>
          <p:cNvGrpSpPr/>
          <p:nvPr userDrawn="1"/>
        </p:nvGrpSpPr>
        <p:grpSpPr>
          <a:xfrm>
            <a:off x="-528737" y="932722"/>
            <a:ext cx="12741071" cy="5935929"/>
            <a:chOff x="-396553" y="699541"/>
            <a:chExt cx="9555803" cy="4451947"/>
          </a:xfrm>
        </p:grpSpPr>
        <p:sp>
          <p:nvSpPr>
            <p:cNvPr id="25" name="Rectangle 24"/>
            <p:cNvSpPr/>
            <p:nvPr userDrawn="1"/>
          </p:nvSpPr>
          <p:spPr>
            <a:xfrm>
              <a:off x="-1345" y="992283"/>
              <a:ext cx="6513804" cy="4159205"/>
            </a:xfrm>
            <a:prstGeom prst="rect">
              <a:avLst/>
            </a:prstGeom>
            <a:solidFill>
              <a:srgbClr val="0E0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endParaRPr>
            </a:p>
          </p:txBody>
        </p:sp>
        <p:pic>
          <p:nvPicPr>
            <p:cNvPr id="1028"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553" y="699541"/>
              <a:ext cx="4621109" cy="4059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descr="S:\F15015_Copernicus\3_Work\330_Work-in-process\SC4_BackgroundMat\Old\Element Copernicus\Cover PPT\Link\Po_River_Italy.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76429" t="25927" r="-1" b="9813"/>
            <a:stretch/>
          </p:blipFill>
          <p:spPr bwMode="auto">
            <a:xfrm>
              <a:off x="6837540" y="988942"/>
              <a:ext cx="2306461" cy="4162546"/>
            </a:xfrm>
            <a:prstGeom prst="rect">
              <a:avLst/>
            </a:prstGeom>
            <a:noFill/>
          </p:spPr>
        </p:pic>
        <p:sp>
          <p:nvSpPr>
            <p:cNvPr id="6" name="Rectangle 5"/>
            <p:cNvSpPr/>
            <p:nvPr userDrawn="1"/>
          </p:nvSpPr>
          <p:spPr>
            <a:xfrm>
              <a:off x="6837540" y="990051"/>
              <a:ext cx="2306460" cy="415344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34" name="Rectangle 33"/>
            <p:cNvSpPr/>
            <p:nvPr userDrawn="1"/>
          </p:nvSpPr>
          <p:spPr>
            <a:xfrm>
              <a:off x="6512460" y="988942"/>
              <a:ext cx="2646790" cy="4162546"/>
            </a:xfrm>
            <a:prstGeom prst="rect">
              <a:avLst/>
            </a:prstGeom>
            <a:gradFill flip="none" rotWithShape="1">
              <a:gsLst>
                <a:gs pos="17000">
                  <a:srgbClr val="0E0A32"/>
                </a:gs>
                <a:gs pos="1000">
                  <a:srgbClr val="0E0A3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66005" y="167855"/>
            <a:ext cx="2059728" cy="1193499"/>
          </a:xfrm>
          <a:prstGeom prst="rect">
            <a:avLst/>
          </a:prstGeom>
        </p:spPr>
      </p:pic>
      <p:pic>
        <p:nvPicPr>
          <p:cNvPr id="65" name="Picture 4" descr="S:\F15015_Copernicus\3_Work\330_Work-in-process\SC4_BackgroundMat\PPT\item Copernicus\logo Copernicus_neg-01.png"/>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10053831" y="6045200"/>
            <a:ext cx="1867236" cy="680925"/>
          </a:xfrm>
          <a:prstGeom prst="rect">
            <a:avLst/>
          </a:prstGeom>
          <a:noFill/>
          <a:extLst>
            <a:ext uri="{909E8E84-426E-40DD-AFC4-6F175D3DCCD1}">
              <a14:hiddenFill xmlns:a14="http://schemas.microsoft.com/office/drawing/2010/main">
                <a:solidFill>
                  <a:srgbClr val="FFFFFF"/>
                </a:solidFill>
              </a14:hiddenFill>
            </a:ext>
          </a:extLst>
        </p:spPr>
      </p:pic>
      <p:sp>
        <p:nvSpPr>
          <p:cNvPr id="72" name="Title 1"/>
          <p:cNvSpPr>
            <a:spLocks noGrp="1"/>
          </p:cNvSpPr>
          <p:nvPr>
            <p:ph type="ctrTitle" hasCustomPrompt="1"/>
          </p:nvPr>
        </p:nvSpPr>
        <p:spPr>
          <a:xfrm>
            <a:off x="5006016" y="3429335"/>
            <a:ext cx="6237717" cy="747515"/>
          </a:xfrm>
        </p:spPr>
        <p:txBody>
          <a:bodyPr>
            <a:noAutofit/>
          </a:bodyPr>
          <a:lstStyle>
            <a:lvl1pPr algn="l">
              <a:defRPr sz="3733" b="0" spc="800">
                <a:solidFill>
                  <a:schemeClr val="bg1"/>
                </a:solidFill>
              </a:defRPr>
            </a:lvl1pPr>
          </a:lstStyle>
          <a:p>
            <a:r>
              <a:rPr lang="en-US"/>
              <a:t>Title</a:t>
            </a:r>
          </a:p>
        </p:txBody>
      </p:sp>
      <p:sp>
        <p:nvSpPr>
          <p:cNvPr id="73" name="Subtitle 2"/>
          <p:cNvSpPr>
            <a:spLocks noGrp="1"/>
          </p:cNvSpPr>
          <p:nvPr>
            <p:ph type="subTitle" idx="1"/>
          </p:nvPr>
        </p:nvSpPr>
        <p:spPr>
          <a:xfrm>
            <a:off x="5006016" y="4197085"/>
            <a:ext cx="6240693" cy="1536171"/>
          </a:xfr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grpSp>
        <p:nvGrpSpPr>
          <p:cNvPr id="74" name="Group 73"/>
          <p:cNvGrpSpPr/>
          <p:nvPr userDrawn="1"/>
        </p:nvGrpSpPr>
        <p:grpSpPr>
          <a:xfrm>
            <a:off x="1391478" y="6044912"/>
            <a:ext cx="3998063" cy="713031"/>
            <a:chOff x="4988059" y="4533684"/>
            <a:chExt cx="2998547" cy="534773"/>
          </a:xfrm>
        </p:grpSpPr>
        <p:grpSp>
          <p:nvGrpSpPr>
            <p:cNvPr id="75" name="Group 74"/>
            <p:cNvGrpSpPr/>
            <p:nvPr userDrawn="1"/>
          </p:nvGrpSpPr>
          <p:grpSpPr>
            <a:xfrm>
              <a:off x="5192177" y="4533684"/>
              <a:ext cx="2794429" cy="491761"/>
              <a:chOff x="5116727" y="4655220"/>
              <a:chExt cx="2273215" cy="400038"/>
            </a:xfrm>
          </p:grpSpPr>
          <p:sp>
            <p:nvSpPr>
              <p:cNvPr id="88" name="TextBox 87"/>
              <p:cNvSpPr txBox="1"/>
              <p:nvPr userDrawn="1"/>
            </p:nvSpPr>
            <p:spPr>
              <a:xfrm>
                <a:off x="5116727" y="4655220"/>
                <a:ext cx="986126" cy="143924"/>
              </a:xfrm>
              <a:prstGeom prst="rect">
                <a:avLst/>
              </a:prstGeom>
              <a:noFill/>
            </p:spPr>
            <p:txBody>
              <a:bodyPr wrap="square" rtlCol="0">
                <a:spAutoFit/>
              </a:bodyPr>
              <a:lstStyle/>
              <a:p>
                <a:r>
                  <a:rPr lang="es-ES" sz="933" err="1">
                    <a:solidFill>
                      <a:prstClr val="white"/>
                    </a:solidFill>
                  </a:rPr>
                  <a:t>Copernicus</a:t>
                </a:r>
                <a:r>
                  <a:rPr lang="es-ES" sz="933">
                    <a:solidFill>
                      <a:prstClr val="white"/>
                    </a:solidFill>
                  </a:rPr>
                  <a:t> EU</a:t>
                </a:r>
                <a:endParaRPr lang="en-US" sz="933">
                  <a:solidFill>
                    <a:prstClr val="white"/>
                  </a:solidFill>
                </a:endParaRPr>
              </a:p>
            </p:txBody>
          </p:sp>
          <p:sp>
            <p:nvSpPr>
              <p:cNvPr id="89" name="TextBox 88"/>
              <p:cNvSpPr txBox="1"/>
              <p:nvPr userDrawn="1"/>
            </p:nvSpPr>
            <p:spPr>
              <a:xfrm>
                <a:off x="5116727" y="4911334"/>
                <a:ext cx="986126" cy="143924"/>
              </a:xfrm>
              <a:prstGeom prst="rect">
                <a:avLst/>
              </a:prstGeom>
              <a:noFill/>
            </p:spPr>
            <p:txBody>
              <a:bodyPr wrap="square" rtlCol="0">
                <a:spAutoFit/>
              </a:bodyPr>
              <a:lstStyle/>
              <a:p>
                <a:r>
                  <a:rPr lang="es-ES" sz="933">
                    <a:solidFill>
                      <a:prstClr val="white"/>
                    </a:solidFill>
                  </a:rPr>
                  <a:t>@CopernicusEU</a:t>
                </a:r>
                <a:endParaRPr lang="en-US" sz="933">
                  <a:solidFill>
                    <a:prstClr val="white"/>
                  </a:solidFill>
                </a:endParaRPr>
              </a:p>
            </p:txBody>
          </p:sp>
          <p:sp>
            <p:nvSpPr>
              <p:cNvPr id="90" name="TextBox 89"/>
              <p:cNvSpPr txBox="1"/>
              <p:nvPr userDrawn="1"/>
            </p:nvSpPr>
            <p:spPr>
              <a:xfrm>
                <a:off x="6107978" y="4911334"/>
                <a:ext cx="1281964" cy="143924"/>
              </a:xfrm>
              <a:prstGeom prst="rect">
                <a:avLst/>
              </a:prstGeom>
              <a:noFill/>
            </p:spPr>
            <p:txBody>
              <a:bodyPr wrap="square" rtlCol="0">
                <a:spAutoFit/>
              </a:bodyPr>
              <a:lstStyle/>
              <a:p>
                <a:r>
                  <a:rPr lang="es-ES" sz="933">
                    <a:solidFill>
                      <a:prstClr val="white"/>
                    </a:solidFill>
                  </a:rPr>
                  <a:t>www.copernicus.eu</a:t>
                </a:r>
                <a:endParaRPr lang="en-US" sz="933">
                  <a:solidFill>
                    <a:prstClr val="white"/>
                  </a:solidFill>
                </a:endParaRPr>
              </a:p>
            </p:txBody>
          </p:sp>
          <p:sp>
            <p:nvSpPr>
              <p:cNvPr id="91" name="TextBox 90"/>
              <p:cNvSpPr txBox="1"/>
              <p:nvPr userDrawn="1"/>
            </p:nvSpPr>
            <p:spPr>
              <a:xfrm>
                <a:off x="6112326" y="4655220"/>
                <a:ext cx="986126" cy="143924"/>
              </a:xfrm>
              <a:prstGeom prst="rect">
                <a:avLst/>
              </a:prstGeom>
              <a:noFill/>
            </p:spPr>
            <p:txBody>
              <a:bodyPr wrap="square" rtlCol="0">
                <a:spAutoFit/>
              </a:bodyPr>
              <a:lstStyle/>
              <a:p>
                <a:r>
                  <a:rPr lang="es-ES" sz="933" err="1">
                    <a:solidFill>
                      <a:prstClr val="white"/>
                    </a:solidFill>
                  </a:rPr>
                  <a:t>Copernicus</a:t>
                </a:r>
                <a:r>
                  <a:rPr lang="es-ES" sz="933">
                    <a:solidFill>
                      <a:prstClr val="white"/>
                    </a:solidFill>
                  </a:rPr>
                  <a:t> EU</a:t>
                </a:r>
                <a:endParaRPr lang="en-US" sz="933">
                  <a:solidFill>
                    <a:prstClr val="white"/>
                  </a:solidFill>
                </a:endParaRPr>
              </a:p>
            </p:txBody>
          </p:sp>
        </p:grpSp>
        <p:grpSp>
          <p:nvGrpSpPr>
            <p:cNvPr id="76" name="Group 75"/>
            <p:cNvGrpSpPr/>
            <p:nvPr userDrawn="1"/>
          </p:nvGrpSpPr>
          <p:grpSpPr>
            <a:xfrm>
              <a:off x="4988059" y="4550290"/>
              <a:ext cx="204118" cy="204118"/>
              <a:chOff x="4583906" y="4467225"/>
              <a:chExt cx="204118" cy="204118"/>
            </a:xfrm>
          </p:grpSpPr>
          <p:sp>
            <p:nvSpPr>
              <p:cNvPr id="86" name="Oval 85"/>
              <p:cNvSpPr/>
              <p:nvPr userDrawn="1"/>
            </p:nvSpPr>
            <p:spPr>
              <a:xfrm>
                <a:off x="4583906" y="4467225"/>
                <a:ext cx="204118" cy="2041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87" name="Picture 3"/>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4640016" y="4498921"/>
                <a:ext cx="77611" cy="14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7" name="Group 76"/>
            <p:cNvGrpSpPr/>
            <p:nvPr userDrawn="1"/>
          </p:nvGrpSpPr>
          <p:grpSpPr>
            <a:xfrm>
              <a:off x="4988396" y="4861913"/>
              <a:ext cx="204118" cy="204118"/>
              <a:chOff x="4280976" y="4520454"/>
              <a:chExt cx="204118" cy="204118"/>
            </a:xfrm>
          </p:grpSpPr>
          <p:sp>
            <p:nvSpPr>
              <p:cNvPr id="84" name="Oval 83"/>
              <p:cNvSpPr/>
              <p:nvPr userDrawn="1"/>
            </p:nvSpPr>
            <p:spPr>
              <a:xfrm>
                <a:off x="4280976" y="4520454"/>
                <a:ext cx="204118" cy="2041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85" name="Picture 4"/>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324456" y="4566385"/>
                <a:ext cx="115818" cy="11225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8" name="Group 77"/>
            <p:cNvGrpSpPr/>
            <p:nvPr userDrawn="1"/>
          </p:nvGrpSpPr>
          <p:grpSpPr>
            <a:xfrm>
              <a:off x="6217912" y="4538288"/>
              <a:ext cx="204118" cy="204118"/>
              <a:chOff x="3779912" y="4597065"/>
              <a:chExt cx="204118" cy="204118"/>
            </a:xfrm>
          </p:grpSpPr>
          <p:sp>
            <p:nvSpPr>
              <p:cNvPr id="82" name="Oval 81"/>
              <p:cNvSpPr/>
              <p:nvPr userDrawn="1"/>
            </p:nvSpPr>
            <p:spPr>
              <a:xfrm>
                <a:off x="3779912" y="4597065"/>
                <a:ext cx="204118" cy="2041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83" name="Picture 5"/>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803722" y="4656881"/>
                <a:ext cx="160700" cy="7930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9" name="Group 78"/>
            <p:cNvGrpSpPr/>
            <p:nvPr userDrawn="1"/>
          </p:nvGrpSpPr>
          <p:grpSpPr>
            <a:xfrm>
              <a:off x="6220013" y="4864339"/>
              <a:ext cx="204118" cy="204118"/>
              <a:chOff x="4425895" y="4672854"/>
              <a:chExt cx="204118" cy="204118"/>
            </a:xfrm>
          </p:grpSpPr>
          <p:sp>
            <p:nvSpPr>
              <p:cNvPr id="80" name="Oval 79"/>
              <p:cNvSpPr/>
              <p:nvPr userDrawn="1"/>
            </p:nvSpPr>
            <p:spPr>
              <a:xfrm>
                <a:off x="4425895" y="4672854"/>
                <a:ext cx="204118" cy="2041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81" name="Picture 6"/>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464154" y="4713840"/>
                <a:ext cx="122133" cy="120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1898664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1" name="Picture 2" descr="S:\F15015_Copernicus\3_Work\330_Work-in-process\SC4_BackgroundMat\Visual_ID\Photos\Po_River_Italy.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rot="10800000">
            <a:off x="0" y="0"/>
            <a:ext cx="2769443"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1" y="2"/>
            <a:ext cx="2769444" cy="68579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0" name="Rectangle 19"/>
          <p:cNvSpPr/>
          <p:nvPr userDrawn="1"/>
        </p:nvSpPr>
        <p:spPr>
          <a:xfrm>
            <a:off x="0" y="2"/>
            <a:ext cx="2779875" cy="68579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 name="Title 1"/>
          <p:cNvSpPr>
            <a:spLocks noGrp="1"/>
          </p:cNvSpPr>
          <p:nvPr userDrawn="1">
            <p:ph type="title" hasCustomPrompt="1"/>
          </p:nvPr>
        </p:nvSpPr>
        <p:spPr>
          <a:xfrm>
            <a:off x="1156939" y="346770"/>
            <a:ext cx="10425461" cy="377889"/>
          </a:xfrm>
          <a:solidFill>
            <a:srgbClr val="25408F"/>
          </a:solidFill>
        </p:spPr>
        <p:txBody>
          <a:bodyPr>
            <a:noAutofit/>
          </a:bodyPr>
          <a:lstStyle>
            <a:lvl1pPr algn="l">
              <a:defRPr sz="2400" b="0" spc="933"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849397" y="932723"/>
            <a:ext cx="9733004" cy="50974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3" name="Straight Connector 32"/>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userDrawn="1"/>
        </p:nvSpPr>
        <p:spPr>
          <a:xfrm>
            <a:off x="-48683" y="819779"/>
            <a:ext cx="1261080" cy="318100"/>
          </a:xfrm>
          <a:prstGeom prst="rect">
            <a:avLst/>
          </a:prstGeom>
          <a:noFill/>
        </p:spPr>
        <p:txBody>
          <a:bodyPr wrap="square" rtlCol="0">
            <a:spAutoFit/>
          </a:bodyPr>
          <a:lstStyle/>
          <a:p>
            <a:pPr algn="ctr"/>
            <a:r>
              <a:rPr lang="es-ES" sz="1467" b="1" err="1">
                <a:solidFill>
                  <a:srgbClr val="25408F"/>
                </a:solidFill>
              </a:rPr>
              <a:t>Copernicus</a:t>
            </a:r>
            <a:endParaRPr lang="en-US" sz="1467" b="1">
              <a:solidFill>
                <a:srgbClr val="25408F"/>
              </a:solidFill>
            </a:endParaRPr>
          </a:p>
        </p:txBody>
      </p:sp>
      <p:sp>
        <p:nvSpPr>
          <p:cNvPr id="9" name="Footer Placeholder 8"/>
          <p:cNvSpPr>
            <a:spLocks noGrp="1"/>
          </p:cNvSpPr>
          <p:nvPr>
            <p:ph type="ftr" sz="quarter" idx="10"/>
          </p:nvPr>
        </p:nvSpPr>
        <p:spPr/>
        <p:txBody>
          <a:bodyPr/>
          <a:lstStyle/>
          <a:p>
            <a:endParaRPr lang="en-US"/>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pic>
        <p:nvPicPr>
          <p:cNvPr id="12"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720" y="29075"/>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072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3385" y="932723"/>
            <a:ext cx="10559016" cy="50974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1156939" y="346770"/>
            <a:ext cx="10425461" cy="377889"/>
          </a:xfrm>
          <a:solidFill>
            <a:srgbClr val="25408F"/>
          </a:solidFill>
        </p:spPr>
        <p:txBody>
          <a:bodyPr>
            <a:noAutofit/>
          </a:bodyPr>
          <a:lstStyle>
            <a:lvl1pPr algn="l">
              <a:defRPr sz="2400" b="0" spc="933" baseline="0">
                <a:solidFill>
                  <a:schemeClr val="bg1"/>
                </a:solidFill>
              </a:defRPr>
            </a:lvl1pPr>
          </a:lstStyle>
          <a:p>
            <a:r>
              <a:rPr lang="en-US"/>
              <a:t>CLICK TO EDIT MASTER TITLE STYLE</a:t>
            </a:r>
          </a:p>
        </p:txBody>
      </p:sp>
      <p:cxnSp>
        <p:nvCxnSpPr>
          <p:cNvPr id="49" name="Straight Connector 48"/>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userDrawn="1"/>
        </p:nvSpPr>
        <p:spPr>
          <a:xfrm>
            <a:off x="-48683" y="819779"/>
            <a:ext cx="1261080" cy="318100"/>
          </a:xfrm>
          <a:prstGeom prst="rect">
            <a:avLst/>
          </a:prstGeom>
          <a:noFill/>
        </p:spPr>
        <p:txBody>
          <a:bodyPr wrap="square" rtlCol="0">
            <a:spAutoFit/>
          </a:bodyPr>
          <a:lstStyle/>
          <a:p>
            <a:pPr algn="ctr"/>
            <a:r>
              <a:rPr lang="es-ES" sz="1467" b="1" err="1">
                <a:solidFill>
                  <a:srgbClr val="25408F"/>
                </a:solidFill>
              </a:rPr>
              <a:t>Copernicus</a:t>
            </a:r>
            <a:endParaRPr lang="en-US" sz="1467" b="1">
              <a:solidFill>
                <a:srgbClr val="25408F"/>
              </a:solidFill>
            </a:endParaRPr>
          </a:p>
        </p:txBody>
      </p:sp>
      <p:sp>
        <p:nvSpPr>
          <p:cNvPr id="2" name="Footer Placeholder 1"/>
          <p:cNvSpPr>
            <a:spLocks noGrp="1"/>
          </p:cNvSpPr>
          <p:nvPr>
            <p:ph type="ftr" sz="quarter" idx="10"/>
          </p:nvPr>
        </p:nvSpPr>
        <p:spPr/>
        <p:txBody>
          <a:bodyPr/>
          <a:lstStyle/>
          <a:p>
            <a:endParaRPr lang="en-US"/>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pic>
        <p:nvPicPr>
          <p:cNvPr id="16" name="Picture 2" descr="C:\Users\Designer\Desktop\PRESENTATION COPERNICUS\Copernicus ICON.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2720" y="29075"/>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934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Rectangle 13"/>
          <p:cNvSpPr/>
          <p:nvPr userDrawn="1"/>
        </p:nvSpPr>
        <p:spPr>
          <a:xfrm>
            <a:off x="0" y="0"/>
            <a:ext cx="12192000" cy="6597352"/>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 name="Title 1"/>
          <p:cNvSpPr>
            <a:spLocks noGrp="1"/>
          </p:cNvSpPr>
          <p:nvPr>
            <p:ph type="title" hasCustomPrompt="1"/>
          </p:nvPr>
        </p:nvSpPr>
        <p:spPr>
          <a:xfrm>
            <a:off x="5006016" y="3264845"/>
            <a:ext cx="6237717" cy="747515"/>
          </a:xfrm>
        </p:spPr>
        <p:txBody>
          <a:bodyPr vert="horz" lIns="91440" tIns="45720" rIns="91440" bIns="45720" rtlCol="0" anchor="ctr">
            <a:noAutofit/>
          </a:bodyPr>
          <a:lstStyle>
            <a:lvl1pPr>
              <a:defRPr lang="en-GB" sz="3733" b="0" spc="800" dirty="0">
                <a:solidFill>
                  <a:schemeClr val="bg1"/>
                </a:solidFill>
              </a:defRPr>
            </a:lvl1pPr>
          </a:lstStyle>
          <a:p>
            <a:pPr marL="0" lvl="0" algn="l"/>
            <a:r>
              <a:rPr lang="en-US"/>
              <a:t>Title</a:t>
            </a:r>
            <a:endParaRPr lang="en-GB"/>
          </a:p>
        </p:txBody>
      </p:sp>
      <p:sp>
        <p:nvSpPr>
          <p:cNvPr id="16" name="Subtitle 2"/>
          <p:cNvSpPr>
            <a:spLocks noGrp="1"/>
          </p:cNvSpPr>
          <p:nvPr>
            <p:ph type="subTitle" idx="13"/>
          </p:nvPr>
        </p:nvSpPr>
        <p:spPr>
          <a:xfrm>
            <a:off x="5006016" y="4032596"/>
            <a:ext cx="6240693" cy="1536171"/>
          </a:xfr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2052" name="Picture 4" descr="S:\F15015_Copernicus\3_Work\330_Work-in-process\SC4_BackgroundMat\PPT\item Copernicus\logo Copernicus_neg-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68301" y="2756926"/>
            <a:ext cx="3722788" cy="13575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48683" y="5786226"/>
            <a:ext cx="12283016" cy="1100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0757" y="5830675"/>
            <a:ext cx="1735959" cy="1005892"/>
          </a:xfrm>
          <a:prstGeom prst="rect">
            <a:avLst/>
          </a:prstGeom>
        </p:spPr>
      </p:pic>
    </p:spTree>
    <p:extLst>
      <p:ext uri="{BB962C8B-B14F-4D97-AF65-F5344CB8AC3E}">
        <p14:creationId xmlns:p14="http://schemas.microsoft.com/office/powerpoint/2010/main" val="1994003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3" name="Group 12"/>
          <p:cNvGrpSpPr/>
          <p:nvPr userDrawn="1"/>
        </p:nvGrpSpPr>
        <p:grpSpPr>
          <a:xfrm>
            <a:off x="0" y="0"/>
            <a:ext cx="2779875" cy="6858000"/>
            <a:chOff x="0" y="0"/>
            <a:chExt cx="2084906" cy="5143500"/>
          </a:xfrm>
        </p:grpSpPr>
        <p:pic>
          <p:nvPicPr>
            <p:cNvPr id="14"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6" name="Rectangle 15"/>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sp>
        <p:nvSpPr>
          <p:cNvPr id="3" name="Content Placeholder 2"/>
          <p:cNvSpPr>
            <a:spLocks noGrp="1"/>
          </p:cNvSpPr>
          <p:nvPr>
            <p:ph sz="half" idx="1"/>
          </p:nvPr>
        </p:nvSpPr>
        <p:spPr>
          <a:xfrm>
            <a:off x="787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5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pPr/>
              <a:t>‹#›</a:t>
            </a:fld>
            <a:endParaRPr lang="en-US"/>
          </a:p>
        </p:txBody>
      </p:sp>
      <p:sp>
        <p:nvSpPr>
          <p:cNvPr id="18" name="Title 1"/>
          <p:cNvSpPr>
            <a:spLocks noGrp="1"/>
          </p:cNvSpPr>
          <p:nvPr>
            <p:ph type="title" hasCustomPrompt="1"/>
          </p:nvPr>
        </p:nvSpPr>
        <p:spPr>
          <a:xfrm>
            <a:off x="1156939" y="346770"/>
            <a:ext cx="10425461" cy="377889"/>
          </a:xfrm>
          <a:solidFill>
            <a:srgbClr val="25408F"/>
          </a:solidFill>
        </p:spPr>
        <p:txBody>
          <a:bodyPr>
            <a:noAutofit/>
          </a:bodyPr>
          <a:lstStyle>
            <a:lvl1pPr algn="l">
              <a:defRPr sz="2400" b="0" spc="933" baseline="0">
                <a:solidFill>
                  <a:schemeClr val="bg1"/>
                </a:solidFill>
              </a:defRPr>
            </a:lvl1pPr>
          </a:lstStyle>
          <a:p>
            <a:r>
              <a:rPr lang="en-US"/>
              <a:t>CLICK TO EDIT MASTER TITLE STYLE</a:t>
            </a:r>
          </a:p>
        </p:txBody>
      </p:sp>
      <p:cxnSp>
        <p:nvCxnSpPr>
          <p:cNvPr id="26" name="Straight Connector 25"/>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48683" y="819779"/>
            <a:ext cx="1261080" cy="318100"/>
          </a:xfrm>
          <a:prstGeom prst="rect">
            <a:avLst/>
          </a:prstGeom>
          <a:noFill/>
        </p:spPr>
        <p:txBody>
          <a:bodyPr wrap="square" rtlCol="0">
            <a:spAutoFit/>
          </a:bodyPr>
          <a:lstStyle/>
          <a:p>
            <a:pPr algn="ctr"/>
            <a:r>
              <a:rPr lang="es-ES" sz="1467" b="1" err="1">
                <a:solidFill>
                  <a:srgbClr val="25408F"/>
                </a:solidFill>
              </a:rPr>
              <a:t>Copernicus</a:t>
            </a:r>
            <a:endParaRPr lang="en-US" sz="1467" b="1">
              <a:solidFill>
                <a:srgbClr val="25408F"/>
              </a:solidFill>
            </a:endParaRPr>
          </a:p>
        </p:txBody>
      </p:sp>
      <p:pic>
        <p:nvPicPr>
          <p:cNvPr id="21"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720" y="29075"/>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344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4" name="Group 13"/>
          <p:cNvGrpSpPr/>
          <p:nvPr userDrawn="1"/>
        </p:nvGrpSpPr>
        <p:grpSpPr>
          <a:xfrm>
            <a:off x="0" y="0"/>
            <a:ext cx="2779875" cy="6858000"/>
            <a:chOff x="0" y="0"/>
            <a:chExt cx="2084906" cy="5143500"/>
          </a:xfrm>
        </p:grpSpPr>
        <p:pic>
          <p:nvPicPr>
            <p:cNvPr id="19"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1" name="Rectangle 20"/>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sp>
        <p:nvSpPr>
          <p:cNvPr id="3" name="Text Placeholder 2"/>
          <p:cNvSpPr>
            <a:spLocks noGrp="1"/>
          </p:cNvSpPr>
          <p:nvPr>
            <p:ph type="body" idx="1"/>
          </p:nvPr>
        </p:nvSpPr>
        <p:spPr>
          <a:xfrm>
            <a:off x="883839" y="836712"/>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883090" y="1604797"/>
            <a:ext cx="5386917"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67608" y="836712"/>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466858" y="1604797"/>
            <a:ext cx="5389033"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pPr/>
              <a:t>‹#›</a:t>
            </a:fld>
            <a:endParaRPr lang="en-US"/>
          </a:p>
        </p:txBody>
      </p:sp>
      <p:sp>
        <p:nvSpPr>
          <p:cNvPr id="17" name="Title 1"/>
          <p:cNvSpPr>
            <a:spLocks noGrp="1"/>
          </p:cNvSpPr>
          <p:nvPr>
            <p:ph type="title" hasCustomPrompt="1"/>
          </p:nvPr>
        </p:nvSpPr>
        <p:spPr>
          <a:xfrm>
            <a:off x="1156939" y="346770"/>
            <a:ext cx="10425461" cy="377889"/>
          </a:xfrm>
          <a:solidFill>
            <a:srgbClr val="25408F"/>
          </a:solidFill>
        </p:spPr>
        <p:txBody>
          <a:bodyPr>
            <a:noAutofit/>
          </a:bodyPr>
          <a:lstStyle>
            <a:lvl1pPr algn="l">
              <a:defRPr sz="2400" b="0" spc="933" baseline="0">
                <a:solidFill>
                  <a:schemeClr val="bg1"/>
                </a:solidFill>
              </a:defRPr>
            </a:lvl1pPr>
          </a:lstStyle>
          <a:p>
            <a:r>
              <a:rPr lang="en-US"/>
              <a:t>CLICK TO EDIT MASTER TITLE STYLE</a:t>
            </a:r>
          </a:p>
        </p:txBody>
      </p:sp>
      <p:cxnSp>
        <p:nvCxnSpPr>
          <p:cNvPr id="26" name="Straight Connector 25"/>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48683" y="819779"/>
            <a:ext cx="1261080" cy="318100"/>
          </a:xfrm>
          <a:prstGeom prst="rect">
            <a:avLst/>
          </a:prstGeom>
          <a:noFill/>
        </p:spPr>
        <p:txBody>
          <a:bodyPr wrap="square" rtlCol="0">
            <a:spAutoFit/>
          </a:bodyPr>
          <a:lstStyle/>
          <a:p>
            <a:pPr algn="ctr"/>
            <a:r>
              <a:rPr lang="es-ES" sz="1467" b="1" err="1">
                <a:solidFill>
                  <a:srgbClr val="25408F"/>
                </a:solidFill>
              </a:rPr>
              <a:t>Copernicus</a:t>
            </a:r>
            <a:endParaRPr lang="en-US" sz="1467" b="1">
              <a:solidFill>
                <a:srgbClr val="25408F"/>
              </a:solidFill>
            </a:endParaRPr>
          </a:p>
        </p:txBody>
      </p:sp>
      <p:pic>
        <p:nvPicPr>
          <p:cNvPr id="23"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720" y="29075"/>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202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1"/>
          <p:cNvGrpSpPr/>
          <p:nvPr userDrawn="1"/>
        </p:nvGrpSpPr>
        <p:grpSpPr>
          <a:xfrm>
            <a:off x="0" y="0"/>
            <a:ext cx="2779875" cy="6858000"/>
            <a:chOff x="0" y="0"/>
            <a:chExt cx="2084906" cy="5143500"/>
          </a:xfrm>
        </p:grpSpPr>
        <p:pic>
          <p:nvPicPr>
            <p:cNvPr id="40"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2" name="Rectangle 41"/>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pPr/>
              <a:t>‹#›</a:t>
            </a:fld>
            <a:endParaRPr lang="en-US"/>
          </a:p>
        </p:txBody>
      </p:sp>
      <p:sp>
        <p:nvSpPr>
          <p:cNvPr id="16" name="Title 1"/>
          <p:cNvSpPr>
            <a:spLocks noGrp="1"/>
          </p:cNvSpPr>
          <p:nvPr userDrawn="1">
            <p:ph type="title" hasCustomPrompt="1"/>
          </p:nvPr>
        </p:nvSpPr>
        <p:spPr>
          <a:xfrm>
            <a:off x="1156939" y="346770"/>
            <a:ext cx="10425461" cy="377889"/>
          </a:xfrm>
          <a:solidFill>
            <a:srgbClr val="25408F"/>
          </a:solidFill>
        </p:spPr>
        <p:txBody>
          <a:bodyPr>
            <a:noAutofit/>
          </a:bodyPr>
          <a:lstStyle>
            <a:lvl1pPr algn="l">
              <a:defRPr sz="2400" b="0" spc="933" baseline="0">
                <a:solidFill>
                  <a:schemeClr val="bg1"/>
                </a:solidFill>
              </a:defRPr>
            </a:lvl1pPr>
          </a:lstStyle>
          <a:p>
            <a:r>
              <a:rPr lang="en-US"/>
              <a:t>CLICK TO EDIT MASTER TITLE STYLE</a:t>
            </a:r>
          </a:p>
        </p:txBody>
      </p:sp>
      <p:cxnSp>
        <p:nvCxnSpPr>
          <p:cNvPr id="21" name="Straight Connector 20"/>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48683" y="819779"/>
            <a:ext cx="1261080" cy="318100"/>
          </a:xfrm>
          <a:prstGeom prst="rect">
            <a:avLst/>
          </a:prstGeom>
          <a:noFill/>
        </p:spPr>
        <p:txBody>
          <a:bodyPr wrap="square" rtlCol="0">
            <a:spAutoFit/>
          </a:bodyPr>
          <a:lstStyle/>
          <a:p>
            <a:pPr algn="ctr"/>
            <a:r>
              <a:rPr lang="es-ES" sz="1467" b="1" err="1">
                <a:solidFill>
                  <a:srgbClr val="25408F"/>
                </a:solidFill>
              </a:rPr>
              <a:t>Copernicus</a:t>
            </a:r>
            <a:endParaRPr lang="en-US" sz="1467" b="1">
              <a:solidFill>
                <a:srgbClr val="25408F"/>
              </a:solidFill>
            </a:endParaRPr>
          </a:p>
        </p:txBody>
      </p:sp>
      <p:pic>
        <p:nvPicPr>
          <p:cNvPr id="15"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720" y="29075"/>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54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userDrawn="1"/>
        </p:nvGrpSpPr>
        <p:grpSpPr>
          <a:xfrm>
            <a:off x="0" y="0"/>
            <a:ext cx="2779875" cy="6858000"/>
            <a:chOff x="0" y="0"/>
            <a:chExt cx="2084906" cy="5143500"/>
          </a:xfrm>
        </p:grpSpPr>
        <p:pic>
          <p:nvPicPr>
            <p:cNvPr id="26"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30" name="Rectangle 29"/>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sp>
        <p:nvSpPr>
          <p:cNvPr id="2" name="Title 1"/>
          <p:cNvSpPr>
            <a:spLocks noGrp="1"/>
          </p:cNvSpPr>
          <p:nvPr>
            <p:ph type="title"/>
          </p:nvPr>
        </p:nvSpPr>
        <p:spPr>
          <a:xfrm>
            <a:off x="1171874"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5329005"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1874"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pPr/>
              <a:t>‹#›</a:t>
            </a:fld>
            <a:endParaRPr lang="en-US"/>
          </a:p>
        </p:txBody>
      </p:sp>
      <p:cxnSp>
        <p:nvCxnSpPr>
          <p:cNvPr id="27" name="Straight Connector 26"/>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userDrawn="1"/>
        </p:nvSpPr>
        <p:spPr>
          <a:xfrm>
            <a:off x="-48683" y="819779"/>
            <a:ext cx="1261080" cy="318100"/>
          </a:xfrm>
          <a:prstGeom prst="rect">
            <a:avLst/>
          </a:prstGeom>
          <a:noFill/>
        </p:spPr>
        <p:txBody>
          <a:bodyPr wrap="square" rtlCol="0">
            <a:spAutoFit/>
          </a:bodyPr>
          <a:lstStyle/>
          <a:p>
            <a:pPr algn="ctr"/>
            <a:r>
              <a:rPr lang="es-ES" sz="1467" b="1" err="1">
                <a:solidFill>
                  <a:srgbClr val="25408F"/>
                </a:solidFill>
              </a:rPr>
              <a:t>Copernicus</a:t>
            </a:r>
            <a:endParaRPr lang="en-US" sz="1467" b="1">
              <a:solidFill>
                <a:srgbClr val="25408F"/>
              </a:solidFill>
            </a:endParaRPr>
          </a:p>
        </p:txBody>
      </p:sp>
      <p:pic>
        <p:nvPicPr>
          <p:cNvPr id="17"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720" y="29075"/>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855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EC72D4-B1E9-4D79-8517-C146CB986AB3}" type="datetimeFigureOut">
              <a:rPr lang="fr-BE" smtClean="0"/>
              <a:t>24-11-25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7E6956F-A7C5-4EA2-A8A2-F3CB8F24DC8D}" type="slidenum">
              <a:rPr lang="fr-BE" smtClean="0"/>
              <a:t>‹#›</a:t>
            </a:fld>
            <a:endParaRPr lang="fr-BE"/>
          </a:p>
        </p:txBody>
      </p:sp>
    </p:spTree>
    <p:extLst>
      <p:ext uri="{BB962C8B-B14F-4D97-AF65-F5344CB8AC3E}">
        <p14:creationId xmlns:p14="http://schemas.microsoft.com/office/powerpoint/2010/main" val="3488589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5DEC72D4-B1E9-4D79-8517-C146CB986AB3}" type="datetimeFigureOut">
              <a:rPr lang="fr-BE" smtClean="0"/>
              <a:t>24-11-25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97E6956F-A7C5-4EA2-A8A2-F3CB8F24DC8D}" type="slidenum">
              <a:rPr lang="fr-BE" smtClean="0"/>
              <a:t>‹#›</a:t>
            </a:fld>
            <a:endParaRPr lang="fr-BE"/>
          </a:p>
        </p:txBody>
      </p:sp>
    </p:spTree>
    <p:extLst>
      <p:ext uri="{BB962C8B-B14F-4D97-AF65-F5344CB8AC3E}">
        <p14:creationId xmlns:p14="http://schemas.microsoft.com/office/powerpoint/2010/main" val="4024003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5DEC72D4-B1E9-4D79-8517-C146CB986AB3}" type="datetimeFigureOut">
              <a:rPr lang="fr-BE" smtClean="0"/>
              <a:t>24-11-25</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97E6956F-A7C5-4EA2-A8A2-F3CB8F24DC8D}" type="slidenum">
              <a:rPr lang="fr-BE" smtClean="0"/>
              <a:t>‹#›</a:t>
            </a:fld>
            <a:endParaRPr lang="fr-BE"/>
          </a:p>
        </p:txBody>
      </p:sp>
    </p:spTree>
    <p:extLst>
      <p:ext uri="{BB962C8B-B14F-4D97-AF65-F5344CB8AC3E}">
        <p14:creationId xmlns:p14="http://schemas.microsoft.com/office/powerpoint/2010/main" val="154984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5DEC72D4-B1E9-4D79-8517-C146CB986AB3}" type="datetimeFigureOut">
              <a:rPr lang="fr-BE" smtClean="0"/>
              <a:t>24-11-25</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97E6956F-A7C5-4EA2-A8A2-F3CB8F24DC8D}" type="slidenum">
              <a:rPr lang="fr-BE" smtClean="0"/>
              <a:t>‹#›</a:t>
            </a:fld>
            <a:endParaRPr lang="fr-BE"/>
          </a:p>
        </p:txBody>
      </p:sp>
    </p:spTree>
    <p:extLst>
      <p:ext uri="{BB962C8B-B14F-4D97-AF65-F5344CB8AC3E}">
        <p14:creationId xmlns:p14="http://schemas.microsoft.com/office/powerpoint/2010/main" val="323767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C72D4-B1E9-4D79-8517-C146CB986AB3}" type="datetimeFigureOut">
              <a:rPr lang="fr-BE" smtClean="0"/>
              <a:t>24-11-25</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97E6956F-A7C5-4EA2-A8A2-F3CB8F24DC8D}" type="slidenum">
              <a:rPr lang="fr-BE" smtClean="0"/>
              <a:t>‹#›</a:t>
            </a:fld>
            <a:endParaRPr lang="fr-BE"/>
          </a:p>
        </p:txBody>
      </p:sp>
    </p:spTree>
    <p:extLst>
      <p:ext uri="{BB962C8B-B14F-4D97-AF65-F5344CB8AC3E}">
        <p14:creationId xmlns:p14="http://schemas.microsoft.com/office/powerpoint/2010/main" val="3567324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C72D4-B1E9-4D79-8517-C146CB986AB3}" type="datetimeFigureOut">
              <a:rPr lang="fr-BE" smtClean="0"/>
              <a:t>24-11-25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97E6956F-A7C5-4EA2-A8A2-F3CB8F24DC8D}" type="slidenum">
              <a:rPr lang="fr-BE" smtClean="0"/>
              <a:t>‹#›</a:t>
            </a:fld>
            <a:endParaRPr lang="fr-BE"/>
          </a:p>
        </p:txBody>
      </p:sp>
    </p:spTree>
    <p:extLst>
      <p:ext uri="{BB962C8B-B14F-4D97-AF65-F5344CB8AC3E}">
        <p14:creationId xmlns:p14="http://schemas.microsoft.com/office/powerpoint/2010/main" val="336195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C72D4-B1E9-4D79-8517-C146CB986AB3}" type="datetimeFigureOut">
              <a:rPr lang="fr-BE" smtClean="0"/>
              <a:t>24-11-25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97E6956F-A7C5-4EA2-A8A2-F3CB8F24DC8D}" type="slidenum">
              <a:rPr lang="fr-BE" smtClean="0"/>
              <a:t>‹#›</a:t>
            </a:fld>
            <a:endParaRPr lang="fr-BE"/>
          </a:p>
        </p:txBody>
      </p:sp>
    </p:spTree>
    <p:extLst>
      <p:ext uri="{BB962C8B-B14F-4D97-AF65-F5344CB8AC3E}">
        <p14:creationId xmlns:p14="http://schemas.microsoft.com/office/powerpoint/2010/main" val="2847731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C72D4-B1E9-4D79-8517-C146CB986AB3}" type="datetimeFigureOut">
              <a:rPr lang="fr-BE" smtClean="0"/>
              <a:t>24-11-25</a:t>
            </a:fld>
            <a:endParaRPr lang="fr-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6956F-A7C5-4EA2-A8A2-F3CB8F24DC8D}" type="slidenum">
              <a:rPr lang="fr-BE" smtClean="0"/>
              <a:t>‹#›</a:t>
            </a:fld>
            <a:endParaRPr lang="fr-BE"/>
          </a:p>
        </p:txBody>
      </p:sp>
    </p:spTree>
    <p:extLst>
      <p:ext uri="{BB962C8B-B14F-4D97-AF65-F5344CB8AC3E}">
        <p14:creationId xmlns:p14="http://schemas.microsoft.com/office/powerpoint/2010/main" val="69938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775520" y="6267711"/>
            <a:ext cx="6144683" cy="365125"/>
          </a:xfrm>
          <a:prstGeom prst="rect">
            <a:avLst/>
          </a:prstGeom>
        </p:spPr>
        <p:txBody>
          <a:bodyPr vert="horz" lIns="91440" tIns="45720" rIns="91440" bIns="45720" rtlCol="0" anchor="ctr"/>
          <a:lstStyle>
            <a:lvl1pPr algn="l">
              <a:defRPr sz="1333" cap="all" baseline="0">
                <a:solidFill>
                  <a:srgbClr val="898989"/>
                </a:solidFill>
              </a:defRPr>
            </a:lvl1pPr>
          </a:lstStyle>
          <a:p>
            <a:endParaRPr lang="en-US"/>
          </a:p>
        </p:txBody>
      </p:sp>
      <p:sp>
        <p:nvSpPr>
          <p:cNvPr id="6" name="Slide Number Placeholder 5"/>
          <p:cNvSpPr>
            <a:spLocks noGrp="1"/>
          </p:cNvSpPr>
          <p:nvPr>
            <p:ph type="sldNum" sz="quarter" idx="4"/>
          </p:nvPr>
        </p:nvSpPr>
        <p:spPr>
          <a:xfrm>
            <a:off x="8112223" y="6267711"/>
            <a:ext cx="546756" cy="365125"/>
          </a:xfrm>
          <a:prstGeom prst="rect">
            <a:avLst/>
          </a:prstGeom>
        </p:spPr>
        <p:txBody>
          <a:bodyPr vert="horz" lIns="91440" tIns="45720" rIns="91440" bIns="45720" rtlCol="0" anchor="ctr"/>
          <a:lstStyle>
            <a:lvl1pPr algn="r">
              <a:defRPr sz="1333" cap="all" baseline="0">
                <a:solidFill>
                  <a:srgbClr val="898989"/>
                </a:solidFill>
              </a:defRPr>
            </a:lvl1pPr>
          </a:lstStyle>
          <a:p>
            <a:fld id="{58768E1A-8455-4611-8763-3FA1B747F6B6}" type="slidenum">
              <a:rPr lang="en-US" smtClean="0"/>
              <a:pPr/>
              <a:t>‹#›</a:t>
            </a:fld>
            <a:endParaRPr lang="en-US"/>
          </a:p>
        </p:txBody>
      </p:sp>
      <p:pic>
        <p:nvPicPr>
          <p:cNvPr id="4" name="Picture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70657" y="6066880"/>
            <a:ext cx="1210916" cy="701659"/>
          </a:xfrm>
          <a:prstGeom prst="rect">
            <a:avLst/>
          </a:prstGeom>
        </p:spPr>
      </p:pic>
    </p:spTree>
    <p:extLst>
      <p:ext uri="{BB962C8B-B14F-4D97-AF65-F5344CB8AC3E}">
        <p14:creationId xmlns:p14="http://schemas.microsoft.com/office/powerpoint/2010/main" val="32666681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4267" b="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775520" y="6267711"/>
            <a:ext cx="6144683" cy="365125"/>
          </a:xfrm>
          <a:prstGeom prst="rect">
            <a:avLst/>
          </a:prstGeom>
        </p:spPr>
        <p:txBody>
          <a:bodyPr vert="horz" lIns="91440" tIns="45720" rIns="91440" bIns="45720" rtlCol="0" anchor="ctr"/>
          <a:lstStyle>
            <a:lvl1pPr algn="l">
              <a:defRPr sz="1333" cap="all" baseline="0">
                <a:solidFill>
                  <a:srgbClr val="898989"/>
                </a:solidFill>
              </a:defRPr>
            </a:lvl1pPr>
          </a:lstStyle>
          <a:p>
            <a:endParaRPr lang="en-US"/>
          </a:p>
        </p:txBody>
      </p:sp>
      <p:sp>
        <p:nvSpPr>
          <p:cNvPr id="6" name="Slide Number Placeholder 5"/>
          <p:cNvSpPr>
            <a:spLocks noGrp="1"/>
          </p:cNvSpPr>
          <p:nvPr>
            <p:ph type="sldNum" sz="quarter" idx="4"/>
          </p:nvPr>
        </p:nvSpPr>
        <p:spPr>
          <a:xfrm>
            <a:off x="8112223" y="6267711"/>
            <a:ext cx="546756" cy="365125"/>
          </a:xfrm>
          <a:prstGeom prst="rect">
            <a:avLst/>
          </a:prstGeom>
        </p:spPr>
        <p:txBody>
          <a:bodyPr vert="horz" lIns="91440" tIns="45720" rIns="91440" bIns="45720" rtlCol="0" anchor="ctr"/>
          <a:lstStyle>
            <a:lvl1pPr algn="r">
              <a:defRPr sz="1333" cap="all" baseline="0">
                <a:solidFill>
                  <a:srgbClr val="898989"/>
                </a:solidFill>
              </a:defRPr>
            </a:lvl1pPr>
          </a:lstStyle>
          <a:p>
            <a:fld id="{58768E1A-8455-4611-8763-3FA1B747F6B6}" type="slidenum">
              <a:rPr lang="en-US" smtClean="0"/>
              <a:pPr/>
              <a:t>‹#›</a:t>
            </a:fld>
            <a:endParaRPr lang="en-US"/>
          </a:p>
        </p:txBody>
      </p:sp>
      <p:pic>
        <p:nvPicPr>
          <p:cNvPr id="4" name="Picture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70657" y="6066880"/>
            <a:ext cx="1210916" cy="701659"/>
          </a:xfrm>
          <a:prstGeom prst="rect">
            <a:avLst/>
          </a:prstGeom>
        </p:spPr>
      </p:pic>
    </p:spTree>
    <p:extLst>
      <p:ext uri="{BB962C8B-B14F-4D97-AF65-F5344CB8AC3E}">
        <p14:creationId xmlns:p14="http://schemas.microsoft.com/office/powerpoint/2010/main" val="16842509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xStyles>
    <p:titleStyle>
      <a:lvl1pPr algn="ctr" defTabSz="1219170" rtl="0" eaLnBrk="1" latinLnBrk="0" hangingPunct="1">
        <a:spcBef>
          <a:spcPct val="0"/>
        </a:spcBef>
        <a:buNone/>
        <a:defRPr sz="4267" b="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3.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hyperlink" Target="http://www.nereus-regions.eu/" TargetMode="External"/><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hyperlink" Target="https://ec.europa.eu/info/law/better-regulation/have-your-say/initiatives/14491-European-Water-Resilience-Strategy_en"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307" y="-184935"/>
            <a:ext cx="3016560" cy="69423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460" y="220157"/>
            <a:ext cx="2469637" cy="1140637"/>
          </a:xfrm>
          <a:prstGeom prst="rect">
            <a:avLst/>
          </a:prstGeom>
        </p:spPr>
      </p:pic>
      <p:sp>
        <p:nvSpPr>
          <p:cNvPr id="10" name="TextBox 9"/>
          <p:cNvSpPr txBox="1"/>
          <p:nvPr/>
        </p:nvSpPr>
        <p:spPr>
          <a:xfrm>
            <a:off x="3837921" y="1054321"/>
            <a:ext cx="7537775" cy="2062103"/>
          </a:xfrm>
          <a:prstGeom prst="rect">
            <a:avLst/>
          </a:prstGeom>
          <a:noFill/>
        </p:spPr>
        <p:txBody>
          <a:bodyPr wrap="square" lIns="91440" tIns="45720" rIns="91440" bIns="45720" rtlCol="0" anchor="t">
            <a:spAutoFit/>
          </a:bodyPr>
          <a:lstStyle/>
          <a:p>
            <a:pPr algn="ctr"/>
            <a:r>
              <a:rPr lang="fr-FR" sz="3200" dirty="0" err="1">
                <a:solidFill>
                  <a:srgbClr val="002060"/>
                </a:solidFill>
              </a:rPr>
              <a:t>Presentation</a:t>
            </a:r>
            <a:r>
              <a:rPr lang="fr-FR" sz="3200" dirty="0">
                <a:solidFill>
                  <a:srgbClr val="002060"/>
                </a:solidFill>
              </a:rPr>
              <a:t> of the NEREUS network </a:t>
            </a:r>
          </a:p>
          <a:p>
            <a:pPr algn="ctr"/>
            <a:r>
              <a:rPr lang="fr-FR" sz="3200" dirty="0">
                <a:solidFill>
                  <a:srgbClr val="002060"/>
                </a:solidFill>
              </a:rPr>
              <a:t>By Roya Ayazi, Secretary General &amp;</a:t>
            </a:r>
          </a:p>
          <a:p>
            <a:pPr algn="ctr"/>
            <a:r>
              <a:rPr lang="fr-FR" sz="3200" dirty="0">
                <a:solidFill>
                  <a:srgbClr val="002060"/>
                </a:solidFill>
                <a:cs typeface="Calibri"/>
              </a:rPr>
              <a:t>Margarita Chrysaki, Comm/Project/Policy officer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030" y="3538944"/>
            <a:ext cx="6934155" cy="2264735"/>
          </a:xfrm>
          <a:prstGeom prst="rect">
            <a:avLst/>
          </a:prstGeom>
        </p:spPr>
      </p:pic>
    </p:spTree>
    <p:extLst>
      <p:ext uri="{BB962C8B-B14F-4D97-AF65-F5344CB8AC3E}">
        <p14:creationId xmlns:p14="http://schemas.microsoft.com/office/powerpoint/2010/main" val="982605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Bildergebnis für symbol für verbindung"/>
          <p:cNvSpPr>
            <a:spLocks noChangeAspect="1" noChangeArrowheads="1"/>
          </p:cNvSpPr>
          <p:nvPr/>
        </p:nvSpPr>
        <p:spPr bwMode="auto">
          <a:xfrm>
            <a:off x="3719736" y="408804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descr="Bildergebnis für symbol für verbindung"/>
          <p:cNvSpPr>
            <a:spLocks noChangeAspect="1" noChangeArrowheads="1"/>
          </p:cNvSpPr>
          <p:nvPr/>
        </p:nvSpPr>
        <p:spPr bwMode="auto">
          <a:xfrm>
            <a:off x="4799856" y="55199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Rectangle 18"/>
          <p:cNvSpPr/>
          <p:nvPr/>
        </p:nvSpPr>
        <p:spPr>
          <a:xfrm>
            <a:off x="0" y="0"/>
            <a:ext cx="2504303" cy="68680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276" y="222725"/>
            <a:ext cx="1873250" cy="86518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t="11032" b="53082"/>
          <a:stretch>
            <a:fillRect/>
          </a:stretch>
        </p:blipFill>
        <p:spPr bwMode="auto">
          <a:xfrm>
            <a:off x="2515802" y="14965"/>
            <a:ext cx="9676198" cy="248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5267583" y="2739250"/>
            <a:ext cx="3410182" cy="1809708"/>
          </a:xfrm>
          <a:prstGeom prst="rect">
            <a:avLst/>
          </a:prstGeom>
          <a:solidFill>
            <a:srgbClr val="002060"/>
          </a:solidFill>
          <a:ln w="25400" cap="flat" cmpd="sng" algn="ctr">
            <a:solidFill>
              <a:srgbClr val="00B050"/>
            </a:solidFill>
            <a:prstDash val="solid"/>
          </a:ln>
          <a:effectLst/>
        </p:spPr>
        <p:txBody>
          <a:bodyPr anchor="ctr"/>
          <a:lstStyle/>
          <a:p>
            <a:pPr algn="ctr" defTabSz="542742">
              <a:defRPr/>
            </a:pPr>
            <a:r>
              <a:rPr lang="it-IT" sz="2100" kern="0">
                <a:solidFill>
                  <a:srgbClr val="8064A2">
                    <a:lumMod val="60000"/>
                    <a:lumOff val="40000"/>
                  </a:srgbClr>
                </a:solidFill>
                <a:effectLst>
                  <a:outerShdw blurRad="38100" dist="38100" dir="2700000" algn="tl">
                    <a:srgbClr val="000000">
                      <a:alpha val="43137"/>
                    </a:srgbClr>
                  </a:outerShdw>
                </a:effectLst>
                <a:latin typeface="Calibri"/>
              </a:rPr>
              <a:t>INTERREGIONAL</a:t>
            </a:r>
          </a:p>
          <a:p>
            <a:pPr algn="ctr" defTabSz="542742">
              <a:defRPr/>
            </a:pPr>
            <a:r>
              <a:rPr lang="it-IT" sz="2100" kern="0">
                <a:solidFill>
                  <a:srgbClr val="8064A2">
                    <a:lumMod val="60000"/>
                    <a:lumOff val="40000"/>
                  </a:srgbClr>
                </a:solidFill>
                <a:effectLst>
                  <a:outerShdw blurRad="38100" dist="38100" dir="2700000" algn="tl">
                    <a:srgbClr val="000000">
                      <a:alpha val="43137"/>
                    </a:srgbClr>
                  </a:outerShdw>
                </a:effectLst>
                <a:latin typeface="Calibri"/>
              </a:rPr>
              <a:t>CO-OPERRATIONS, PARTNERSHIPS and NETWORKING </a:t>
            </a:r>
          </a:p>
        </p:txBody>
      </p:sp>
      <p:sp>
        <p:nvSpPr>
          <p:cNvPr id="2" name="Rectangle 1">
            <a:extLst>
              <a:ext uri="{FF2B5EF4-FFF2-40B4-BE49-F238E27FC236}">
                <a16:creationId xmlns:a16="http://schemas.microsoft.com/office/drawing/2014/main" id="{7D99D7DE-49A1-8BC8-D4BE-E3C3880BC7EA}"/>
              </a:ext>
            </a:extLst>
          </p:cNvPr>
          <p:cNvSpPr/>
          <p:nvPr/>
        </p:nvSpPr>
        <p:spPr>
          <a:xfrm>
            <a:off x="4145840" y="4787814"/>
            <a:ext cx="5653668" cy="1070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Mobilising</a:t>
            </a:r>
            <a:r>
              <a:rPr lang="en-US"/>
              <a:t> EU/ESA-funded projects</a:t>
            </a:r>
            <a:endParaRPr lang="en-BE"/>
          </a:p>
        </p:txBody>
      </p:sp>
    </p:spTree>
    <p:extLst>
      <p:ext uri="{BB962C8B-B14F-4D97-AF65-F5344CB8AC3E}">
        <p14:creationId xmlns:p14="http://schemas.microsoft.com/office/powerpoint/2010/main" val="402516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43" y="-44585"/>
            <a:ext cx="280910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5" name="TextBox 4"/>
          <p:cNvSpPr txBox="1"/>
          <p:nvPr/>
        </p:nvSpPr>
        <p:spPr>
          <a:xfrm>
            <a:off x="-292427" y="2711343"/>
            <a:ext cx="3393954" cy="954107"/>
          </a:xfrm>
          <a:prstGeom prst="rect">
            <a:avLst/>
          </a:prstGeom>
          <a:noFill/>
        </p:spPr>
        <p:txBody>
          <a:bodyPr wrap="square" lIns="91440" tIns="45720" rIns="91440" bIns="45720" rtlCol="0" anchor="t">
            <a:spAutoFit/>
          </a:bodyPr>
          <a:lstStyle/>
          <a:p>
            <a:pPr marL="0" lvl="1" algn="ctr">
              <a:spcAft>
                <a:spcPts val="1200"/>
              </a:spcAft>
            </a:pPr>
            <a:r>
              <a:rPr lang="de-DE" sz="2800" dirty="0">
                <a:solidFill>
                  <a:srgbClr val="FFC000"/>
                </a:solidFill>
              </a:rPr>
              <a:t>Flagship initiative Copernicus4Regions</a:t>
            </a:r>
          </a:p>
        </p:txBody>
      </p:sp>
      <p:sp>
        <p:nvSpPr>
          <p:cNvPr id="8" name="TextBox 7"/>
          <p:cNvSpPr txBox="1"/>
          <p:nvPr/>
        </p:nvSpPr>
        <p:spPr>
          <a:xfrm>
            <a:off x="7594933" y="1847144"/>
            <a:ext cx="2732690" cy="523220"/>
          </a:xfrm>
          <a:prstGeom prst="rect">
            <a:avLst/>
          </a:prstGeom>
          <a:noFill/>
        </p:spPr>
        <p:txBody>
          <a:bodyPr wrap="square" rtlCol="0">
            <a:spAutoFit/>
          </a:bodyPr>
          <a:lstStyle/>
          <a:p>
            <a:pPr algn="ctr"/>
            <a:r>
              <a:rPr lang="de-DE" sz="2800">
                <a:solidFill>
                  <a:schemeClr val="bg1"/>
                </a:solidFill>
              </a:rPr>
              <a:t>EO4GEO</a:t>
            </a:r>
            <a:endParaRPr lang="en-GB" sz="2800">
              <a:solidFill>
                <a:schemeClr val="bg1"/>
              </a:solidFill>
            </a:endParaRPr>
          </a:p>
        </p:txBody>
      </p:sp>
      <p:sp>
        <p:nvSpPr>
          <p:cNvPr id="15" name="Rectangle 14"/>
          <p:cNvSpPr/>
          <p:nvPr/>
        </p:nvSpPr>
        <p:spPr>
          <a:xfrm>
            <a:off x="2940900" y="682223"/>
            <a:ext cx="3093929" cy="232984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235916" y="1317480"/>
            <a:ext cx="2557326" cy="1569660"/>
          </a:xfrm>
          <a:prstGeom prst="rect">
            <a:avLst/>
          </a:prstGeom>
          <a:noFill/>
        </p:spPr>
        <p:txBody>
          <a:bodyPr wrap="square" lIns="91440" tIns="45720" rIns="91440" bIns="45720" rtlCol="0" anchor="t">
            <a:spAutoFit/>
          </a:bodyPr>
          <a:lstStyle/>
          <a:p>
            <a:pPr algn="ctr"/>
            <a:r>
              <a:rPr lang="de-DE" sz="2400">
                <a:solidFill>
                  <a:srgbClr val="002060"/>
                </a:solidFill>
              </a:rPr>
              <a:t>Making </a:t>
            </a:r>
            <a:r>
              <a:rPr lang="de-DE" sz="2400" b="1" err="1">
                <a:solidFill>
                  <a:srgbClr val="002060"/>
                </a:solidFill>
              </a:rPr>
              <a:t>situation</a:t>
            </a:r>
            <a:r>
              <a:rPr lang="de-DE" sz="2400" b="1">
                <a:solidFill>
                  <a:srgbClr val="002060"/>
                </a:solidFill>
              </a:rPr>
              <a:t> and </a:t>
            </a:r>
            <a:r>
              <a:rPr lang="de-DE" sz="2400" b="1" err="1">
                <a:solidFill>
                  <a:srgbClr val="002060"/>
                </a:solidFill>
              </a:rPr>
              <a:t>needs</a:t>
            </a:r>
            <a:r>
              <a:rPr lang="de-DE" sz="2400" b="1">
                <a:solidFill>
                  <a:srgbClr val="002060"/>
                </a:solidFill>
              </a:rPr>
              <a:t> at regional </a:t>
            </a:r>
            <a:r>
              <a:rPr lang="de-DE" sz="2400" b="1" err="1">
                <a:solidFill>
                  <a:srgbClr val="002060"/>
                </a:solidFill>
              </a:rPr>
              <a:t>level</a:t>
            </a:r>
            <a:r>
              <a:rPr lang="de-DE" sz="2400">
                <a:solidFill>
                  <a:srgbClr val="002060"/>
                </a:solidFill>
              </a:rPr>
              <a:t> </a:t>
            </a:r>
            <a:r>
              <a:rPr lang="de-DE" sz="2400" err="1">
                <a:solidFill>
                  <a:srgbClr val="002060"/>
                </a:solidFill>
              </a:rPr>
              <a:t>more</a:t>
            </a:r>
            <a:r>
              <a:rPr lang="de-DE" sz="2400">
                <a:solidFill>
                  <a:srgbClr val="002060"/>
                </a:solidFill>
              </a:rPr>
              <a:t> transparent</a:t>
            </a:r>
            <a:endParaRPr lang="en-GB" sz="2400">
              <a:solidFill>
                <a:srgbClr val="002060"/>
              </a:solidFill>
              <a:cs typeface="Calibri" panose="020F0502020204030204"/>
            </a:endParaRPr>
          </a:p>
        </p:txBody>
      </p:sp>
      <p:pic>
        <p:nvPicPr>
          <p:cNvPr id="21" name="Picture 20"/>
          <p:cNvPicPr>
            <a:picLocks noChangeAspect="1"/>
          </p:cNvPicPr>
          <p:nvPr/>
        </p:nvPicPr>
        <p:blipFill>
          <a:blip r:embed="rId4"/>
          <a:stretch>
            <a:fillRect/>
          </a:stretch>
        </p:blipFill>
        <p:spPr>
          <a:xfrm>
            <a:off x="6315562" y="4602976"/>
            <a:ext cx="2651591" cy="2210439"/>
          </a:xfrm>
          <a:prstGeom prst="rect">
            <a:avLst/>
          </a:prstGeom>
        </p:spPr>
      </p:pic>
      <p:pic>
        <p:nvPicPr>
          <p:cNvPr id="22" name="Picture 21"/>
          <p:cNvPicPr>
            <a:picLocks noChangeAspect="1"/>
          </p:cNvPicPr>
          <p:nvPr/>
        </p:nvPicPr>
        <p:blipFill>
          <a:blip r:embed="rId4"/>
          <a:stretch>
            <a:fillRect/>
          </a:stretch>
        </p:blipFill>
        <p:spPr>
          <a:xfrm>
            <a:off x="9287315" y="546073"/>
            <a:ext cx="2833341" cy="2341067"/>
          </a:xfrm>
          <a:prstGeom prst="rect">
            <a:avLst/>
          </a:prstGeom>
        </p:spPr>
      </p:pic>
      <p:sp>
        <p:nvSpPr>
          <p:cNvPr id="23" name="TextBox 22"/>
          <p:cNvSpPr txBox="1"/>
          <p:nvPr/>
        </p:nvSpPr>
        <p:spPr>
          <a:xfrm>
            <a:off x="6205741" y="4988679"/>
            <a:ext cx="2778384" cy="1569660"/>
          </a:xfrm>
          <a:prstGeom prst="rect">
            <a:avLst/>
          </a:prstGeom>
          <a:noFill/>
        </p:spPr>
        <p:txBody>
          <a:bodyPr wrap="square" lIns="91440" tIns="45720" rIns="91440" bIns="45720" rtlCol="0" anchor="t">
            <a:spAutoFit/>
          </a:bodyPr>
          <a:lstStyle/>
          <a:p>
            <a:pPr algn="ctr"/>
            <a:r>
              <a:rPr lang="de-DE" sz="2400" err="1">
                <a:solidFill>
                  <a:srgbClr val="002060"/>
                </a:solidFill>
              </a:rPr>
              <a:t>Developing</a:t>
            </a:r>
            <a:r>
              <a:rPr lang="de-DE" sz="2400">
                <a:solidFill>
                  <a:srgbClr val="002060"/>
                </a:solidFill>
              </a:rPr>
              <a:t> </a:t>
            </a:r>
            <a:r>
              <a:rPr lang="de-DE" sz="2400" b="1">
                <a:solidFill>
                  <a:srgbClr val="002060"/>
                </a:solidFill>
              </a:rPr>
              <a:t>strong </a:t>
            </a:r>
            <a:r>
              <a:rPr lang="de-DE" sz="2400" b="1" err="1">
                <a:solidFill>
                  <a:srgbClr val="002060"/>
                </a:solidFill>
              </a:rPr>
              <a:t>advocacy</a:t>
            </a:r>
            <a:r>
              <a:rPr lang="de-DE" sz="2400" b="1">
                <a:solidFill>
                  <a:srgbClr val="002060"/>
                </a:solidFill>
              </a:rPr>
              <a:t> </a:t>
            </a:r>
            <a:r>
              <a:rPr lang="de-DE" sz="2400" b="1" err="1">
                <a:solidFill>
                  <a:srgbClr val="002060"/>
                </a:solidFill>
              </a:rPr>
              <a:t>tools</a:t>
            </a:r>
            <a:r>
              <a:rPr lang="de-DE" sz="2400">
                <a:solidFill>
                  <a:srgbClr val="002060"/>
                </a:solidFill>
              </a:rPr>
              <a:t> </a:t>
            </a:r>
            <a:r>
              <a:rPr lang="de-DE" sz="2400" err="1">
                <a:solidFill>
                  <a:srgbClr val="002060"/>
                </a:solidFill>
              </a:rPr>
              <a:t>for</a:t>
            </a:r>
            <a:r>
              <a:rPr lang="de-DE" sz="2400">
                <a:solidFill>
                  <a:srgbClr val="002060"/>
                </a:solidFill>
              </a:rPr>
              <a:t> </a:t>
            </a:r>
            <a:r>
              <a:rPr lang="de-DE" sz="2400" err="1">
                <a:solidFill>
                  <a:srgbClr val="002060"/>
                </a:solidFill>
              </a:rPr>
              <a:t>promoting</a:t>
            </a:r>
            <a:r>
              <a:rPr lang="de-DE" sz="2400">
                <a:solidFill>
                  <a:srgbClr val="002060"/>
                </a:solidFill>
              </a:rPr>
              <a:t> </a:t>
            </a:r>
            <a:r>
              <a:rPr lang="de-DE" sz="2400" err="1">
                <a:solidFill>
                  <a:srgbClr val="002060"/>
                </a:solidFill>
              </a:rPr>
              <a:t>the</a:t>
            </a:r>
            <a:r>
              <a:rPr lang="de-DE" sz="2400">
                <a:solidFill>
                  <a:srgbClr val="002060"/>
                </a:solidFill>
              </a:rPr>
              <a:t> regional </a:t>
            </a:r>
            <a:r>
              <a:rPr lang="de-DE" sz="2400" err="1">
                <a:solidFill>
                  <a:srgbClr val="002060"/>
                </a:solidFill>
              </a:rPr>
              <a:t>dimension</a:t>
            </a:r>
            <a:endParaRPr lang="en-GB" sz="2400" err="1">
              <a:solidFill>
                <a:srgbClr val="002060"/>
              </a:solidFill>
            </a:endParaRPr>
          </a:p>
        </p:txBody>
      </p:sp>
      <p:sp>
        <p:nvSpPr>
          <p:cNvPr id="26" name="TextBox 25"/>
          <p:cNvSpPr txBox="1"/>
          <p:nvPr/>
        </p:nvSpPr>
        <p:spPr>
          <a:xfrm>
            <a:off x="9284415" y="1369702"/>
            <a:ext cx="2732690" cy="1200329"/>
          </a:xfrm>
          <a:prstGeom prst="rect">
            <a:avLst/>
          </a:prstGeom>
          <a:noFill/>
        </p:spPr>
        <p:txBody>
          <a:bodyPr wrap="square" lIns="91440" tIns="45720" rIns="91440" bIns="45720" rtlCol="0" anchor="t">
            <a:spAutoFit/>
          </a:bodyPr>
          <a:lstStyle/>
          <a:p>
            <a:pPr algn="ctr"/>
            <a:r>
              <a:rPr lang="de-DE" sz="2400" err="1">
                <a:solidFill>
                  <a:srgbClr val="002060"/>
                </a:solidFill>
              </a:rPr>
              <a:t>Enhancing</a:t>
            </a:r>
            <a:r>
              <a:rPr lang="de-DE" sz="2400">
                <a:solidFill>
                  <a:srgbClr val="002060"/>
                </a:solidFill>
              </a:rPr>
              <a:t> </a:t>
            </a:r>
            <a:r>
              <a:rPr lang="de-DE" sz="2400" b="1">
                <a:solidFill>
                  <a:srgbClr val="002060"/>
                </a:solidFill>
              </a:rPr>
              <a:t>regional </a:t>
            </a:r>
            <a:r>
              <a:rPr lang="de-DE" sz="2400" b="1" err="1">
                <a:solidFill>
                  <a:srgbClr val="002060"/>
                </a:solidFill>
              </a:rPr>
              <a:t>cooperations</a:t>
            </a:r>
            <a:r>
              <a:rPr lang="de-DE" sz="2400" b="1">
                <a:solidFill>
                  <a:srgbClr val="002060"/>
                </a:solidFill>
              </a:rPr>
              <a:t>/</a:t>
            </a:r>
            <a:endParaRPr lang="de-DE" sz="2400" b="1">
              <a:solidFill>
                <a:srgbClr val="002060"/>
              </a:solidFill>
              <a:cs typeface="Calibri"/>
            </a:endParaRPr>
          </a:p>
          <a:p>
            <a:pPr algn="ctr"/>
            <a:r>
              <a:rPr lang="de-DE" sz="2400" b="1" err="1">
                <a:solidFill>
                  <a:srgbClr val="002060"/>
                </a:solidFill>
              </a:rPr>
              <a:t>partnerships</a:t>
            </a:r>
            <a:r>
              <a:rPr lang="de-DE" sz="2400">
                <a:solidFill>
                  <a:srgbClr val="002060"/>
                </a:solidFill>
              </a:rPr>
              <a:t> </a:t>
            </a:r>
            <a:endParaRPr lang="de-DE" sz="2400">
              <a:solidFill>
                <a:srgbClr val="002060"/>
              </a:solidFill>
              <a:cs typeface="Calibri"/>
            </a:endParaRPr>
          </a:p>
        </p:txBody>
      </p:sp>
      <p:pic>
        <p:nvPicPr>
          <p:cNvPr id="4" name="Picture 3">
            <a:extLst>
              <a:ext uri="{FF2B5EF4-FFF2-40B4-BE49-F238E27FC236}">
                <a16:creationId xmlns:a16="http://schemas.microsoft.com/office/drawing/2014/main" id="{1F32ADB1-950C-0365-9E4C-94AB8FFC8300}"/>
              </a:ext>
            </a:extLst>
          </p:cNvPr>
          <p:cNvPicPr>
            <a:picLocks noChangeAspect="1"/>
          </p:cNvPicPr>
          <p:nvPr/>
        </p:nvPicPr>
        <p:blipFill rotWithShape="1">
          <a:blip r:embed="rId5"/>
          <a:srcRect l="46894" t="32632" r="15292" b="10407"/>
          <a:stretch/>
        </p:blipFill>
        <p:spPr>
          <a:xfrm>
            <a:off x="6112827" y="1847144"/>
            <a:ext cx="3121478" cy="2638899"/>
          </a:xfrm>
          <a:prstGeom prst="rect">
            <a:avLst/>
          </a:prstGeom>
        </p:spPr>
      </p:pic>
      <p:sp>
        <p:nvSpPr>
          <p:cNvPr id="6" name="Oval 5">
            <a:extLst>
              <a:ext uri="{FF2B5EF4-FFF2-40B4-BE49-F238E27FC236}">
                <a16:creationId xmlns:a16="http://schemas.microsoft.com/office/drawing/2014/main" id="{D91E6D04-0C17-69E0-52B0-28B6465A63E1}"/>
              </a:ext>
            </a:extLst>
          </p:cNvPr>
          <p:cNvSpPr/>
          <p:nvPr/>
        </p:nvSpPr>
        <p:spPr>
          <a:xfrm>
            <a:off x="9299341" y="3188397"/>
            <a:ext cx="3011670" cy="19137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a:t>Community building</a:t>
            </a:r>
            <a:endParaRPr lang="en-BE"/>
          </a:p>
        </p:txBody>
      </p:sp>
      <p:sp>
        <p:nvSpPr>
          <p:cNvPr id="10" name="Oval 9">
            <a:extLst>
              <a:ext uri="{FF2B5EF4-FFF2-40B4-BE49-F238E27FC236}">
                <a16:creationId xmlns:a16="http://schemas.microsoft.com/office/drawing/2014/main" id="{FEAB9F82-4785-AB6C-6FBF-5DA503AE7491}"/>
              </a:ext>
            </a:extLst>
          </p:cNvPr>
          <p:cNvSpPr/>
          <p:nvPr/>
        </p:nvSpPr>
        <p:spPr>
          <a:xfrm>
            <a:off x="2845101" y="3315950"/>
            <a:ext cx="3138273" cy="18424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dirty="0"/>
              <a:t>Bridging service provider and public users</a:t>
            </a:r>
            <a:endParaRPr lang="en-BE" dirty="0"/>
          </a:p>
        </p:txBody>
      </p:sp>
    </p:spTree>
    <p:extLst>
      <p:ext uri="{BB962C8B-B14F-4D97-AF65-F5344CB8AC3E}">
        <p14:creationId xmlns:p14="http://schemas.microsoft.com/office/powerpoint/2010/main" val="3818118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88204825" name="TextBox 1788204824"/>
          <p:cNvSpPr txBox="1"/>
          <p:nvPr/>
        </p:nvSpPr>
        <p:spPr bwMode="auto">
          <a:xfrm>
            <a:off x="1198866" y="564100"/>
            <a:ext cx="10112982" cy="1407308"/>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nl-BE" sz="2800" b="1" i="0" u="none" strike="noStrike" cap="none" spc="0" dirty="0">
                <a:solidFill>
                  <a:schemeClr val="bg1"/>
                </a:solidFill>
                <a:latin typeface="Space Grotesk Light"/>
                <a:cs typeface="Space Grotesk Light"/>
              </a:rPr>
              <a:t>Copernicus4regions – </a:t>
            </a:r>
          </a:p>
          <a:p>
            <a:pPr algn="ctr">
              <a:defRPr/>
            </a:pPr>
            <a:r>
              <a:rPr lang="nl-BE" sz="2800" b="1" i="0" u="none" strike="noStrike" cap="none" spc="0" dirty="0">
                <a:solidFill>
                  <a:schemeClr val="bg1"/>
                </a:solidFill>
                <a:latin typeface="Space Grotesk Light"/>
                <a:cs typeface="Space Grotesk Light"/>
              </a:rPr>
              <a:t>An initaitive how </a:t>
            </a:r>
            <a:r>
              <a:rPr lang="en-GB" sz="2800" b="1" i="0" u="none" strike="noStrike" cap="none" spc="0" dirty="0">
                <a:solidFill>
                  <a:schemeClr val="bg1"/>
                </a:solidFill>
                <a:latin typeface="Space Grotesk Light"/>
                <a:cs typeface="Space Grotesk Light"/>
              </a:rPr>
              <a:t>interregional best practice and knowledge sharing contributes to space capacity building​</a:t>
            </a:r>
            <a:endParaRPr sz="2800" b="1" i="0" u="none" strike="noStrike" cap="none" spc="0" dirty="0">
              <a:solidFill>
                <a:schemeClr val="bg1"/>
              </a:solidFill>
              <a:latin typeface="Space Grotesk Light"/>
              <a:cs typeface="Space Grotesk Light"/>
            </a:endParaRPr>
          </a:p>
        </p:txBody>
      </p:sp>
      <p:pic>
        <p:nvPicPr>
          <p:cNvPr id="3074" name="Picture 2">
            <a:extLst>
              <a:ext uri="{FF2B5EF4-FFF2-40B4-BE49-F238E27FC236}">
                <a16:creationId xmlns:a16="http://schemas.microsoft.com/office/drawing/2014/main" id="{AB4A6E62-C5B6-5FDE-376D-5C3182523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025" y="55504"/>
            <a:ext cx="7297116" cy="53398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D0334CF-45CD-95E7-B36F-193B7ED56CD5}"/>
              </a:ext>
            </a:extLst>
          </p:cNvPr>
          <p:cNvSpPr/>
          <p:nvPr/>
        </p:nvSpPr>
        <p:spPr>
          <a:xfrm>
            <a:off x="0" y="-78382"/>
            <a:ext cx="2809103" cy="69363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2">
            <a:extLst>
              <a:ext uri="{FF2B5EF4-FFF2-40B4-BE49-F238E27FC236}">
                <a16:creationId xmlns:a16="http://schemas.microsoft.com/office/drawing/2014/main" id="{E5374CB7-9DEF-21B1-9BBD-A824E23DD1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5" name="Oval 4">
            <a:extLst>
              <a:ext uri="{FF2B5EF4-FFF2-40B4-BE49-F238E27FC236}">
                <a16:creationId xmlns:a16="http://schemas.microsoft.com/office/drawing/2014/main" id="{C2A0F1E4-D4A5-4BE5-9F4D-437F4D374029}"/>
              </a:ext>
            </a:extLst>
          </p:cNvPr>
          <p:cNvSpPr/>
          <p:nvPr/>
        </p:nvSpPr>
        <p:spPr>
          <a:xfrm>
            <a:off x="516649" y="1344063"/>
            <a:ext cx="3627088" cy="1614415"/>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B6D9761F-38F2-0842-CA3A-F9140B81B05B}"/>
              </a:ext>
            </a:extLst>
          </p:cNvPr>
          <p:cNvSpPr txBox="1"/>
          <p:nvPr/>
        </p:nvSpPr>
        <p:spPr>
          <a:xfrm>
            <a:off x="776538" y="1538160"/>
            <a:ext cx="3182003" cy="1200329"/>
          </a:xfrm>
          <a:prstGeom prst="rect">
            <a:avLst/>
          </a:prstGeom>
          <a:noFill/>
        </p:spPr>
        <p:txBody>
          <a:bodyPr wrap="square" rtlCol="0">
            <a:spAutoFit/>
          </a:bodyPr>
          <a:lstStyle/>
          <a:p>
            <a:pPr algn="ctr"/>
            <a:r>
              <a:rPr lang="nl-BE" sz="2400" dirty="0"/>
              <a:t>Copernicus4regions </a:t>
            </a:r>
          </a:p>
          <a:p>
            <a:pPr algn="ctr"/>
            <a:r>
              <a:rPr lang="nl-BE" sz="2400" dirty="0"/>
              <a:t>2023 – 2027 moves forward</a:t>
            </a:r>
            <a:endParaRPr lang="en-BE" sz="2400" dirty="0"/>
          </a:p>
        </p:txBody>
      </p:sp>
      <p:sp>
        <p:nvSpPr>
          <p:cNvPr id="7" name="Oval 6">
            <a:extLst>
              <a:ext uri="{FF2B5EF4-FFF2-40B4-BE49-F238E27FC236}">
                <a16:creationId xmlns:a16="http://schemas.microsoft.com/office/drawing/2014/main" id="{B8F35D1B-F723-3A31-A910-EFB8F7F3577E}"/>
              </a:ext>
            </a:extLst>
          </p:cNvPr>
          <p:cNvSpPr/>
          <p:nvPr/>
        </p:nvSpPr>
        <p:spPr bwMode="auto">
          <a:xfrm>
            <a:off x="492277" y="2955095"/>
            <a:ext cx="3627088" cy="1862019"/>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2CE5B4AC-A07D-6667-9A82-4F4AEE16FDD2}"/>
              </a:ext>
            </a:extLst>
          </p:cNvPr>
          <p:cNvSpPr txBox="1"/>
          <p:nvPr/>
        </p:nvSpPr>
        <p:spPr>
          <a:xfrm>
            <a:off x="357858" y="3270014"/>
            <a:ext cx="3700600" cy="1200329"/>
          </a:xfrm>
          <a:prstGeom prst="rect">
            <a:avLst/>
          </a:prstGeom>
          <a:noFill/>
        </p:spPr>
        <p:txBody>
          <a:bodyPr wrap="square" rtlCol="0">
            <a:spAutoFit/>
          </a:bodyPr>
          <a:lstStyle/>
          <a:p>
            <a:pPr algn="ctr"/>
            <a:r>
              <a:rPr lang="nl-BE" b="1" dirty="0"/>
              <a:t>All info </a:t>
            </a:r>
          </a:p>
          <a:p>
            <a:pPr algn="ctr"/>
            <a:r>
              <a:rPr lang="nl-BE" dirty="0"/>
              <a:t>https://www.nereus-regions.eu/copernicus4regions/</a:t>
            </a:r>
          </a:p>
          <a:p>
            <a:endParaRPr lang="en-BE" dirty="0"/>
          </a:p>
        </p:txBody>
      </p:sp>
      <p:pic>
        <p:nvPicPr>
          <p:cNvPr id="4" name="Picture 3">
            <a:extLst>
              <a:ext uri="{FF2B5EF4-FFF2-40B4-BE49-F238E27FC236}">
                <a16:creationId xmlns:a16="http://schemas.microsoft.com/office/drawing/2014/main" id="{6C52A031-5055-A81C-8C0C-A71F740CF9F9}"/>
              </a:ext>
            </a:extLst>
          </p:cNvPr>
          <p:cNvPicPr>
            <a:picLocks noChangeAspect="1"/>
          </p:cNvPicPr>
          <p:nvPr/>
        </p:nvPicPr>
        <p:blipFill>
          <a:blip r:embed="rId4"/>
          <a:stretch>
            <a:fillRect/>
          </a:stretch>
        </p:blipFill>
        <p:spPr>
          <a:xfrm>
            <a:off x="7919830" y="990014"/>
            <a:ext cx="4074235" cy="2095125"/>
          </a:xfrm>
          <a:prstGeom prst="rect">
            <a:avLst/>
          </a:prstGeom>
        </p:spPr>
      </p:pic>
      <p:sp>
        <p:nvSpPr>
          <p:cNvPr id="9" name="TextBox 8">
            <a:extLst>
              <a:ext uri="{FF2B5EF4-FFF2-40B4-BE49-F238E27FC236}">
                <a16:creationId xmlns:a16="http://schemas.microsoft.com/office/drawing/2014/main" id="{9B165922-9E73-344F-23C5-57148EB9CE6F}"/>
              </a:ext>
            </a:extLst>
          </p:cNvPr>
          <p:cNvSpPr txBox="1"/>
          <p:nvPr/>
        </p:nvSpPr>
        <p:spPr>
          <a:xfrm>
            <a:off x="8542191" y="1307327"/>
            <a:ext cx="2896364" cy="461665"/>
          </a:xfrm>
          <a:prstGeom prst="rect">
            <a:avLst/>
          </a:prstGeom>
          <a:noFill/>
        </p:spPr>
        <p:txBody>
          <a:bodyPr wrap="square" rtlCol="0">
            <a:spAutoFit/>
          </a:bodyPr>
          <a:lstStyle/>
          <a:p>
            <a:pPr algn="ctr"/>
            <a:r>
              <a:rPr lang="en-US" sz="2400" dirty="0"/>
              <a:t>36 New User Stories</a:t>
            </a:r>
            <a:endParaRPr lang="en-BE" sz="2400" dirty="0"/>
          </a:p>
        </p:txBody>
      </p:sp>
      <p:pic>
        <p:nvPicPr>
          <p:cNvPr id="10" name="Picture 9">
            <a:extLst>
              <a:ext uri="{FF2B5EF4-FFF2-40B4-BE49-F238E27FC236}">
                <a16:creationId xmlns:a16="http://schemas.microsoft.com/office/drawing/2014/main" id="{E4845C7E-2E00-1189-89C3-4EF15082122F}"/>
              </a:ext>
            </a:extLst>
          </p:cNvPr>
          <p:cNvPicPr>
            <a:picLocks noChangeAspect="1"/>
          </p:cNvPicPr>
          <p:nvPr/>
        </p:nvPicPr>
        <p:blipFill>
          <a:blip r:embed="rId4"/>
          <a:stretch>
            <a:fillRect/>
          </a:stretch>
        </p:blipFill>
        <p:spPr bwMode="auto">
          <a:xfrm>
            <a:off x="3958541" y="4886593"/>
            <a:ext cx="4219402" cy="2013956"/>
          </a:xfrm>
          <a:prstGeom prst="rect">
            <a:avLst/>
          </a:prstGeom>
        </p:spPr>
      </p:pic>
      <p:pic>
        <p:nvPicPr>
          <p:cNvPr id="13" name="Picture 12">
            <a:extLst>
              <a:ext uri="{FF2B5EF4-FFF2-40B4-BE49-F238E27FC236}">
                <a16:creationId xmlns:a16="http://schemas.microsoft.com/office/drawing/2014/main" id="{D68E8C80-733D-FC2B-43C5-275FAD96A6F4}"/>
              </a:ext>
            </a:extLst>
          </p:cNvPr>
          <p:cNvPicPr>
            <a:picLocks noChangeAspect="1"/>
          </p:cNvPicPr>
          <p:nvPr/>
        </p:nvPicPr>
        <p:blipFill rotWithShape="1">
          <a:blip r:embed="rId5"/>
          <a:srcRect l="53164" t="47823" r="21013" b="17434"/>
          <a:stretch/>
        </p:blipFill>
        <p:spPr>
          <a:xfrm>
            <a:off x="8513653" y="4022830"/>
            <a:ext cx="3627089" cy="2744994"/>
          </a:xfrm>
          <a:prstGeom prst="rect">
            <a:avLst/>
          </a:prstGeom>
        </p:spPr>
      </p:pic>
      <p:pic>
        <p:nvPicPr>
          <p:cNvPr id="12" name="Picture 11">
            <a:extLst>
              <a:ext uri="{FF2B5EF4-FFF2-40B4-BE49-F238E27FC236}">
                <a16:creationId xmlns:a16="http://schemas.microsoft.com/office/drawing/2014/main" id="{BAC8D6F0-5E1A-436C-AC8A-4F39267614D1}"/>
              </a:ext>
            </a:extLst>
          </p:cNvPr>
          <p:cNvPicPr>
            <a:picLocks noChangeAspect="1"/>
          </p:cNvPicPr>
          <p:nvPr/>
        </p:nvPicPr>
        <p:blipFill>
          <a:blip r:embed="rId4"/>
          <a:stretch>
            <a:fillRect/>
          </a:stretch>
        </p:blipFill>
        <p:spPr bwMode="auto">
          <a:xfrm>
            <a:off x="8757480" y="2754934"/>
            <a:ext cx="3139433" cy="1614415"/>
          </a:xfrm>
          <a:prstGeom prst="rect">
            <a:avLst/>
          </a:prstGeom>
        </p:spPr>
      </p:pic>
      <p:sp>
        <p:nvSpPr>
          <p:cNvPr id="15" name="TextBox 14">
            <a:extLst>
              <a:ext uri="{FF2B5EF4-FFF2-40B4-BE49-F238E27FC236}">
                <a16:creationId xmlns:a16="http://schemas.microsoft.com/office/drawing/2014/main" id="{B3426EAC-8297-8511-3A3D-46F01264AB48}"/>
              </a:ext>
            </a:extLst>
          </p:cNvPr>
          <p:cNvSpPr txBox="1"/>
          <p:nvPr/>
        </p:nvSpPr>
        <p:spPr>
          <a:xfrm>
            <a:off x="9095976" y="3013650"/>
            <a:ext cx="2462439" cy="923330"/>
          </a:xfrm>
          <a:prstGeom prst="rect">
            <a:avLst/>
          </a:prstGeom>
          <a:noFill/>
        </p:spPr>
        <p:txBody>
          <a:bodyPr wrap="square" rtlCol="0">
            <a:spAutoFit/>
          </a:bodyPr>
          <a:lstStyle/>
          <a:p>
            <a:pPr algn="ctr"/>
            <a:r>
              <a:rPr lang="en-US" dirty="0"/>
              <a:t>We need more peer reviewers</a:t>
            </a:r>
          </a:p>
          <a:p>
            <a:pPr algn="ctr"/>
            <a:r>
              <a:rPr lang="en-US" dirty="0"/>
              <a:t>Volunteers welcome!</a:t>
            </a:r>
            <a:endParaRPr lang="en-BE" dirty="0"/>
          </a:p>
        </p:txBody>
      </p:sp>
      <p:sp>
        <p:nvSpPr>
          <p:cNvPr id="16" name="TextBox 15">
            <a:extLst>
              <a:ext uri="{FF2B5EF4-FFF2-40B4-BE49-F238E27FC236}">
                <a16:creationId xmlns:a16="http://schemas.microsoft.com/office/drawing/2014/main" id="{88D0F98F-ECD5-CB11-642E-8417776AC3E1}"/>
              </a:ext>
            </a:extLst>
          </p:cNvPr>
          <p:cNvSpPr txBox="1"/>
          <p:nvPr/>
        </p:nvSpPr>
        <p:spPr>
          <a:xfrm>
            <a:off x="4424569" y="5290509"/>
            <a:ext cx="3647661" cy="1200329"/>
          </a:xfrm>
          <a:prstGeom prst="rect">
            <a:avLst/>
          </a:prstGeom>
          <a:noFill/>
        </p:spPr>
        <p:txBody>
          <a:bodyPr wrap="square" lIns="91440" tIns="45720" rIns="91440" bIns="45720" rtlCol="0" anchor="t">
            <a:spAutoFit/>
          </a:bodyPr>
          <a:lstStyle/>
          <a:p>
            <a:pPr algn="ctr"/>
            <a:r>
              <a:rPr lang="en-US" sz="2400" dirty="0">
                <a:ea typeface="Calibri"/>
                <a:cs typeface="Calibri"/>
              </a:rPr>
              <a:t>Copernicus4regions Parliament Debate </a:t>
            </a:r>
          </a:p>
          <a:p>
            <a:pPr algn="ctr"/>
            <a:r>
              <a:rPr lang="en-US" sz="2400" dirty="0">
                <a:ea typeface="Calibri"/>
                <a:cs typeface="Calibri"/>
              </a:rPr>
              <a:t>04th December 2025 </a:t>
            </a:r>
          </a:p>
        </p:txBody>
      </p:sp>
      <p:sp>
        <p:nvSpPr>
          <p:cNvPr id="18" name="TextBox 17">
            <a:extLst>
              <a:ext uri="{FF2B5EF4-FFF2-40B4-BE49-F238E27FC236}">
                <a16:creationId xmlns:a16="http://schemas.microsoft.com/office/drawing/2014/main" id="{254A0E0D-5A45-03C6-9EA7-F9BDF1FA1448}"/>
              </a:ext>
            </a:extLst>
          </p:cNvPr>
          <p:cNvSpPr txBox="1"/>
          <p:nvPr/>
        </p:nvSpPr>
        <p:spPr>
          <a:xfrm>
            <a:off x="8163425" y="1787199"/>
            <a:ext cx="3570751" cy="923330"/>
          </a:xfrm>
          <a:prstGeom prst="rect">
            <a:avLst/>
          </a:prstGeom>
          <a:noFill/>
        </p:spPr>
        <p:txBody>
          <a:bodyPr wrap="square">
            <a:spAutoFit/>
          </a:bodyPr>
          <a:lstStyle/>
          <a:p>
            <a:pPr algn="ctr"/>
            <a:r>
              <a:rPr lang="en-GB" sz="1800" b="0" i="0" u="none" strike="noStrike" dirty="0">
                <a:solidFill>
                  <a:srgbClr val="000000"/>
                </a:solidFill>
                <a:effectLst/>
                <a:latin typeface="Calibri" panose="020F0502020204030204" pitchFamily="34" charset="0"/>
              </a:rPr>
              <a:t>Azores, Veneto, Apulia, Bavaria, Mazovia, Catalonia, Podkarpackie, Tuscany, Wallonia,</a:t>
            </a:r>
            <a:endParaRPr lang="en-BE" dirty="0"/>
          </a:p>
        </p:txBody>
      </p:sp>
    </p:spTree>
    <p:extLst>
      <p:ext uri="{BB962C8B-B14F-4D97-AF65-F5344CB8AC3E}">
        <p14:creationId xmlns:p14="http://schemas.microsoft.com/office/powerpoint/2010/main" val="2848633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B17C8039-4BE4-445C-9044-0A55533727FE}"/>
              </a:ext>
            </a:extLst>
          </p:cNvPr>
          <p:cNvCxnSpPr/>
          <p:nvPr/>
        </p:nvCxnSpPr>
        <p:spPr>
          <a:xfrm>
            <a:off x="4637203" y="4599893"/>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F41C6B0-A907-4D97-BFEE-F7AAD1FB0939}"/>
              </a:ext>
            </a:extLst>
          </p:cNvPr>
          <p:cNvSpPr/>
          <p:nvPr/>
        </p:nvSpPr>
        <p:spPr>
          <a:xfrm>
            <a:off x="-24354" y="-7451"/>
            <a:ext cx="2809103" cy="69363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0" name="Picture 19">
            <a:extLst>
              <a:ext uri="{FF2B5EF4-FFF2-40B4-BE49-F238E27FC236}">
                <a16:creationId xmlns:a16="http://schemas.microsoft.com/office/drawing/2014/main" id="{CC8A7849-6A5C-4ED0-A549-640A41FCC9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14" name="TextBox 13">
            <a:extLst>
              <a:ext uri="{FF2B5EF4-FFF2-40B4-BE49-F238E27FC236}">
                <a16:creationId xmlns:a16="http://schemas.microsoft.com/office/drawing/2014/main" id="{DE1E67C1-14CE-466A-ADF4-BCC112027025}"/>
              </a:ext>
            </a:extLst>
          </p:cNvPr>
          <p:cNvSpPr txBox="1"/>
          <p:nvPr/>
        </p:nvSpPr>
        <p:spPr>
          <a:xfrm>
            <a:off x="86974" y="2785873"/>
            <a:ext cx="2696679" cy="461665"/>
          </a:xfrm>
          <a:prstGeom prst="rect">
            <a:avLst/>
          </a:prstGeom>
          <a:noFill/>
        </p:spPr>
        <p:txBody>
          <a:bodyPr wrap="square" lIns="91440" tIns="45720" rIns="91440" bIns="45720" rtlCol="0" anchor="t">
            <a:spAutoFit/>
          </a:bodyPr>
          <a:lstStyle/>
          <a:p>
            <a:pPr algn="ctr"/>
            <a:r>
              <a:rPr lang="fr-BE" sz="2400" dirty="0">
                <a:solidFill>
                  <a:srgbClr val="FFC000"/>
                </a:solidFill>
              </a:rPr>
              <a:t>Copernicus4regions</a:t>
            </a:r>
          </a:p>
        </p:txBody>
      </p:sp>
      <p:pic>
        <p:nvPicPr>
          <p:cNvPr id="3" name="Picture 2" descr="A poster of a lake&#10;&#10;AI-generated content may be incorrect.">
            <a:extLst>
              <a:ext uri="{FF2B5EF4-FFF2-40B4-BE49-F238E27FC236}">
                <a16:creationId xmlns:a16="http://schemas.microsoft.com/office/drawing/2014/main" id="{93457FF5-6DEA-0FDB-C18D-0E037649B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243" y="31740"/>
            <a:ext cx="4981463" cy="6858000"/>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133383DF-B383-5800-DC74-B56A3F122B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5403" y="2967378"/>
            <a:ext cx="4099623" cy="2636955"/>
          </a:xfrm>
          <a:prstGeom prst="rect">
            <a:avLst/>
          </a:prstGeom>
        </p:spPr>
      </p:pic>
      <p:sp>
        <p:nvSpPr>
          <p:cNvPr id="7" name="Arc 6">
            <a:extLst>
              <a:ext uri="{FF2B5EF4-FFF2-40B4-BE49-F238E27FC236}">
                <a16:creationId xmlns:a16="http://schemas.microsoft.com/office/drawing/2014/main" id="{AD1208CF-29B3-9CEB-7B52-A392FF5458D0}"/>
              </a:ext>
            </a:extLst>
          </p:cNvPr>
          <p:cNvSpPr/>
          <p:nvPr/>
        </p:nvSpPr>
        <p:spPr>
          <a:xfrm>
            <a:off x="7214911" y="879004"/>
            <a:ext cx="2330245" cy="3209250"/>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8E0E44C5-1911-8949-1E19-6B7D6D86DB03}"/>
              </a:ext>
            </a:extLst>
          </p:cNvPr>
          <p:cNvSpPr txBox="1"/>
          <p:nvPr/>
        </p:nvSpPr>
        <p:spPr>
          <a:xfrm>
            <a:off x="9657243" y="263821"/>
            <a:ext cx="1551531" cy="2308324"/>
          </a:xfrm>
          <a:prstGeom prst="rect">
            <a:avLst/>
          </a:prstGeom>
          <a:noFill/>
        </p:spPr>
        <p:txBody>
          <a:bodyPr wrap="square" rtlCol="0">
            <a:spAutoFit/>
          </a:bodyPr>
          <a:lstStyle/>
          <a:p>
            <a:r>
              <a:rPr lang="en-GB" dirty="0">
                <a:highlight>
                  <a:srgbClr val="FFFF00"/>
                </a:highlight>
              </a:rPr>
              <a:t>Part of a peer-reviewed collection of outstanding EO stories inventory managed by NEREUS</a:t>
            </a:r>
          </a:p>
        </p:txBody>
      </p:sp>
      <p:sp>
        <p:nvSpPr>
          <p:cNvPr id="21" name="TextBox 20">
            <a:extLst>
              <a:ext uri="{FF2B5EF4-FFF2-40B4-BE49-F238E27FC236}">
                <a16:creationId xmlns:a16="http://schemas.microsoft.com/office/drawing/2014/main" id="{6FE02A49-8A31-93C2-822E-DE447D96044D}"/>
              </a:ext>
            </a:extLst>
          </p:cNvPr>
          <p:cNvSpPr txBox="1"/>
          <p:nvPr/>
        </p:nvSpPr>
        <p:spPr>
          <a:xfrm>
            <a:off x="360893" y="3887905"/>
            <a:ext cx="2148840" cy="1200329"/>
          </a:xfrm>
          <a:prstGeom prst="rect">
            <a:avLst/>
          </a:prstGeom>
          <a:noFill/>
        </p:spPr>
        <p:txBody>
          <a:bodyPr wrap="square">
            <a:spAutoFit/>
          </a:bodyPr>
          <a:lstStyle/>
          <a:p>
            <a:r>
              <a:rPr lang="en-GB" dirty="0">
                <a:solidFill>
                  <a:schemeClr val="bg1"/>
                </a:solidFill>
              </a:rPr>
              <a:t>https://www.nereus-regions.eu/copernicus4regions/2024-user-stories-2/</a:t>
            </a:r>
          </a:p>
        </p:txBody>
      </p:sp>
    </p:spTree>
    <p:extLst>
      <p:ext uri="{BB962C8B-B14F-4D97-AF65-F5344CB8AC3E}">
        <p14:creationId xmlns:p14="http://schemas.microsoft.com/office/powerpoint/2010/main" val="1883378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 y="-1"/>
            <a:ext cx="280910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9586"/>
            <a:ext cx="2469637" cy="1140637"/>
          </a:xfrm>
          <a:prstGeom prst="rect">
            <a:avLst/>
          </a:prstGeom>
        </p:spPr>
      </p:pic>
      <p:sp>
        <p:nvSpPr>
          <p:cNvPr id="8" name="TextBox 7"/>
          <p:cNvSpPr txBox="1"/>
          <p:nvPr/>
        </p:nvSpPr>
        <p:spPr>
          <a:xfrm>
            <a:off x="212704" y="1951318"/>
            <a:ext cx="2383687" cy="954107"/>
          </a:xfrm>
          <a:prstGeom prst="rect">
            <a:avLst/>
          </a:prstGeom>
          <a:noFill/>
        </p:spPr>
        <p:txBody>
          <a:bodyPr wrap="square" rtlCol="0">
            <a:spAutoFit/>
          </a:bodyPr>
          <a:lstStyle/>
          <a:p>
            <a:pPr algn="ctr"/>
            <a:r>
              <a:rPr lang="de-DE" sz="2800">
                <a:solidFill>
                  <a:srgbClr val="E3B803"/>
                </a:solidFill>
              </a:rPr>
              <a:t>Copernicus4</a:t>
            </a:r>
          </a:p>
          <a:p>
            <a:pPr algn="ctr"/>
            <a:r>
              <a:rPr lang="de-DE" sz="2800">
                <a:solidFill>
                  <a:srgbClr val="E3B803"/>
                </a:solidFill>
              </a:rPr>
              <a:t>regions</a:t>
            </a:r>
          </a:p>
        </p:txBody>
      </p:sp>
      <p:sp>
        <p:nvSpPr>
          <p:cNvPr id="15" name="TextBox 14"/>
          <p:cNvSpPr txBox="1"/>
          <p:nvPr/>
        </p:nvSpPr>
        <p:spPr>
          <a:xfrm>
            <a:off x="3252487" y="469586"/>
            <a:ext cx="8472668" cy="830997"/>
          </a:xfrm>
          <a:prstGeom prst="rect">
            <a:avLst/>
          </a:prstGeom>
          <a:noFill/>
        </p:spPr>
        <p:txBody>
          <a:bodyPr wrap="square" rtlCol="0">
            <a:spAutoFit/>
          </a:bodyPr>
          <a:lstStyle/>
          <a:p>
            <a:pPr algn="ctr"/>
            <a:r>
              <a:rPr lang="en-GB" sz="2400">
                <a:solidFill>
                  <a:srgbClr val="002060"/>
                </a:solidFill>
              </a:rPr>
              <a:t>What is the added value of Copernicus4regions for regional and local players?</a:t>
            </a:r>
          </a:p>
        </p:txBody>
      </p:sp>
      <p:sp>
        <p:nvSpPr>
          <p:cNvPr id="17" name="TextBox 16"/>
          <p:cNvSpPr txBox="1"/>
          <p:nvPr/>
        </p:nvSpPr>
        <p:spPr>
          <a:xfrm>
            <a:off x="3149746" y="1610223"/>
            <a:ext cx="8275898" cy="3724096"/>
          </a:xfrm>
          <a:prstGeom prst="rect">
            <a:avLst/>
          </a:prstGeom>
          <a:noFill/>
        </p:spPr>
        <p:txBody>
          <a:bodyPr wrap="square" rtlCol="0">
            <a:spAutoFit/>
          </a:bodyPr>
          <a:lstStyle/>
          <a:p>
            <a:pPr marL="285750" indent="-285750">
              <a:spcAft>
                <a:spcPts val="1200"/>
              </a:spcAft>
              <a:buFont typeface="Wingdings" panose="05000000000000000000" pitchFamily="2" charset="2"/>
              <a:buChar char="§"/>
            </a:pPr>
            <a:r>
              <a:rPr lang="de-DE" sz="2400" dirty="0">
                <a:solidFill>
                  <a:srgbClr val="002060"/>
                </a:solidFill>
              </a:rPr>
              <a:t>Information and knowledge sharing for the practical value of Copernicus on the local and regional levels; </a:t>
            </a:r>
          </a:p>
          <a:p>
            <a:pPr marL="285750" indent="-285750">
              <a:spcAft>
                <a:spcPts val="1200"/>
              </a:spcAft>
              <a:buFont typeface="Wingdings" panose="05000000000000000000" pitchFamily="2" charset="2"/>
              <a:buChar char="§"/>
            </a:pPr>
            <a:r>
              <a:rPr lang="de-DE" sz="2400" dirty="0">
                <a:solidFill>
                  <a:srgbClr val="002060"/>
                </a:solidFill>
              </a:rPr>
              <a:t>Copernicus4regions authors and public authorities that contributed user stories are part of a comprehensive collection </a:t>
            </a:r>
            <a:r>
              <a:rPr lang="de-DE" sz="2400" dirty="0">
                <a:solidFill>
                  <a:srgbClr val="002060"/>
                </a:solidFill>
                <a:highlight>
                  <a:srgbClr val="FFFF00"/>
                </a:highlight>
              </a:rPr>
              <a:t>including universities and research centres</a:t>
            </a:r>
            <a:r>
              <a:rPr lang="de-DE" sz="2400" dirty="0">
                <a:solidFill>
                  <a:srgbClr val="002060"/>
                </a:solidFill>
              </a:rPr>
              <a:t>!</a:t>
            </a:r>
          </a:p>
          <a:p>
            <a:pPr marL="285750" indent="-285750">
              <a:spcAft>
                <a:spcPts val="1200"/>
              </a:spcAft>
              <a:buFont typeface="Wingdings" panose="05000000000000000000" pitchFamily="2" charset="2"/>
              <a:buChar char="§"/>
            </a:pPr>
            <a:r>
              <a:rPr lang="de-DE" sz="2400" dirty="0">
                <a:solidFill>
                  <a:srgbClr val="002060"/>
                </a:solidFill>
              </a:rPr>
              <a:t>User stories are presented during a festive event in the European Parliament and authors and users take the floor to share and discuss their experiences with the political and institutional levels;</a:t>
            </a:r>
            <a:endParaRPr lang="en-GB" dirty="0"/>
          </a:p>
        </p:txBody>
      </p:sp>
    </p:spTree>
    <p:extLst>
      <p:ext uri="{BB962C8B-B14F-4D97-AF65-F5344CB8AC3E}">
        <p14:creationId xmlns:p14="http://schemas.microsoft.com/office/powerpoint/2010/main" val="3235806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2817440" cy="6858000"/>
          </a:xfrm>
          <a:prstGeom prst="rect">
            <a:avLst/>
          </a:prstGeom>
        </p:spPr>
      </p:pic>
      <p:pic>
        <p:nvPicPr>
          <p:cNvPr id="7" name="Picture 6"/>
          <p:cNvPicPr>
            <a:picLocks noChangeAspect="1"/>
          </p:cNvPicPr>
          <p:nvPr/>
        </p:nvPicPr>
        <p:blipFill>
          <a:blip r:embed="rId4"/>
          <a:stretch>
            <a:fillRect/>
          </a:stretch>
        </p:blipFill>
        <p:spPr>
          <a:xfrm>
            <a:off x="276652" y="310988"/>
            <a:ext cx="2108127" cy="973382"/>
          </a:xfrm>
          <a:prstGeom prst="rect">
            <a:avLst/>
          </a:prstGeom>
        </p:spPr>
      </p:pic>
      <p:sp>
        <p:nvSpPr>
          <p:cNvPr id="9" name="TextBox 8"/>
          <p:cNvSpPr txBox="1"/>
          <p:nvPr/>
        </p:nvSpPr>
        <p:spPr>
          <a:xfrm>
            <a:off x="214131" y="1732118"/>
            <a:ext cx="2603309" cy="954107"/>
          </a:xfrm>
          <a:prstGeom prst="rect">
            <a:avLst/>
          </a:prstGeom>
          <a:noFill/>
        </p:spPr>
        <p:txBody>
          <a:bodyPr wrap="square" rtlCol="0">
            <a:spAutoFit/>
          </a:bodyPr>
          <a:lstStyle/>
          <a:p>
            <a:pPr algn="ctr"/>
            <a:r>
              <a:rPr lang="en-GB" sz="2800">
                <a:solidFill>
                  <a:srgbClr val="FFC000"/>
                </a:solidFill>
              </a:rPr>
              <a:t>Copernicus4</a:t>
            </a:r>
          </a:p>
          <a:p>
            <a:pPr algn="ctr"/>
            <a:r>
              <a:rPr lang="en-GB" sz="2800">
                <a:solidFill>
                  <a:srgbClr val="FFC000"/>
                </a:solidFill>
              </a:rPr>
              <a:t>regions</a:t>
            </a:r>
          </a:p>
        </p:txBody>
      </p:sp>
      <p:sp>
        <p:nvSpPr>
          <p:cNvPr id="10" name="TextBox 9"/>
          <p:cNvSpPr txBox="1"/>
          <p:nvPr/>
        </p:nvSpPr>
        <p:spPr>
          <a:xfrm>
            <a:off x="3161519" y="111330"/>
            <a:ext cx="8688936" cy="461665"/>
          </a:xfrm>
          <a:prstGeom prst="rect">
            <a:avLst/>
          </a:prstGeom>
          <a:noFill/>
        </p:spPr>
        <p:txBody>
          <a:bodyPr wrap="square" rtlCol="0">
            <a:spAutoFit/>
          </a:bodyPr>
          <a:lstStyle/>
          <a:p>
            <a:pPr algn="ctr"/>
            <a:r>
              <a:rPr lang="en-GB" sz="2400" dirty="0">
                <a:solidFill>
                  <a:srgbClr val="002060"/>
                </a:solidFill>
              </a:rPr>
              <a:t>Copernicus4regions Breakfast Debate 4 December 2025</a:t>
            </a:r>
          </a:p>
        </p:txBody>
      </p:sp>
      <p:pic>
        <p:nvPicPr>
          <p:cNvPr id="3" name="Picture 2">
            <a:extLst>
              <a:ext uri="{FF2B5EF4-FFF2-40B4-BE49-F238E27FC236}">
                <a16:creationId xmlns:a16="http://schemas.microsoft.com/office/drawing/2014/main" id="{BEE84DF9-E75D-E0CF-8CB9-4A9D2FA9DB5F}"/>
              </a:ext>
            </a:extLst>
          </p:cNvPr>
          <p:cNvPicPr>
            <a:picLocks noChangeAspect="1"/>
          </p:cNvPicPr>
          <p:nvPr/>
        </p:nvPicPr>
        <p:blipFill rotWithShape="1">
          <a:blip r:embed="rId5"/>
          <a:srcRect l="10451" t="41049" r="43370" b="14457"/>
          <a:stretch/>
        </p:blipFill>
        <p:spPr>
          <a:xfrm>
            <a:off x="7025998" y="3429000"/>
            <a:ext cx="4940071" cy="2677375"/>
          </a:xfrm>
          <a:prstGeom prst="rect">
            <a:avLst/>
          </a:prstGeom>
        </p:spPr>
      </p:pic>
      <p:pic>
        <p:nvPicPr>
          <p:cNvPr id="4" name="Picture 3" descr="A green and white flyer&#10;&#10;AI-generated content may be incorrect.">
            <a:extLst>
              <a:ext uri="{FF2B5EF4-FFF2-40B4-BE49-F238E27FC236}">
                <a16:creationId xmlns:a16="http://schemas.microsoft.com/office/drawing/2014/main" id="{8F1734EF-3185-CBCB-EAAB-BD04B35BC2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957" y="578137"/>
            <a:ext cx="4130041" cy="5701726"/>
          </a:xfrm>
          <a:prstGeom prst="rect">
            <a:avLst/>
          </a:prstGeom>
        </p:spPr>
      </p:pic>
      <p:sp>
        <p:nvSpPr>
          <p:cNvPr id="8" name="TextBox 7">
            <a:extLst>
              <a:ext uri="{FF2B5EF4-FFF2-40B4-BE49-F238E27FC236}">
                <a16:creationId xmlns:a16="http://schemas.microsoft.com/office/drawing/2014/main" id="{E86E2AFB-35B9-CC0F-EA3A-64E42FEB0B8F}"/>
              </a:ext>
            </a:extLst>
          </p:cNvPr>
          <p:cNvSpPr txBox="1"/>
          <p:nvPr/>
        </p:nvSpPr>
        <p:spPr>
          <a:xfrm>
            <a:off x="8150961" y="6183083"/>
            <a:ext cx="2894251" cy="338554"/>
          </a:xfrm>
          <a:prstGeom prst="rect">
            <a:avLst/>
          </a:prstGeom>
          <a:noFill/>
        </p:spPr>
        <p:txBody>
          <a:bodyPr wrap="square" rtlCol="0">
            <a:spAutoFit/>
          </a:bodyPr>
          <a:lstStyle/>
          <a:p>
            <a:pPr algn="ctr"/>
            <a:r>
              <a:rPr lang="en-GB" sz="1600" dirty="0">
                <a:solidFill>
                  <a:srgbClr val="002060"/>
                </a:solidFill>
              </a:rPr>
              <a:t>2023 Breakfast Debate</a:t>
            </a:r>
          </a:p>
        </p:txBody>
      </p:sp>
      <p:sp>
        <p:nvSpPr>
          <p:cNvPr id="11" name="Rectangle 1">
            <a:extLst>
              <a:ext uri="{FF2B5EF4-FFF2-40B4-BE49-F238E27FC236}">
                <a16:creationId xmlns:a16="http://schemas.microsoft.com/office/drawing/2014/main" id="{3DBB00EF-3A6D-D887-72E0-0E36EC3795A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BaWue Sans"/>
              </a:rPr>
              <a:t>Thomas Wolf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2">
            <a:extLst>
              <a:ext uri="{FF2B5EF4-FFF2-40B4-BE49-F238E27FC236}">
                <a16:creationId xmlns:a16="http://schemas.microsoft.com/office/drawing/2014/main" id="{E0AA3EDA-9112-D888-DCA1-6801ED02B776}"/>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BaWue Sans"/>
              </a:rPr>
              <a:t>Thomas Wolf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2F24368F-E012-6672-F4B1-68742930EE66}"/>
              </a:ext>
            </a:extLst>
          </p:cNvPr>
          <p:cNvSpPr txBox="1"/>
          <p:nvPr/>
        </p:nvSpPr>
        <p:spPr>
          <a:xfrm>
            <a:off x="7104515" y="1058671"/>
            <a:ext cx="6097314" cy="646331"/>
          </a:xfrm>
          <a:prstGeom prst="rect">
            <a:avLst/>
          </a:prstGeom>
          <a:noFill/>
        </p:spPr>
        <p:txBody>
          <a:bodyPr wrap="square">
            <a:spAutoFit/>
          </a:bodyPr>
          <a:lstStyle/>
          <a:p>
            <a:r>
              <a:rPr lang="en-GB" dirty="0">
                <a:highlight>
                  <a:srgbClr val="FFFF00"/>
                </a:highlight>
              </a:rPr>
              <a:t>Thomas Wolf on behalf of BADEN-WÜRTTEMBERG</a:t>
            </a:r>
          </a:p>
          <a:p>
            <a:r>
              <a:rPr lang="en-GB" dirty="0">
                <a:highlight>
                  <a:srgbClr val="FFFF00"/>
                </a:highlight>
              </a:rPr>
              <a:t> is one of the invited speakers.</a:t>
            </a:r>
          </a:p>
        </p:txBody>
      </p:sp>
    </p:spTree>
    <p:extLst>
      <p:ext uri="{BB962C8B-B14F-4D97-AF65-F5344CB8AC3E}">
        <p14:creationId xmlns:p14="http://schemas.microsoft.com/office/powerpoint/2010/main" val="656544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 y="-1"/>
            <a:ext cx="280910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9586"/>
            <a:ext cx="2469637" cy="1140637"/>
          </a:xfrm>
          <a:prstGeom prst="rect">
            <a:avLst/>
          </a:prstGeom>
        </p:spPr>
      </p:pic>
      <p:sp>
        <p:nvSpPr>
          <p:cNvPr id="8" name="TextBox 7"/>
          <p:cNvSpPr txBox="1"/>
          <p:nvPr/>
        </p:nvSpPr>
        <p:spPr>
          <a:xfrm>
            <a:off x="212704" y="1951318"/>
            <a:ext cx="2383687" cy="1384995"/>
          </a:xfrm>
          <a:prstGeom prst="rect">
            <a:avLst/>
          </a:prstGeom>
          <a:noFill/>
        </p:spPr>
        <p:txBody>
          <a:bodyPr wrap="square" rtlCol="0">
            <a:spAutoFit/>
          </a:bodyPr>
          <a:lstStyle/>
          <a:p>
            <a:pPr algn="ctr"/>
            <a:r>
              <a:rPr lang="de-DE" sz="2800" dirty="0">
                <a:solidFill>
                  <a:srgbClr val="E3B803"/>
                </a:solidFill>
              </a:rPr>
              <a:t>Copernicus4</a:t>
            </a:r>
          </a:p>
          <a:p>
            <a:pPr algn="ctr"/>
            <a:r>
              <a:rPr lang="de-DE" sz="2800" dirty="0">
                <a:solidFill>
                  <a:srgbClr val="E3B803"/>
                </a:solidFill>
              </a:rPr>
              <a:t>Regions (optional)</a:t>
            </a:r>
          </a:p>
        </p:txBody>
      </p:sp>
      <p:sp>
        <p:nvSpPr>
          <p:cNvPr id="17" name="TextBox 16"/>
          <p:cNvSpPr txBox="1"/>
          <p:nvPr/>
        </p:nvSpPr>
        <p:spPr>
          <a:xfrm>
            <a:off x="2996823" y="1447068"/>
            <a:ext cx="8840164" cy="4093428"/>
          </a:xfrm>
          <a:prstGeom prst="rect">
            <a:avLst/>
          </a:prstGeom>
          <a:noFill/>
        </p:spPr>
        <p:txBody>
          <a:bodyPr wrap="square" rtlCol="0">
            <a:spAutoFit/>
          </a:bodyPr>
          <a:lstStyle/>
          <a:p>
            <a:pPr marL="285750" indent="-285750">
              <a:spcAft>
                <a:spcPts val="1200"/>
              </a:spcAft>
              <a:buFont typeface="Wingdings" panose="05000000000000000000" pitchFamily="2" charset="2"/>
              <a:buChar char="§"/>
            </a:pPr>
            <a:r>
              <a:rPr lang="de-DE" sz="2400" dirty="0">
                <a:solidFill>
                  <a:srgbClr val="002060"/>
                </a:solidFill>
              </a:rPr>
              <a:t>Videos on selected user experiences (soon for </a:t>
            </a:r>
            <a:r>
              <a:rPr lang="en-GB" sz="2400" dirty="0">
                <a:highlight>
                  <a:srgbClr val="FFFF00"/>
                </a:highlight>
              </a:rPr>
              <a:t>BADEN-WÜRTTEMBERG)</a:t>
            </a:r>
            <a:endParaRPr lang="de-DE" sz="2400" dirty="0">
              <a:solidFill>
                <a:srgbClr val="002060"/>
              </a:solidFill>
            </a:endParaRPr>
          </a:p>
          <a:p>
            <a:pPr marL="285750" indent="-285750">
              <a:spcAft>
                <a:spcPts val="1200"/>
              </a:spcAft>
              <a:buFont typeface="Wingdings" panose="05000000000000000000" pitchFamily="2" charset="2"/>
              <a:buChar char="§"/>
            </a:pPr>
            <a:r>
              <a:rPr lang="de-DE" sz="2400" dirty="0">
                <a:solidFill>
                  <a:srgbClr val="002060"/>
                </a:solidFill>
              </a:rPr>
              <a:t>Application domains and topics with high relevance for the regional and local levels are selected for webinars</a:t>
            </a:r>
          </a:p>
          <a:p>
            <a:pPr marL="285750" indent="-285750">
              <a:spcAft>
                <a:spcPts val="1200"/>
              </a:spcAft>
              <a:buFont typeface="Wingdings" panose="05000000000000000000" pitchFamily="2" charset="2"/>
              <a:buChar char="§"/>
            </a:pPr>
            <a:r>
              <a:rPr lang="de-DE" sz="2400" dirty="0">
                <a:solidFill>
                  <a:srgbClr val="002060"/>
                </a:solidFill>
              </a:rPr>
              <a:t>Illustrative information and promotion material</a:t>
            </a:r>
          </a:p>
          <a:p>
            <a:pPr marL="285750" indent="-285750">
              <a:spcAft>
                <a:spcPts val="1200"/>
              </a:spcAft>
              <a:buFont typeface="Wingdings" panose="05000000000000000000" pitchFamily="2" charset="2"/>
              <a:buChar char="§"/>
            </a:pPr>
            <a:r>
              <a:rPr lang="de-DE" sz="2400" dirty="0">
                <a:solidFill>
                  <a:srgbClr val="002060"/>
                </a:solidFill>
              </a:rPr>
              <a:t>Local and regional users get more European visibility</a:t>
            </a:r>
          </a:p>
          <a:p>
            <a:pPr marL="285750" indent="-285750">
              <a:spcAft>
                <a:spcPts val="1200"/>
              </a:spcAft>
              <a:buFont typeface="Wingdings" panose="05000000000000000000" pitchFamily="2" charset="2"/>
              <a:buChar char="§"/>
            </a:pPr>
            <a:r>
              <a:rPr lang="de-DE" sz="2400" dirty="0">
                <a:solidFill>
                  <a:srgbClr val="002060"/>
                </a:solidFill>
              </a:rPr>
              <a:t>Initaitive contributed to stimulating interregional cooperation (e.g. INTERREG)</a:t>
            </a:r>
          </a:p>
          <a:p>
            <a:endParaRPr lang="en-GB" dirty="0"/>
          </a:p>
        </p:txBody>
      </p:sp>
      <p:sp>
        <p:nvSpPr>
          <p:cNvPr id="3" name="TextBox 2">
            <a:extLst>
              <a:ext uri="{FF2B5EF4-FFF2-40B4-BE49-F238E27FC236}">
                <a16:creationId xmlns:a16="http://schemas.microsoft.com/office/drawing/2014/main" id="{1B327CD8-7346-BFF3-F171-D26A46F63119}"/>
              </a:ext>
            </a:extLst>
          </p:cNvPr>
          <p:cNvSpPr txBox="1"/>
          <p:nvPr/>
        </p:nvSpPr>
        <p:spPr>
          <a:xfrm>
            <a:off x="3050499" y="389744"/>
            <a:ext cx="87892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solidFill>
                  <a:srgbClr val="002060"/>
                </a:solidFill>
                <a:ea typeface="Calibri"/>
                <a:cs typeface="Calibri"/>
              </a:rPr>
              <a:t>What is the added value of Copernicus4regions for regional and local players?</a:t>
            </a:r>
            <a:r>
              <a:rPr lang="en-GB" sz="2400">
                <a:ea typeface="Calibri"/>
                <a:cs typeface="Calibri"/>
              </a:rPr>
              <a:t>​</a:t>
            </a:r>
            <a:endParaRPr lang="en-GB">
              <a:ea typeface="Calibri" panose="020F0502020204030204"/>
              <a:cs typeface="Calibri" panose="020F0502020204030204"/>
            </a:endParaRPr>
          </a:p>
        </p:txBody>
      </p:sp>
    </p:spTree>
    <p:extLst>
      <p:ext uri="{BB962C8B-B14F-4D97-AF65-F5344CB8AC3E}">
        <p14:creationId xmlns:p14="http://schemas.microsoft.com/office/powerpoint/2010/main" val="3707515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382"/>
            <a:ext cx="2809103" cy="69363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7" name="Rectangle 6"/>
          <p:cNvSpPr/>
          <p:nvPr/>
        </p:nvSpPr>
        <p:spPr>
          <a:xfrm>
            <a:off x="3297503" y="3036369"/>
            <a:ext cx="8088701" cy="437043"/>
          </a:xfrm>
          <a:prstGeom prst="rect">
            <a:avLst/>
          </a:prstGeom>
        </p:spPr>
        <p:txBody>
          <a:bodyPr wrap="square">
            <a:spAutoFit/>
          </a:bodyPr>
          <a:lstStyle/>
          <a:p>
            <a:pPr marL="342900" indent="-342900" algn="just">
              <a:lnSpc>
                <a:spcPct val="120000"/>
              </a:lnSpc>
              <a:buFont typeface="Wingdings" panose="05000000000000000000" pitchFamily="2" charset="2"/>
              <a:buChar char="§"/>
            </a:pPr>
            <a:endParaRPr lang="en-GB" sz="2000">
              <a:solidFill>
                <a:srgbClr val="002060"/>
              </a:solidFill>
            </a:endParaRPr>
          </a:p>
        </p:txBody>
      </p:sp>
      <p:sp>
        <p:nvSpPr>
          <p:cNvPr id="4" name="TextBox 3"/>
          <p:cNvSpPr txBox="1"/>
          <p:nvPr/>
        </p:nvSpPr>
        <p:spPr>
          <a:xfrm>
            <a:off x="3498257" y="1049860"/>
            <a:ext cx="7974418" cy="461665"/>
          </a:xfrm>
          <a:prstGeom prst="rect">
            <a:avLst/>
          </a:prstGeom>
          <a:noFill/>
        </p:spPr>
        <p:txBody>
          <a:bodyPr wrap="square" rtlCol="0">
            <a:spAutoFit/>
          </a:bodyPr>
          <a:lstStyle/>
          <a:p>
            <a:pPr algn="ctr"/>
            <a:endParaRPr lang="en-US" sz="2400">
              <a:solidFill>
                <a:schemeClr val="accent5">
                  <a:lumMod val="50000"/>
                </a:schemeClr>
              </a:solidFill>
            </a:endParaRPr>
          </a:p>
        </p:txBody>
      </p:sp>
      <p:sp>
        <p:nvSpPr>
          <p:cNvPr id="8" name="TextBox 7">
            <a:extLst>
              <a:ext uri="{FF2B5EF4-FFF2-40B4-BE49-F238E27FC236}">
                <a16:creationId xmlns:a16="http://schemas.microsoft.com/office/drawing/2014/main" id="{E4DFE045-9770-44C7-B206-F6D73D2670FE}"/>
              </a:ext>
            </a:extLst>
          </p:cNvPr>
          <p:cNvSpPr txBox="1"/>
          <p:nvPr/>
        </p:nvSpPr>
        <p:spPr>
          <a:xfrm>
            <a:off x="390137" y="2300783"/>
            <a:ext cx="2028825" cy="2246769"/>
          </a:xfrm>
          <a:prstGeom prst="rect">
            <a:avLst/>
          </a:prstGeom>
          <a:noFill/>
        </p:spPr>
        <p:txBody>
          <a:bodyPr wrap="square" rtlCol="0">
            <a:spAutoFit/>
          </a:bodyPr>
          <a:lstStyle/>
          <a:p>
            <a:pPr algn="ctr"/>
            <a:r>
              <a:rPr lang="fr-BE" sz="2800">
                <a:solidFill>
                  <a:srgbClr val="FFC000"/>
                </a:solidFill>
              </a:rPr>
              <a:t>Copernicus4regions</a:t>
            </a:r>
          </a:p>
          <a:p>
            <a:pPr algn="ctr"/>
            <a:r>
              <a:rPr lang="fr-BE" sz="2800">
                <a:solidFill>
                  <a:srgbClr val="FFC000"/>
                </a:solidFill>
              </a:rPr>
              <a:t>Webinar </a:t>
            </a:r>
            <a:r>
              <a:rPr lang="fr-BE" sz="2800" err="1">
                <a:solidFill>
                  <a:srgbClr val="FFC000"/>
                </a:solidFill>
              </a:rPr>
              <a:t>series</a:t>
            </a:r>
            <a:endParaRPr lang="fr-BE" sz="2800">
              <a:solidFill>
                <a:srgbClr val="FFC000"/>
              </a:solidFill>
            </a:endParaRPr>
          </a:p>
          <a:p>
            <a:pPr algn="ctr"/>
            <a:r>
              <a:rPr lang="fr-BE" sz="2800">
                <a:solidFill>
                  <a:srgbClr val="FFC000"/>
                </a:solidFill>
              </a:rPr>
              <a:t>3</a:t>
            </a:r>
            <a:endParaRPr lang="en-BE" sz="2800">
              <a:solidFill>
                <a:srgbClr val="FFC000"/>
              </a:solidFill>
            </a:endParaRPr>
          </a:p>
        </p:txBody>
      </p:sp>
      <p:pic>
        <p:nvPicPr>
          <p:cNvPr id="6" name="Picture 5">
            <a:extLst>
              <a:ext uri="{FF2B5EF4-FFF2-40B4-BE49-F238E27FC236}">
                <a16:creationId xmlns:a16="http://schemas.microsoft.com/office/drawing/2014/main" id="{2AEE704F-FC4F-D0DB-2672-E1AA93B7A0AD}"/>
              </a:ext>
            </a:extLst>
          </p:cNvPr>
          <p:cNvPicPr>
            <a:picLocks noChangeAspect="1"/>
          </p:cNvPicPr>
          <p:nvPr/>
        </p:nvPicPr>
        <p:blipFill rotWithShape="1">
          <a:blip r:embed="rId4"/>
          <a:srcRect l="15632" t="8982" r="17421" b="56994"/>
          <a:stretch/>
        </p:blipFill>
        <p:spPr>
          <a:xfrm>
            <a:off x="2809099" y="222726"/>
            <a:ext cx="9403286" cy="2688188"/>
          </a:xfrm>
          <a:prstGeom prst="rect">
            <a:avLst/>
          </a:prstGeom>
        </p:spPr>
      </p:pic>
      <p:pic>
        <p:nvPicPr>
          <p:cNvPr id="14" name="Picture 13">
            <a:extLst>
              <a:ext uri="{FF2B5EF4-FFF2-40B4-BE49-F238E27FC236}">
                <a16:creationId xmlns:a16="http://schemas.microsoft.com/office/drawing/2014/main" id="{ECB94CC3-E22C-F93B-71C0-4E45FBFC6764}"/>
              </a:ext>
            </a:extLst>
          </p:cNvPr>
          <p:cNvPicPr>
            <a:picLocks noChangeAspect="1"/>
          </p:cNvPicPr>
          <p:nvPr/>
        </p:nvPicPr>
        <p:blipFill rotWithShape="1">
          <a:blip r:embed="rId5"/>
          <a:srcRect l="15393" t="10948" r="17738" b="58596"/>
          <a:stretch/>
        </p:blipFill>
        <p:spPr>
          <a:xfrm>
            <a:off x="2924310" y="3372516"/>
            <a:ext cx="9172863" cy="2350072"/>
          </a:xfrm>
          <a:prstGeom prst="rect">
            <a:avLst/>
          </a:prstGeom>
        </p:spPr>
      </p:pic>
    </p:spTree>
    <p:extLst>
      <p:ext uri="{BB962C8B-B14F-4D97-AF65-F5344CB8AC3E}">
        <p14:creationId xmlns:p14="http://schemas.microsoft.com/office/powerpoint/2010/main" val="676837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382"/>
            <a:ext cx="2809103" cy="69363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7" name="Rectangle 6"/>
          <p:cNvSpPr/>
          <p:nvPr/>
        </p:nvSpPr>
        <p:spPr>
          <a:xfrm>
            <a:off x="3297503" y="3036369"/>
            <a:ext cx="8088701" cy="437043"/>
          </a:xfrm>
          <a:prstGeom prst="rect">
            <a:avLst/>
          </a:prstGeom>
        </p:spPr>
        <p:txBody>
          <a:bodyPr wrap="square">
            <a:spAutoFit/>
          </a:bodyPr>
          <a:lstStyle/>
          <a:p>
            <a:pPr marL="342900" indent="-342900" algn="just">
              <a:lnSpc>
                <a:spcPct val="120000"/>
              </a:lnSpc>
              <a:buFont typeface="Wingdings" panose="05000000000000000000" pitchFamily="2" charset="2"/>
              <a:buChar char="§"/>
            </a:pPr>
            <a:endParaRPr lang="en-GB" sz="2000">
              <a:solidFill>
                <a:srgbClr val="002060"/>
              </a:solidFill>
            </a:endParaRPr>
          </a:p>
        </p:txBody>
      </p:sp>
      <p:sp>
        <p:nvSpPr>
          <p:cNvPr id="4" name="TextBox 3"/>
          <p:cNvSpPr txBox="1"/>
          <p:nvPr/>
        </p:nvSpPr>
        <p:spPr>
          <a:xfrm>
            <a:off x="3498257" y="1049860"/>
            <a:ext cx="7974418" cy="461665"/>
          </a:xfrm>
          <a:prstGeom prst="rect">
            <a:avLst/>
          </a:prstGeom>
          <a:noFill/>
        </p:spPr>
        <p:txBody>
          <a:bodyPr wrap="square" rtlCol="0">
            <a:spAutoFit/>
          </a:bodyPr>
          <a:lstStyle/>
          <a:p>
            <a:pPr algn="ctr"/>
            <a:endParaRPr lang="en-US" sz="2400">
              <a:solidFill>
                <a:schemeClr val="accent5">
                  <a:lumMod val="50000"/>
                </a:schemeClr>
              </a:solidFill>
            </a:endParaRPr>
          </a:p>
        </p:txBody>
      </p:sp>
      <p:sp>
        <p:nvSpPr>
          <p:cNvPr id="8" name="TextBox 7">
            <a:extLst>
              <a:ext uri="{FF2B5EF4-FFF2-40B4-BE49-F238E27FC236}">
                <a16:creationId xmlns:a16="http://schemas.microsoft.com/office/drawing/2014/main" id="{E4DFE045-9770-44C7-B206-F6D73D2670FE}"/>
              </a:ext>
            </a:extLst>
          </p:cNvPr>
          <p:cNvSpPr txBox="1"/>
          <p:nvPr/>
        </p:nvSpPr>
        <p:spPr>
          <a:xfrm>
            <a:off x="390137" y="2300783"/>
            <a:ext cx="2028825" cy="2246769"/>
          </a:xfrm>
          <a:prstGeom prst="rect">
            <a:avLst/>
          </a:prstGeom>
          <a:noFill/>
        </p:spPr>
        <p:txBody>
          <a:bodyPr wrap="square" rtlCol="0">
            <a:spAutoFit/>
          </a:bodyPr>
          <a:lstStyle/>
          <a:p>
            <a:pPr algn="ctr"/>
            <a:r>
              <a:rPr lang="fr-BE" sz="2800">
                <a:solidFill>
                  <a:srgbClr val="FFC000"/>
                </a:solidFill>
              </a:rPr>
              <a:t>Copernicus4regions</a:t>
            </a:r>
          </a:p>
          <a:p>
            <a:pPr algn="ctr"/>
            <a:r>
              <a:rPr lang="fr-BE" sz="2800">
                <a:solidFill>
                  <a:srgbClr val="FFC000"/>
                </a:solidFill>
              </a:rPr>
              <a:t>Webinar </a:t>
            </a:r>
            <a:r>
              <a:rPr lang="fr-BE" sz="2800" err="1">
                <a:solidFill>
                  <a:srgbClr val="FFC000"/>
                </a:solidFill>
              </a:rPr>
              <a:t>series</a:t>
            </a:r>
            <a:endParaRPr lang="fr-BE" sz="2800">
              <a:solidFill>
                <a:srgbClr val="FFC000"/>
              </a:solidFill>
            </a:endParaRPr>
          </a:p>
          <a:p>
            <a:pPr algn="ctr"/>
            <a:r>
              <a:rPr lang="fr-BE" sz="2800">
                <a:solidFill>
                  <a:srgbClr val="FFC000"/>
                </a:solidFill>
              </a:rPr>
              <a:t>4</a:t>
            </a:r>
            <a:endParaRPr lang="en-BE" sz="2800">
              <a:solidFill>
                <a:srgbClr val="FFC000"/>
              </a:solidFill>
            </a:endParaRPr>
          </a:p>
        </p:txBody>
      </p:sp>
      <p:pic>
        <p:nvPicPr>
          <p:cNvPr id="5" name="Picture 4">
            <a:extLst>
              <a:ext uri="{FF2B5EF4-FFF2-40B4-BE49-F238E27FC236}">
                <a16:creationId xmlns:a16="http://schemas.microsoft.com/office/drawing/2014/main" id="{BC7DE7B7-2CD3-8CF8-275D-5A18AF040241}"/>
              </a:ext>
            </a:extLst>
          </p:cNvPr>
          <p:cNvPicPr>
            <a:picLocks noChangeAspect="1"/>
          </p:cNvPicPr>
          <p:nvPr/>
        </p:nvPicPr>
        <p:blipFill rotWithShape="1">
          <a:blip r:embed="rId4"/>
          <a:srcRect l="14920" t="10666" r="16396" b="54667"/>
          <a:stretch/>
        </p:blipFill>
        <p:spPr>
          <a:xfrm>
            <a:off x="3029506" y="265625"/>
            <a:ext cx="9133515" cy="2593078"/>
          </a:xfrm>
          <a:prstGeom prst="rect">
            <a:avLst/>
          </a:prstGeom>
        </p:spPr>
      </p:pic>
      <p:pic>
        <p:nvPicPr>
          <p:cNvPr id="10" name="Picture 9">
            <a:extLst>
              <a:ext uri="{FF2B5EF4-FFF2-40B4-BE49-F238E27FC236}">
                <a16:creationId xmlns:a16="http://schemas.microsoft.com/office/drawing/2014/main" id="{5ED605A1-CD53-F8C9-1587-4E613683812F}"/>
              </a:ext>
            </a:extLst>
          </p:cNvPr>
          <p:cNvPicPr>
            <a:picLocks noChangeAspect="1"/>
          </p:cNvPicPr>
          <p:nvPr/>
        </p:nvPicPr>
        <p:blipFill rotWithShape="1">
          <a:blip r:embed="rId5"/>
          <a:srcRect l="15473" t="37333" r="37158" b="34877"/>
          <a:stretch/>
        </p:blipFill>
        <p:spPr>
          <a:xfrm>
            <a:off x="3364082" y="3259643"/>
            <a:ext cx="8505596" cy="2806847"/>
          </a:xfrm>
          <a:prstGeom prst="rect">
            <a:avLst/>
          </a:prstGeom>
        </p:spPr>
      </p:pic>
    </p:spTree>
    <p:extLst>
      <p:ext uri="{BB962C8B-B14F-4D97-AF65-F5344CB8AC3E}">
        <p14:creationId xmlns:p14="http://schemas.microsoft.com/office/powerpoint/2010/main" val="738523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DAFFC-E768-9784-6EC9-610E1E2F19B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588EFE-6F03-A833-5CED-67E0AC8984A2}"/>
              </a:ext>
            </a:extLst>
          </p:cNvPr>
          <p:cNvSpPr/>
          <p:nvPr/>
        </p:nvSpPr>
        <p:spPr>
          <a:xfrm>
            <a:off x="0" y="-78382"/>
            <a:ext cx="2809103" cy="69363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a:extLst>
              <a:ext uri="{FF2B5EF4-FFF2-40B4-BE49-F238E27FC236}">
                <a16:creationId xmlns:a16="http://schemas.microsoft.com/office/drawing/2014/main" id="{7FC7CA21-C5EE-F6B1-C3B1-18323E41F9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8" name="TextBox 7">
            <a:extLst>
              <a:ext uri="{FF2B5EF4-FFF2-40B4-BE49-F238E27FC236}">
                <a16:creationId xmlns:a16="http://schemas.microsoft.com/office/drawing/2014/main" id="{BA39CFFB-9917-669F-F012-A41A0C97A6BB}"/>
              </a:ext>
            </a:extLst>
          </p:cNvPr>
          <p:cNvSpPr txBox="1"/>
          <p:nvPr/>
        </p:nvSpPr>
        <p:spPr>
          <a:xfrm>
            <a:off x="390137" y="2300783"/>
            <a:ext cx="2028825" cy="954107"/>
          </a:xfrm>
          <a:prstGeom prst="rect">
            <a:avLst/>
          </a:prstGeom>
          <a:noFill/>
        </p:spPr>
        <p:txBody>
          <a:bodyPr wrap="square" rtlCol="0">
            <a:spAutoFit/>
          </a:bodyPr>
          <a:lstStyle/>
          <a:p>
            <a:pPr algn="ctr"/>
            <a:r>
              <a:rPr lang="fr-BE" sz="2800" dirty="0">
                <a:solidFill>
                  <a:srgbClr val="FFC000"/>
                </a:solidFill>
              </a:rPr>
              <a:t>Application domains</a:t>
            </a:r>
            <a:endParaRPr lang="en-BE" sz="2800" dirty="0">
              <a:solidFill>
                <a:srgbClr val="FFC000"/>
              </a:solidFill>
            </a:endParaRPr>
          </a:p>
        </p:txBody>
      </p:sp>
      <p:pic>
        <p:nvPicPr>
          <p:cNvPr id="1026" name="Picture 2">
            <a:extLst>
              <a:ext uri="{FF2B5EF4-FFF2-40B4-BE49-F238E27FC236}">
                <a16:creationId xmlns:a16="http://schemas.microsoft.com/office/drawing/2014/main" id="{AA4A6D39-9943-9003-37E0-15D392B9D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3456" y="2586482"/>
            <a:ext cx="3096190" cy="20567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6FB9293-A8BB-54B4-7B54-10A2CBBD7CDC}"/>
              </a:ext>
            </a:extLst>
          </p:cNvPr>
          <p:cNvPicPr>
            <a:picLocks noChangeAspect="1"/>
          </p:cNvPicPr>
          <p:nvPr/>
        </p:nvPicPr>
        <p:blipFill>
          <a:blip r:embed="rId5"/>
          <a:stretch>
            <a:fillRect/>
          </a:stretch>
        </p:blipFill>
        <p:spPr>
          <a:xfrm>
            <a:off x="7442062" y="3737079"/>
            <a:ext cx="4632958" cy="3029667"/>
          </a:xfrm>
          <a:prstGeom prst="rect">
            <a:avLst/>
          </a:prstGeom>
        </p:spPr>
      </p:pic>
      <p:pic>
        <p:nvPicPr>
          <p:cNvPr id="9" name="Picture 8" descr="A poster of a tractor and a plant&#10;&#10;AI-generated content may be incorrect.">
            <a:extLst>
              <a:ext uri="{FF2B5EF4-FFF2-40B4-BE49-F238E27FC236}">
                <a16:creationId xmlns:a16="http://schemas.microsoft.com/office/drawing/2014/main" id="{6E503393-DE77-3084-A9FF-D52D66BCBF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1961" y="1593523"/>
            <a:ext cx="2429638" cy="2959283"/>
          </a:xfrm>
          <a:prstGeom prst="rect">
            <a:avLst/>
          </a:prstGeom>
        </p:spPr>
      </p:pic>
      <p:pic>
        <p:nvPicPr>
          <p:cNvPr id="12" name="Picture 11" descr="A screen shot of a computer screen&#10;&#10;AI-generated content may be incorrect.">
            <a:extLst>
              <a:ext uri="{FF2B5EF4-FFF2-40B4-BE49-F238E27FC236}">
                <a16:creationId xmlns:a16="http://schemas.microsoft.com/office/drawing/2014/main" id="{24907221-D99E-4DEE-0296-DC11B12D32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70939" y="2227629"/>
            <a:ext cx="3787601" cy="2324360"/>
          </a:xfrm>
          <a:prstGeom prst="rect">
            <a:avLst/>
          </a:prstGeom>
        </p:spPr>
      </p:pic>
      <p:sp>
        <p:nvSpPr>
          <p:cNvPr id="15" name="TextBox 14">
            <a:extLst>
              <a:ext uri="{FF2B5EF4-FFF2-40B4-BE49-F238E27FC236}">
                <a16:creationId xmlns:a16="http://schemas.microsoft.com/office/drawing/2014/main" id="{45F38B8E-D07E-CD67-14F4-25D6F1D8DDED}"/>
              </a:ext>
            </a:extLst>
          </p:cNvPr>
          <p:cNvSpPr txBox="1"/>
          <p:nvPr/>
        </p:nvSpPr>
        <p:spPr>
          <a:xfrm>
            <a:off x="4069897" y="186487"/>
            <a:ext cx="6098720" cy="1754326"/>
          </a:xfrm>
          <a:prstGeom prst="rect">
            <a:avLst/>
          </a:prstGeom>
          <a:noFill/>
        </p:spPr>
        <p:txBody>
          <a:bodyPr wrap="square">
            <a:spAutoFit/>
          </a:bodyPr>
          <a:lstStyle/>
          <a:p>
            <a:pPr algn="ctr"/>
            <a:r>
              <a:rPr lang="en-GB" sz="1800" dirty="0"/>
              <a:t>NEREUS has hosted a dynamic series of webinars showcasing how space technologies support sustainable tourism, energy, health, agriculture and civil security, and underscore the growing importance of cross-border collaboration in leveraging space innovation for societal impact. Research/scientific contribution is highlighted during these webinars.</a:t>
            </a:r>
            <a:endParaRPr lang="en-US" sz="1800" dirty="0">
              <a:solidFill>
                <a:schemeClr val="accent5">
                  <a:lumMod val="50000"/>
                </a:schemeClr>
              </a:solidFill>
            </a:endParaRPr>
          </a:p>
        </p:txBody>
      </p:sp>
      <p:pic>
        <p:nvPicPr>
          <p:cNvPr id="1028" name="Picture 4">
            <a:extLst>
              <a:ext uri="{FF2B5EF4-FFF2-40B4-BE49-F238E27FC236}">
                <a16:creationId xmlns:a16="http://schemas.microsoft.com/office/drawing/2014/main" id="{77695865-5B1A-AD34-5755-46ACF9EA05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9104" y="4526683"/>
            <a:ext cx="4632958" cy="2324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060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6316" t="58386" r="19316" b="27860"/>
          <a:stretch/>
        </p:blipFill>
        <p:spPr>
          <a:xfrm>
            <a:off x="4548122" y="4579081"/>
            <a:ext cx="4303166" cy="758341"/>
          </a:xfrm>
          <a:prstGeom prst="rect">
            <a:avLst/>
          </a:prstGeom>
        </p:spPr>
      </p:pic>
      <p:pic>
        <p:nvPicPr>
          <p:cNvPr id="5" name="Picture 4"/>
          <p:cNvPicPr>
            <a:picLocks noChangeAspect="1"/>
          </p:cNvPicPr>
          <p:nvPr/>
        </p:nvPicPr>
        <p:blipFill>
          <a:blip r:embed="rId4"/>
          <a:stretch>
            <a:fillRect/>
          </a:stretch>
        </p:blipFill>
        <p:spPr>
          <a:xfrm>
            <a:off x="352319" y="2951732"/>
            <a:ext cx="2082513" cy="958258"/>
          </a:xfrm>
          <a:prstGeom prst="rect">
            <a:avLst/>
          </a:prstGeom>
        </p:spPr>
      </p:pic>
      <p:sp>
        <p:nvSpPr>
          <p:cNvPr id="6" name="Rectangle 5"/>
          <p:cNvSpPr/>
          <p:nvPr/>
        </p:nvSpPr>
        <p:spPr>
          <a:xfrm>
            <a:off x="1313388" y="5486674"/>
            <a:ext cx="3386313" cy="1168919"/>
          </a:xfrm>
          <a:prstGeom prst="rect">
            <a:avLst/>
          </a:prstGeom>
          <a:solidFill>
            <a:srgbClr val="002060"/>
          </a:solidFill>
          <a:ln w="25400" cap="flat" cmpd="sng" algn="ctr">
            <a:solidFill>
              <a:schemeClr val="tx1"/>
            </a:solidFill>
            <a:prstDash val="solid"/>
          </a:ln>
          <a:effectLst/>
        </p:spPr>
        <p:txBody>
          <a:bodyPr lIns="91440" tIns="45720" rIns="91440" bIns="45720" anchor="ctr"/>
          <a:lstStyle/>
          <a:p>
            <a:pPr algn="ctr" defTabSz="542742">
              <a:defRPr/>
            </a:pPr>
            <a:r>
              <a:rPr lang="fr-BE" sz="2100" kern="0">
                <a:solidFill>
                  <a:srgbClr val="8064A2">
                    <a:lumMod val="60000"/>
                    <a:lumOff val="40000"/>
                  </a:srgbClr>
                </a:solidFill>
                <a:effectLst>
                  <a:outerShdw blurRad="38100" dist="38100" dir="2700000" algn="tl">
                    <a:srgbClr val="000000">
                      <a:alpha val="43137"/>
                    </a:srgbClr>
                  </a:outerShdw>
                </a:effectLst>
                <a:latin typeface="Calibri"/>
              </a:rPr>
              <a:t>ADVOCACY</a:t>
            </a:r>
            <a:r>
              <a:rPr lang="fr-BE" sz="2100" kern="0">
                <a:solidFill>
                  <a:srgbClr val="8064A2"/>
                </a:solidFill>
                <a:effectLst>
                  <a:outerShdw blurRad="38100" dist="38100" dir="2700000" algn="tl">
                    <a:srgbClr val="000000">
                      <a:alpha val="43137"/>
                    </a:srgbClr>
                  </a:outerShdw>
                </a:effectLst>
                <a:latin typeface="Calibri"/>
              </a:rPr>
              <a:t> </a:t>
            </a:r>
            <a:r>
              <a:rPr kumimoji="0" lang="fr-BE" sz="2100" b="0" i="0" u="none" strike="noStrike" kern="0" cap="none" spc="0" normalizeH="0" baseline="0" noProof="0">
                <a:ln>
                  <a:noFill/>
                </a:ln>
                <a:solidFill>
                  <a:srgbClr val="8064A2"/>
                </a:solidFill>
                <a:effectLst>
                  <a:outerShdw blurRad="38100" dist="38100" dir="2700000" algn="tl">
                    <a:srgbClr val="000000">
                      <a:alpha val="43137"/>
                    </a:srgbClr>
                  </a:outerShdw>
                </a:effectLst>
                <a:uLnTx/>
                <a:uFillTx/>
                <a:latin typeface="Calibri"/>
                <a:ea typeface="+mn-ea"/>
                <a:cs typeface="+mn-cs"/>
              </a:rPr>
              <a:t>/</a:t>
            </a:r>
            <a:r>
              <a:rPr lang="fr-BE" sz="2100" kern="0">
                <a:solidFill>
                  <a:srgbClr val="8064A2"/>
                </a:solidFill>
                <a:effectLst>
                  <a:outerShdw blurRad="38100" dist="38100" dir="2700000" algn="tl">
                    <a:srgbClr val="000000">
                      <a:alpha val="43137"/>
                    </a:srgbClr>
                  </a:outerShdw>
                </a:effectLst>
                <a:latin typeface="Calibri"/>
              </a:rPr>
              <a:t> </a:t>
            </a:r>
            <a:r>
              <a:rPr kumimoji="0" lang="fr-BE" sz="2100" b="0" i="0" u="none" strike="noStrike" kern="0" cap="none" spc="0" normalizeH="0" baseline="0" noProof="0">
                <a:ln>
                  <a:noFill/>
                </a:ln>
                <a:solidFill>
                  <a:srgbClr val="8064A2"/>
                </a:solidFill>
                <a:effectLst>
                  <a:outerShdw blurRad="38100" dist="38100" dir="2700000" algn="tl">
                    <a:srgbClr val="000000">
                      <a:alpha val="43137"/>
                    </a:srgbClr>
                  </a:outerShdw>
                </a:effectLst>
                <a:uLnTx/>
                <a:uFillTx/>
                <a:latin typeface="Calibri"/>
                <a:ea typeface="+mn-ea"/>
                <a:cs typeface="+mn-cs"/>
              </a:rPr>
              <a:t>POLITICAL</a:t>
            </a:r>
          </a:p>
          <a:p>
            <a:pPr marL="0" marR="0" lvl="0" indent="0" algn="ctr" defTabSz="542742" eaLnBrk="1" fontAlgn="auto" latinLnBrk="0" hangingPunct="1">
              <a:lnSpc>
                <a:spcPct val="100000"/>
              </a:lnSpc>
              <a:spcBef>
                <a:spcPts val="0"/>
              </a:spcBef>
              <a:spcAft>
                <a:spcPts val="0"/>
              </a:spcAft>
              <a:buClrTx/>
              <a:buSzTx/>
              <a:buFontTx/>
              <a:buNone/>
              <a:tabLst/>
              <a:defRPr/>
            </a:pPr>
            <a:r>
              <a:rPr kumimoji="0" lang="fr-BE" sz="2100" b="0" i="0" u="none" strike="noStrike" kern="0" cap="none" spc="0" normalizeH="0" baseline="0" noProof="0">
                <a:ln>
                  <a:noFill/>
                </a:ln>
                <a:solidFill>
                  <a:srgbClr val="8064A2"/>
                </a:solidFill>
                <a:effectLst>
                  <a:outerShdw blurRad="38100" dist="38100" dir="2700000" algn="tl">
                    <a:srgbClr val="000000">
                      <a:alpha val="43137"/>
                    </a:srgbClr>
                  </a:outerShdw>
                </a:effectLst>
                <a:uLnTx/>
                <a:uFillTx/>
                <a:latin typeface="Calibri"/>
                <a:ea typeface="+mn-ea"/>
                <a:cs typeface="+mn-cs"/>
              </a:rPr>
              <a:t>DIALOGUE</a:t>
            </a:r>
            <a:endParaRPr lang="fr-BE" sz="2100" b="0" i="0" u="none" strike="noStrike" kern="0" cap="none" spc="0" normalizeH="0" baseline="0" noProof="0">
              <a:ln>
                <a:noFill/>
              </a:ln>
              <a:solidFill>
                <a:srgbClr val="8064A2"/>
              </a:solidFill>
              <a:effectLst>
                <a:outerShdw blurRad="38100" dist="38100" dir="2700000" algn="tl">
                  <a:srgbClr val="000000">
                    <a:alpha val="43137"/>
                  </a:srgbClr>
                </a:outerShdw>
              </a:effectLst>
              <a:uLnTx/>
              <a:uFillTx/>
              <a:latin typeface="Calibri"/>
              <a:cs typeface="Calibri"/>
            </a:endParaRPr>
          </a:p>
        </p:txBody>
      </p:sp>
      <p:sp>
        <p:nvSpPr>
          <p:cNvPr id="7" name="Rectangle 6"/>
          <p:cNvSpPr/>
          <p:nvPr/>
        </p:nvSpPr>
        <p:spPr>
          <a:xfrm>
            <a:off x="5076911" y="5427143"/>
            <a:ext cx="3028700" cy="1299888"/>
          </a:xfrm>
          <a:prstGeom prst="rect">
            <a:avLst/>
          </a:prstGeom>
          <a:solidFill>
            <a:srgbClr val="002060"/>
          </a:solidFill>
          <a:ln w="25400" cap="flat" cmpd="sng" algn="ctr">
            <a:solidFill>
              <a:sysClr val="windowText" lastClr="000000"/>
            </a:solidFill>
            <a:prstDash val="solid"/>
          </a:ln>
          <a:effectLst/>
        </p:spPr>
        <p:txBody>
          <a:bodyPr lIns="91440" tIns="45720" rIns="91440" bIns="45720" anchor="ctr"/>
          <a:lstStyle/>
          <a:p>
            <a:pPr algn="ctr" defTabSz="542742">
              <a:defRPr/>
            </a:pPr>
            <a:r>
              <a:rPr lang="it-IT" sz="2100" kern="0" dirty="0">
                <a:solidFill>
                  <a:srgbClr val="8064A2">
                    <a:lumMod val="60000"/>
                    <a:lumOff val="40000"/>
                  </a:srgbClr>
                </a:solidFill>
                <a:effectLst>
                  <a:outerShdw blurRad="38100" dist="38100" dir="2700000" algn="tl">
                    <a:srgbClr val="000000">
                      <a:alpha val="43137"/>
                    </a:srgbClr>
                  </a:outerShdw>
                </a:effectLst>
                <a:latin typeface="Calibri"/>
              </a:rPr>
              <a:t>INTERREGIONAL</a:t>
            </a:r>
          </a:p>
          <a:p>
            <a:pPr algn="ctr" defTabSz="542742">
              <a:defRPr/>
            </a:pPr>
            <a:r>
              <a:rPr lang="it-IT" sz="2100" kern="0" dirty="0">
                <a:solidFill>
                  <a:srgbClr val="8064A2"/>
                </a:solidFill>
                <a:effectLst>
                  <a:outerShdw blurRad="38100" dist="38100" dir="2700000" algn="tl">
                    <a:srgbClr val="000000">
                      <a:alpha val="43137"/>
                    </a:srgbClr>
                  </a:outerShdw>
                </a:effectLst>
                <a:latin typeface="Calibri"/>
              </a:rPr>
              <a:t>CO-OPERATIONS, PARTNERSHIPS and NETWORKING</a:t>
            </a:r>
            <a:endParaRPr lang="fr-BE" dirty="0">
              <a:ea typeface="+mn-ea"/>
              <a:cs typeface="+mn-cs"/>
            </a:endParaRPr>
          </a:p>
        </p:txBody>
      </p:sp>
      <p:sp>
        <p:nvSpPr>
          <p:cNvPr id="8" name="Rectangle 7"/>
          <p:cNvSpPr/>
          <p:nvPr/>
        </p:nvSpPr>
        <p:spPr>
          <a:xfrm>
            <a:off x="8695992" y="5498580"/>
            <a:ext cx="2948004" cy="1157013"/>
          </a:xfrm>
          <a:prstGeom prst="rect">
            <a:avLst/>
          </a:prstGeom>
          <a:solidFill>
            <a:srgbClr val="002060"/>
          </a:solidFill>
          <a:ln w="25400" cap="flat" cmpd="sng" algn="ctr">
            <a:solidFill>
              <a:sysClr val="windowText" lastClr="000000"/>
            </a:solidFill>
            <a:prstDash val="solid"/>
          </a:ln>
          <a:effectLst/>
        </p:spPr>
        <p:txBody>
          <a:bodyPr lIns="91440" tIns="45720" rIns="91440" bIns="45720" anchor="ctr"/>
          <a:lstStyle/>
          <a:p>
            <a:pPr algn="ctr" defTabSz="542742">
              <a:defRPr/>
            </a:pPr>
            <a:r>
              <a:rPr lang="fr-BE" sz="2100" kern="0">
                <a:solidFill>
                  <a:srgbClr val="8064A2"/>
                </a:solidFill>
                <a:effectLst>
                  <a:outerShdw blurRad="38100" dist="38100" dir="2700000" algn="tl">
                    <a:srgbClr val="000000">
                      <a:alpha val="43137"/>
                    </a:srgbClr>
                  </a:outerShdw>
                </a:effectLst>
                <a:latin typeface="Calibri"/>
              </a:rPr>
              <a:t>NEW TRENDS </a:t>
            </a:r>
            <a:r>
              <a:rPr kumimoji="0" lang="fr-BE" sz="2100" b="0" i="0" u="none" strike="noStrike" kern="0" cap="none" spc="0" normalizeH="0" baseline="0" noProof="0">
                <a:ln>
                  <a:noFill/>
                </a:ln>
                <a:solidFill>
                  <a:srgbClr val="8064A2"/>
                </a:solidFill>
                <a:effectLst>
                  <a:outerShdw blurRad="38100" dist="38100" dir="2700000" algn="tl">
                    <a:srgbClr val="000000">
                      <a:alpha val="43137"/>
                    </a:srgbClr>
                  </a:outerShdw>
                </a:effectLst>
                <a:uLnTx/>
                <a:uFillTx/>
                <a:latin typeface="Calibri"/>
                <a:ea typeface="+mn-ea"/>
                <a:cs typeface="+mn-cs"/>
              </a:rPr>
              <a:t>/</a:t>
            </a:r>
          </a:p>
          <a:p>
            <a:pPr marL="0" marR="0" lvl="0" indent="0" algn="ctr" defTabSz="542742" eaLnBrk="1" fontAlgn="auto" latinLnBrk="0" hangingPunct="1">
              <a:lnSpc>
                <a:spcPct val="100000"/>
              </a:lnSpc>
              <a:spcBef>
                <a:spcPts val="0"/>
              </a:spcBef>
              <a:spcAft>
                <a:spcPts val="0"/>
              </a:spcAft>
              <a:buClrTx/>
              <a:buSzTx/>
              <a:buFontTx/>
              <a:buNone/>
              <a:tabLst/>
              <a:defRPr/>
            </a:pPr>
            <a:r>
              <a:rPr kumimoji="0" lang="fr-BE" sz="2100" b="0" i="0" u="none" strike="noStrike" kern="0" cap="none" spc="0" normalizeH="0" baseline="0" noProof="0">
                <a:ln>
                  <a:noFill/>
                </a:ln>
                <a:solidFill>
                  <a:srgbClr val="8064A2"/>
                </a:solidFill>
                <a:effectLst>
                  <a:outerShdw blurRad="38100" dist="38100" dir="2700000" algn="tl">
                    <a:srgbClr val="000000">
                      <a:alpha val="43137"/>
                    </a:srgbClr>
                  </a:outerShdw>
                </a:effectLst>
                <a:uLnTx/>
                <a:uFillTx/>
                <a:latin typeface="Calibri"/>
                <a:ea typeface="+mn-ea"/>
                <a:cs typeface="+mn-cs"/>
              </a:rPr>
              <a:t>PUBLIC</a:t>
            </a:r>
            <a:endParaRPr lang="fr-BE" sz="2100" b="0" i="0" u="none" strike="noStrike" kern="0" cap="none" spc="0" normalizeH="0" baseline="0" noProof="0">
              <a:ln>
                <a:noFill/>
              </a:ln>
              <a:solidFill>
                <a:srgbClr val="8064A2"/>
              </a:solidFill>
              <a:effectLst>
                <a:outerShdw blurRad="38100" dist="38100" dir="2700000" algn="tl">
                  <a:srgbClr val="000000">
                    <a:alpha val="43137"/>
                  </a:srgbClr>
                </a:outerShdw>
              </a:effectLst>
              <a:uLnTx/>
              <a:uFillTx/>
              <a:latin typeface="Calibri"/>
              <a:cs typeface="Calibri"/>
            </a:endParaRPr>
          </a:p>
          <a:p>
            <a:pPr marL="0" marR="0" lvl="0" indent="0" algn="ctr" defTabSz="542742" eaLnBrk="1" fontAlgn="auto" latinLnBrk="0" hangingPunct="1">
              <a:lnSpc>
                <a:spcPct val="100000"/>
              </a:lnSpc>
              <a:spcBef>
                <a:spcPts val="0"/>
              </a:spcBef>
              <a:spcAft>
                <a:spcPts val="0"/>
              </a:spcAft>
              <a:buClrTx/>
              <a:buSzTx/>
              <a:buFontTx/>
              <a:buNone/>
              <a:tabLst/>
              <a:defRPr/>
            </a:pPr>
            <a:r>
              <a:rPr lang="fr-BE" sz="2100" kern="0">
                <a:solidFill>
                  <a:srgbClr val="8064A2">
                    <a:lumMod val="60000"/>
                    <a:lumOff val="40000"/>
                  </a:srgbClr>
                </a:solidFill>
                <a:effectLst>
                  <a:outerShdw blurRad="38100" dist="38100" dir="2700000" algn="tl">
                    <a:srgbClr val="000000">
                      <a:alpha val="43137"/>
                    </a:srgbClr>
                  </a:outerShdw>
                </a:effectLst>
                <a:latin typeface="Calibri"/>
              </a:rPr>
              <a:t>OUTREACH</a:t>
            </a:r>
          </a:p>
        </p:txBody>
      </p:sp>
      <p:sp>
        <p:nvSpPr>
          <p:cNvPr id="3" name="TextBox 2">
            <a:extLst>
              <a:ext uri="{FF2B5EF4-FFF2-40B4-BE49-F238E27FC236}">
                <a16:creationId xmlns:a16="http://schemas.microsoft.com/office/drawing/2014/main" id="{41BE648D-12F6-F966-024B-AA0DB339A24C}"/>
              </a:ext>
            </a:extLst>
          </p:cNvPr>
          <p:cNvSpPr txBox="1"/>
          <p:nvPr/>
        </p:nvSpPr>
        <p:spPr>
          <a:xfrm>
            <a:off x="238246" y="856653"/>
            <a:ext cx="2322997" cy="1815882"/>
          </a:xfrm>
          <a:prstGeom prst="rect">
            <a:avLst/>
          </a:prstGeom>
          <a:noFill/>
        </p:spPr>
        <p:txBody>
          <a:bodyPr wrap="square" lIns="91440" tIns="45720" rIns="91440" bIns="45720" rtlCol="0" anchor="t">
            <a:spAutoFit/>
          </a:bodyPr>
          <a:lstStyle/>
          <a:p>
            <a:pPr algn="ctr"/>
            <a:r>
              <a:rPr lang="en-US" sz="2800" dirty="0">
                <a:solidFill>
                  <a:srgbClr val="002060"/>
                </a:solidFill>
              </a:rPr>
              <a:t>23 European Regions and </a:t>
            </a:r>
          </a:p>
          <a:p>
            <a:pPr algn="ctr"/>
            <a:r>
              <a:rPr lang="en-US" sz="2800" dirty="0">
                <a:solidFill>
                  <a:srgbClr val="002060"/>
                </a:solidFill>
              </a:rPr>
              <a:t>38 Associated Partners</a:t>
            </a:r>
            <a:endParaRPr lang="en-BE" sz="2800" dirty="0">
              <a:solidFill>
                <a:srgbClr val="002060"/>
              </a:solidFill>
            </a:endParaRPr>
          </a:p>
        </p:txBody>
      </p:sp>
      <p:pic>
        <p:nvPicPr>
          <p:cNvPr id="10" name="Picture 9" descr="A collection of logos on a white background&#10;&#10;AI-generated content may be incorrect.">
            <a:extLst>
              <a:ext uri="{FF2B5EF4-FFF2-40B4-BE49-F238E27FC236}">
                <a16:creationId xmlns:a16="http://schemas.microsoft.com/office/drawing/2014/main" id="{51525B2E-1D77-30C6-2B77-6AD740CF9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8767" y="388785"/>
            <a:ext cx="8598561" cy="4130207"/>
          </a:xfrm>
          <a:prstGeom prst="rect">
            <a:avLst/>
          </a:prstGeom>
        </p:spPr>
      </p:pic>
    </p:spTree>
    <p:extLst>
      <p:ext uri="{BB962C8B-B14F-4D97-AF65-F5344CB8AC3E}">
        <p14:creationId xmlns:p14="http://schemas.microsoft.com/office/powerpoint/2010/main" val="17316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382"/>
            <a:ext cx="2809103" cy="69363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7" name="Rectangle 6"/>
          <p:cNvSpPr/>
          <p:nvPr/>
        </p:nvSpPr>
        <p:spPr>
          <a:xfrm>
            <a:off x="3297503" y="3036369"/>
            <a:ext cx="8088701" cy="437043"/>
          </a:xfrm>
          <a:prstGeom prst="rect">
            <a:avLst/>
          </a:prstGeom>
        </p:spPr>
        <p:txBody>
          <a:bodyPr wrap="square">
            <a:spAutoFit/>
          </a:bodyPr>
          <a:lstStyle/>
          <a:p>
            <a:pPr marL="342900" indent="-342900" algn="just">
              <a:lnSpc>
                <a:spcPct val="120000"/>
              </a:lnSpc>
              <a:buFont typeface="Wingdings" panose="05000000000000000000" pitchFamily="2" charset="2"/>
              <a:buChar char="§"/>
            </a:pPr>
            <a:endParaRPr lang="en-GB" sz="2000">
              <a:solidFill>
                <a:srgbClr val="002060"/>
              </a:solidFill>
            </a:endParaRPr>
          </a:p>
        </p:txBody>
      </p:sp>
      <p:sp>
        <p:nvSpPr>
          <p:cNvPr id="4" name="TextBox 3"/>
          <p:cNvSpPr txBox="1"/>
          <p:nvPr/>
        </p:nvSpPr>
        <p:spPr>
          <a:xfrm>
            <a:off x="3498257" y="1049860"/>
            <a:ext cx="7974418" cy="461665"/>
          </a:xfrm>
          <a:prstGeom prst="rect">
            <a:avLst/>
          </a:prstGeom>
          <a:noFill/>
        </p:spPr>
        <p:txBody>
          <a:bodyPr wrap="square" rtlCol="0">
            <a:spAutoFit/>
          </a:bodyPr>
          <a:lstStyle/>
          <a:p>
            <a:pPr algn="ctr"/>
            <a:endParaRPr lang="en-US" sz="2400">
              <a:solidFill>
                <a:schemeClr val="accent5">
                  <a:lumMod val="50000"/>
                </a:schemeClr>
              </a:solidFill>
            </a:endParaRPr>
          </a:p>
        </p:txBody>
      </p:sp>
      <p:sp>
        <p:nvSpPr>
          <p:cNvPr id="6" name="TextBox 5">
            <a:extLst>
              <a:ext uri="{FF2B5EF4-FFF2-40B4-BE49-F238E27FC236}">
                <a16:creationId xmlns:a16="http://schemas.microsoft.com/office/drawing/2014/main" id="{B5B1D414-8496-1022-99B6-7ABE5CDC383C}"/>
              </a:ext>
            </a:extLst>
          </p:cNvPr>
          <p:cNvSpPr txBox="1"/>
          <p:nvPr/>
        </p:nvSpPr>
        <p:spPr>
          <a:xfrm>
            <a:off x="3182711" y="504361"/>
            <a:ext cx="9009289" cy="2031325"/>
          </a:xfrm>
          <a:prstGeom prst="rect">
            <a:avLst/>
          </a:prstGeom>
          <a:noFill/>
        </p:spPr>
        <p:txBody>
          <a:bodyPr wrap="square">
            <a:spAutoFit/>
          </a:bodyPr>
          <a:lstStyle/>
          <a:p>
            <a:pPr algn="just"/>
            <a:r>
              <a:rPr lang="en-GB" dirty="0"/>
              <a:t>The </a:t>
            </a:r>
            <a:r>
              <a:rPr lang="en-GB" b="1" dirty="0"/>
              <a:t>NEREUS Earth Observation Working Group</a:t>
            </a:r>
            <a:r>
              <a:rPr lang="en-GB" dirty="0"/>
              <a:t>, is a group of scientific regional experts focused on the promotion of the EO/Copernicus technologies. It advises the Management Board, monitors emerging EO trends, and hosts expert meetings to foster collaboration and innovation. The group supports regions by sharing tools, conducting policy analysis, and offering practical recommendations aligned with stakeholders’ needs. In 2025, it is preparing a peer-reviewed publication on satellite data, highlighting regional contributions to the SDGs and the critical role of regions in the space sector.</a:t>
            </a:r>
          </a:p>
        </p:txBody>
      </p:sp>
      <p:sp>
        <p:nvSpPr>
          <p:cNvPr id="8" name="TextBox 7">
            <a:extLst>
              <a:ext uri="{FF2B5EF4-FFF2-40B4-BE49-F238E27FC236}">
                <a16:creationId xmlns:a16="http://schemas.microsoft.com/office/drawing/2014/main" id="{7BF85166-0D6A-A5C0-A6FE-7A917D58207C}"/>
              </a:ext>
            </a:extLst>
          </p:cNvPr>
          <p:cNvSpPr txBox="1"/>
          <p:nvPr/>
        </p:nvSpPr>
        <p:spPr>
          <a:xfrm>
            <a:off x="390137" y="2300783"/>
            <a:ext cx="2028825" cy="1815882"/>
          </a:xfrm>
          <a:prstGeom prst="rect">
            <a:avLst/>
          </a:prstGeom>
          <a:noFill/>
        </p:spPr>
        <p:txBody>
          <a:bodyPr wrap="square" rtlCol="0">
            <a:spAutoFit/>
          </a:bodyPr>
          <a:lstStyle/>
          <a:p>
            <a:pPr algn="ctr"/>
            <a:r>
              <a:rPr lang="fr-BE" sz="2800" dirty="0">
                <a:solidFill>
                  <a:srgbClr val="FFC000"/>
                </a:solidFill>
              </a:rPr>
              <a:t>Earth Observation Working Group</a:t>
            </a:r>
            <a:endParaRPr lang="en-BE" sz="2800" dirty="0">
              <a:solidFill>
                <a:srgbClr val="FFC000"/>
              </a:solidFill>
            </a:endParaRPr>
          </a:p>
        </p:txBody>
      </p:sp>
      <p:pic>
        <p:nvPicPr>
          <p:cNvPr id="9" name="Picture 8">
            <a:extLst>
              <a:ext uri="{FF2B5EF4-FFF2-40B4-BE49-F238E27FC236}">
                <a16:creationId xmlns:a16="http://schemas.microsoft.com/office/drawing/2014/main" id="{34EAA0D0-99D5-A6DC-EE4B-7EFD8056AC48}"/>
              </a:ext>
            </a:extLst>
          </p:cNvPr>
          <p:cNvPicPr>
            <a:picLocks noChangeAspect="1"/>
          </p:cNvPicPr>
          <p:nvPr/>
        </p:nvPicPr>
        <p:blipFill>
          <a:blip r:embed="rId4"/>
          <a:stretch>
            <a:fillRect/>
          </a:stretch>
        </p:blipFill>
        <p:spPr>
          <a:xfrm>
            <a:off x="5017880" y="2954372"/>
            <a:ext cx="4935171" cy="3701378"/>
          </a:xfrm>
          <a:prstGeom prst="rect">
            <a:avLst/>
          </a:prstGeom>
        </p:spPr>
      </p:pic>
    </p:spTree>
    <p:extLst>
      <p:ext uri="{BB962C8B-B14F-4D97-AF65-F5344CB8AC3E}">
        <p14:creationId xmlns:p14="http://schemas.microsoft.com/office/powerpoint/2010/main" val="3161411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50268-D399-A6D7-813E-509D3C94B95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F47054-6DB6-106B-6BAB-0BD685F7AB08}"/>
              </a:ext>
            </a:extLst>
          </p:cNvPr>
          <p:cNvSpPr/>
          <p:nvPr/>
        </p:nvSpPr>
        <p:spPr>
          <a:xfrm>
            <a:off x="0" y="-78382"/>
            <a:ext cx="2809103" cy="69363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a:extLst>
              <a:ext uri="{FF2B5EF4-FFF2-40B4-BE49-F238E27FC236}">
                <a16:creationId xmlns:a16="http://schemas.microsoft.com/office/drawing/2014/main" id="{958FF009-938D-444D-6616-861958FB2C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7" name="Rectangle 6">
            <a:extLst>
              <a:ext uri="{FF2B5EF4-FFF2-40B4-BE49-F238E27FC236}">
                <a16:creationId xmlns:a16="http://schemas.microsoft.com/office/drawing/2014/main" id="{8A8F50E2-48E9-3D06-8DCF-733D6842DE94}"/>
              </a:ext>
            </a:extLst>
          </p:cNvPr>
          <p:cNvSpPr/>
          <p:nvPr/>
        </p:nvSpPr>
        <p:spPr>
          <a:xfrm>
            <a:off x="3297503" y="3036369"/>
            <a:ext cx="8088701" cy="437043"/>
          </a:xfrm>
          <a:prstGeom prst="rect">
            <a:avLst/>
          </a:prstGeom>
        </p:spPr>
        <p:txBody>
          <a:bodyPr wrap="square">
            <a:spAutoFit/>
          </a:bodyPr>
          <a:lstStyle/>
          <a:p>
            <a:pPr marL="342900" indent="-342900" algn="just">
              <a:lnSpc>
                <a:spcPct val="120000"/>
              </a:lnSpc>
              <a:buFont typeface="Wingdings" panose="05000000000000000000" pitchFamily="2" charset="2"/>
              <a:buChar char="§"/>
            </a:pPr>
            <a:endParaRPr lang="en-GB" sz="2000">
              <a:solidFill>
                <a:srgbClr val="002060"/>
              </a:solidFill>
            </a:endParaRPr>
          </a:p>
        </p:txBody>
      </p:sp>
      <p:sp>
        <p:nvSpPr>
          <p:cNvPr id="4" name="TextBox 3">
            <a:extLst>
              <a:ext uri="{FF2B5EF4-FFF2-40B4-BE49-F238E27FC236}">
                <a16:creationId xmlns:a16="http://schemas.microsoft.com/office/drawing/2014/main" id="{4E9368B1-D4D2-D476-8D36-D6E0D2B1B658}"/>
              </a:ext>
            </a:extLst>
          </p:cNvPr>
          <p:cNvSpPr txBox="1"/>
          <p:nvPr/>
        </p:nvSpPr>
        <p:spPr>
          <a:xfrm>
            <a:off x="3498257" y="1049860"/>
            <a:ext cx="7974418" cy="461665"/>
          </a:xfrm>
          <a:prstGeom prst="rect">
            <a:avLst/>
          </a:prstGeom>
          <a:noFill/>
        </p:spPr>
        <p:txBody>
          <a:bodyPr wrap="square" rtlCol="0">
            <a:spAutoFit/>
          </a:bodyPr>
          <a:lstStyle/>
          <a:p>
            <a:pPr algn="ctr"/>
            <a:endParaRPr lang="en-US" sz="2400">
              <a:solidFill>
                <a:schemeClr val="accent5">
                  <a:lumMod val="50000"/>
                </a:schemeClr>
              </a:solidFill>
            </a:endParaRPr>
          </a:p>
        </p:txBody>
      </p:sp>
      <p:pic>
        <p:nvPicPr>
          <p:cNvPr id="5" name="Picture 4" descr="A screenshot of a computer&#10;&#10;Description automatically generated">
            <a:extLst>
              <a:ext uri="{FF2B5EF4-FFF2-40B4-BE49-F238E27FC236}">
                <a16:creationId xmlns:a16="http://schemas.microsoft.com/office/drawing/2014/main" id="{911D2981-0BAB-C49D-E7F0-D65F713D029B}"/>
              </a:ext>
            </a:extLst>
          </p:cNvPr>
          <p:cNvPicPr>
            <a:picLocks noChangeAspect="1"/>
          </p:cNvPicPr>
          <p:nvPr/>
        </p:nvPicPr>
        <p:blipFill rotWithShape="1">
          <a:blip r:embed="rId4"/>
          <a:srcRect l="11556" t="42245" r="11692" b="36496"/>
          <a:stretch/>
        </p:blipFill>
        <p:spPr>
          <a:xfrm>
            <a:off x="3403761" y="315897"/>
            <a:ext cx="7546318" cy="1195628"/>
          </a:xfrm>
          <a:prstGeom prst="rect">
            <a:avLst/>
          </a:prstGeom>
        </p:spPr>
      </p:pic>
      <p:sp>
        <p:nvSpPr>
          <p:cNvPr id="10" name="TextBox 9">
            <a:extLst>
              <a:ext uri="{FF2B5EF4-FFF2-40B4-BE49-F238E27FC236}">
                <a16:creationId xmlns:a16="http://schemas.microsoft.com/office/drawing/2014/main" id="{B766D7B3-C02A-4E31-C732-1E711EC20636}"/>
              </a:ext>
            </a:extLst>
          </p:cNvPr>
          <p:cNvSpPr txBox="1"/>
          <p:nvPr/>
        </p:nvSpPr>
        <p:spPr>
          <a:xfrm>
            <a:off x="223300" y="2793225"/>
            <a:ext cx="18341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solidFill>
                  <a:schemeClr val="bg1"/>
                </a:solidFill>
                <a:ea typeface="+mn-lt"/>
                <a:cs typeface="+mn-lt"/>
              </a:rPr>
              <a:t>https://www.oceanids-project.eu/</a:t>
            </a:r>
            <a:endParaRPr lang="en-US" sz="2400" b="1" dirty="0">
              <a:solidFill>
                <a:schemeClr val="bg1"/>
              </a:solidFill>
              <a:ea typeface="Calibri"/>
              <a:cs typeface="Calibri"/>
            </a:endParaRPr>
          </a:p>
        </p:txBody>
      </p:sp>
      <p:sp>
        <p:nvSpPr>
          <p:cNvPr id="6" name="TextBox 5">
            <a:extLst>
              <a:ext uri="{FF2B5EF4-FFF2-40B4-BE49-F238E27FC236}">
                <a16:creationId xmlns:a16="http://schemas.microsoft.com/office/drawing/2014/main" id="{9B9D6CF0-EE96-0204-8F5E-A8E856DFAA17}"/>
              </a:ext>
            </a:extLst>
          </p:cNvPr>
          <p:cNvSpPr txBox="1"/>
          <p:nvPr/>
        </p:nvSpPr>
        <p:spPr>
          <a:xfrm>
            <a:off x="4112372" y="3389809"/>
            <a:ext cx="6098720" cy="369332"/>
          </a:xfrm>
          <a:prstGeom prst="rect">
            <a:avLst/>
          </a:prstGeom>
          <a:noFill/>
        </p:spPr>
        <p:txBody>
          <a:bodyPr wrap="square">
            <a:spAutoFit/>
          </a:bodyPr>
          <a:lstStyle/>
          <a:p>
            <a:pPr algn="ctr">
              <a:buNone/>
            </a:pPr>
            <a:r>
              <a:rPr lang="en-GB" b="1" i="0" cap="all" dirty="0">
                <a:solidFill>
                  <a:srgbClr val="017875"/>
                </a:solidFill>
                <a:effectLst/>
                <a:latin typeface="Roboto" panose="02000000000000000000" pitchFamily="2" charset="0"/>
              </a:rPr>
              <a:t>Scientific &amp; Technological Objectives</a:t>
            </a:r>
          </a:p>
        </p:txBody>
      </p:sp>
      <p:sp>
        <p:nvSpPr>
          <p:cNvPr id="8" name="Rectangle 7">
            <a:extLst>
              <a:ext uri="{FF2B5EF4-FFF2-40B4-BE49-F238E27FC236}">
                <a16:creationId xmlns:a16="http://schemas.microsoft.com/office/drawing/2014/main" id="{854298B1-CD64-5DCE-3481-5A470BC4BB7E}"/>
              </a:ext>
            </a:extLst>
          </p:cNvPr>
          <p:cNvSpPr/>
          <p:nvPr/>
        </p:nvSpPr>
        <p:spPr>
          <a:xfrm>
            <a:off x="4112372" y="1685230"/>
            <a:ext cx="6458961" cy="1569660"/>
          </a:xfrm>
          <a:prstGeom prst="rect">
            <a:avLst/>
          </a:prstGeom>
        </p:spPr>
        <p:txBody>
          <a:bodyPr wrap="square">
            <a:spAutoFit/>
          </a:bodyPr>
          <a:lstStyle/>
          <a:p>
            <a:pPr lvl="0" algn="just">
              <a:buClr>
                <a:srgbClr val="FFC000"/>
              </a:buClr>
              <a:defRPr/>
            </a:pPr>
            <a:r>
              <a:rPr lang="en-US" sz="2400" b="1" dirty="0">
                <a:solidFill>
                  <a:srgbClr val="424F67"/>
                </a:solidFill>
                <a:latin typeface="Segoe UI Semilight" panose="020B0402040204020203" pitchFamily="34" charset="0"/>
                <a:cs typeface="Segoe UI Semilight" panose="020B0402040204020203" pitchFamily="34" charset="0"/>
              </a:rPr>
              <a:t>User-driven applications and tools for Climate-Informed Maritime Spatial Planning and integrated seascape management, towards a resilient &amp; inclusive Blue Economy</a:t>
            </a:r>
          </a:p>
        </p:txBody>
      </p:sp>
      <p:sp>
        <p:nvSpPr>
          <p:cNvPr id="15" name="Rectangle 3">
            <a:extLst>
              <a:ext uri="{FF2B5EF4-FFF2-40B4-BE49-F238E27FC236}">
                <a16:creationId xmlns:a16="http://schemas.microsoft.com/office/drawing/2014/main" id="{81F980B9-1884-9C44-60AC-C34273F976AD}"/>
              </a:ext>
            </a:extLst>
          </p:cNvPr>
          <p:cNvSpPr>
            <a:spLocks noChangeArrowheads="1"/>
          </p:cNvSpPr>
          <p:nvPr/>
        </p:nvSpPr>
        <p:spPr bwMode="auto">
          <a:xfrm>
            <a:off x="2904868" y="3833169"/>
            <a:ext cx="916119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Define scientific requirements for new EO data services and advance climate, meteorological and environmental impact models.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Develop multi-hazard climate-risk assessment methodologies and integrated EO–spatial data platforms.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Build a scientific Decision support systems to support climate-informed maritime spatial planning in coastal regions.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Deploy modular EO tools on operational infrastructures and ensure cross-regional validation and replication.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Conduct gap analysis, stakeholder mapping and participatory co-creation to strengthen scientific uptake and impact.</a:t>
            </a:r>
          </a:p>
        </p:txBody>
      </p:sp>
    </p:spTree>
    <p:extLst>
      <p:ext uri="{BB962C8B-B14F-4D97-AF65-F5344CB8AC3E}">
        <p14:creationId xmlns:p14="http://schemas.microsoft.com/office/powerpoint/2010/main" val="389243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5" name="TextBox 4"/>
          <p:cNvSpPr txBox="1"/>
          <p:nvPr/>
        </p:nvSpPr>
        <p:spPr>
          <a:xfrm>
            <a:off x="232115" y="1863911"/>
            <a:ext cx="2344868" cy="954107"/>
          </a:xfrm>
          <a:prstGeom prst="rect">
            <a:avLst/>
          </a:prstGeom>
          <a:noFill/>
        </p:spPr>
        <p:txBody>
          <a:bodyPr wrap="square" rtlCol="0">
            <a:spAutoFit/>
          </a:bodyPr>
          <a:lstStyle/>
          <a:p>
            <a:pPr marL="0" lvl="1" algn="ctr">
              <a:spcAft>
                <a:spcPts val="1200"/>
              </a:spcAft>
            </a:pPr>
            <a:r>
              <a:rPr lang="de-DE" sz="2800">
                <a:solidFill>
                  <a:srgbClr val="E3B803"/>
                </a:solidFill>
              </a:rPr>
              <a:t>OCEANIDS, EU H2020</a:t>
            </a:r>
          </a:p>
        </p:txBody>
      </p:sp>
      <p:pic>
        <p:nvPicPr>
          <p:cNvPr id="4" name="Picture 3" descr="A blue and white logo&#10;&#10;Description automatically generated">
            <a:extLst>
              <a:ext uri="{FF2B5EF4-FFF2-40B4-BE49-F238E27FC236}">
                <a16:creationId xmlns:a16="http://schemas.microsoft.com/office/drawing/2014/main" id="{ADF0253B-DCDD-F776-5C69-988218756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0056" y="182994"/>
            <a:ext cx="7778938" cy="1220098"/>
          </a:xfrm>
          <a:prstGeom prst="rect">
            <a:avLst/>
          </a:prstGeom>
        </p:spPr>
      </p:pic>
      <p:sp>
        <p:nvSpPr>
          <p:cNvPr id="7" name="TextBox 6">
            <a:extLst>
              <a:ext uri="{FF2B5EF4-FFF2-40B4-BE49-F238E27FC236}">
                <a16:creationId xmlns:a16="http://schemas.microsoft.com/office/drawing/2014/main" id="{4D05C858-731B-6619-DDB7-9F38B5C73260}"/>
              </a:ext>
            </a:extLst>
          </p:cNvPr>
          <p:cNvSpPr txBox="1"/>
          <p:nvPr/>
        </p:nvSpPr>
        <p:spPr>
          <a:xfrm>
            <a:off x="3864873" y="1602301"/>
            <a:ext cx="7189304" cy="523220"/>
          </a:xfrm>
          <a:prstGeom prst="rect">
            <a:avLst/>
          </a:prstGeom>
          <a:noFill/>
        </p:spPr>
        <p:txBody>
          <a:bodyPr wrap="square" lIns="91440" tIns="45720" rIns="91440" bIns="45720" rtlCol="0" anchor="t">
            <a:spAutoFit/>
          </a:bodyPr>
          <a:lstStyle/>
          <a:p>
            <a:r>
              <a:rPr lang="en-GB" sz="2800" dirty="0"/>
              <a:t>Final event June 2026 organised by NEREUS!</a:t>
            </a:r>
            <a:endParaRPr lang="en-GB" sz="2000" dirty="0"/>
          </a:p>
        </p:txBody>
      </p:sp>
      <p:pic>
        <p:nvPicPr>
          <p:cNvPr id="4098" name="Picture 2">
            <a:extLst>
              <a:ext uri="{FF2B5EF4-FFF2-40B4-BE49-F238E27FC236}">
                <a16:creationId xmlns:a16="http://schemas.microsoft.com/office/drawing/2014/main" id="{EE734A55-E174-B110-33F7-87347E1F8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056" y="2226831"/>
            <a:ext cx="6667500" cy="4448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3DAD63-05A0-2B9A-7953-26657D001280}"/>
              </a:ext>
            </a:extLst>
          </p:cNvPr>
          <p:cNvSpPr txBox="1"/>
          <p:nvPr/>
        </p:nvSpPr>
        <p:spPr>
          <a:xfrm>
            <a:off x="10322922" y="4851770"/>
            <a:ext cx="1705304" cy="1323439"/>
          </a:xfrm>
          <a:prstGeom prst="rect">
            <a:avLst/>
          </a:prstGeom>
          <a:noFill/>
        </p:spPr>
        <p:txBody>
          <a:bodyPr wrap="square" lIns="91440" tIns="45720" rIns="91440" bIns="45720" rtlCol="0" anchor="t">
            <a:spAutoFit/>
          </a:bodyPr>
          <a:lstStyle/>
          <a:p>
            <a:r>
              <a:rPr lang="en-GB" sz="1600" i="1" dirty="0"/>
              <a:t>2025 workshop in the port of Antwerp organised by NEREUS</a:t>
            </a:r>
          </a:p>
        </p:txBody>
      </p:sp>
    </p:spTree>
    <p:extLst>
      <p:ext uri="{BB962C8B-B14F-4D97-AF65-F5344CB8AC3E}">
        <p14:creationId xmlns:p14="http://schemas.microsoft.com/office/powerpoint/2010/main" val="1292500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85331-6292-2C8D-6CD0-D0A36A7C5B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6BD7C2C-9FEE-90A8-289C-5B05A2964FA5}"/>
              </a:ext>
            </a:extLst>
          </p:cNvPr>
          <p:cNvSpPr/>
          <p:nvPr/>
        </p:nvSpPr>
        <p:spPr>
          <a:xfrm>
            <a:off x="-2" y="0"/>
            <a:ext cx="280910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a:extLst>
              <a:ext uri="{FF2B5EF4-FFF2-40B4-BE49-F238E27FC236}">
                <a16:creationId xmlns:a16="http://schemas.microsoft.com/office/drawing/2014/main" id="{555B8141-125B-67EB-AFE9-0D1E4833C3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5" name="TextBox 4">
            <a:extLst>
              <a:ext uri="{FF2B5EF4-FFF2-40B4-BE49-F238E27FC236}">
                <a16:creationId xmlns:a16="http://schemas.microsoft.com/office/drawing/2014/main" id="{182A3C6B-C8A7-49FD-E9B9-F07337447858}"/>
              </a:ext>
            </a:extLst>
          </p:cNvPr>
          <p:cNvSpPr txBox="1"/>
          <p:nvPr/>
        </p:nvSpPr>
        <p:spPr>
          <a:xfrm>
            <a:off x="-135536" y="2533946"/>
            <a:ext cx="2944637" cy="954107"/>
          </a:xfrm>
          <a:prstGeom prst="rect">
            <a:avLst/>
          </a:prstGeom>
          <a:noFill/>
        </p:spPr>
        <p:txBody>
          <a:bodyPr wrap="square" rtlCol="0">
            <a:spAutoFit/>
          </a:bodyPr>
          <a:lstStyle/>
          <a:p>
            <a:pPr marL="0" lvl="1" algn="ctr">
              <a:spcAft>
                <a:spcPts val="1200"/>
              </a:spcAft>
            </a:pPr>
            <a:r>
              <a:rPr lang="de-DE" sz="2800" dirty="0">
                <a:solidFill>
                  <a:srgbClr val="E3B803"/>
                </a:solidFill>
              </a:rPr>
              <a:t>Education/training series</a:t>
            </a:r>
          </a:p>
        </p:txBody>
      </p:sp>
      <p:sp>
        <p:nvSpPr>
          <p:cNvPr id="8" name="TextBox 7">
            <a:extLst>
              <a:ext uri="{FF2B5EF4-FFF2-40B4-BE49-F238E27FC236}">
                <a16:creationId xmlns:a16="http://schemas.microsoft.com/office/drawing/2014/main" id="{547774EA-8662-DB71-CFBB-EE471975B251}"/>
              </a:ext>
            </a:extLst>
          </p:cNvPr>
          <p:cNvSpPr txBox="1"/>
          <p:nvPr/>
        </p:nvSpPr>
        <p:spPr>
          <a:xfrm>
            <a:off x="4160126" y="3776814"/>
            <a:ext cx="6207672" cy="2308324"/>
          </a:xfrm>
          <a:prstGeom prst="rect">
            <a:avLst/>
          </a:prstGeom>
          <a:noFill/>
        </p:spPr>
        <p:txBody>
          <a:bodyPr wrap="square">
            <a:spAutoFit/>
          </a:bodyPr>
          <a:lstStyle/>
          <a:p>
            <a:pPr algn="just"/>
            <a:r>
              <a:rPr lang="en-GB" dirty="0"/>
              <a:t>Since 2021, the webinars on </a:t>
            </a:r>
            <a:r>
              <a:rPr lang="en-GB" b="1" dirty="0"/>
              <a:t>education and training </a:t>
            </a:r>
            <a:r>
              <a:rPr lang="en-GB" dirty="0"/>
              <a:t>in the space sector aim to promote the work of our member universities/research centres and invite young generations to incorporate space into their education/ work and to showcase education opportunities in the space sector. Additionally, we facilitate their engagement with key EU and international stakeholders to enable partnerships and collaborative opportunities.</a:t>
            </a:r>
          </a:p>
        </p:txBody>
      </p:sp>
      <p:sp>
        <p:nvSpPr>
          <p:cNvPr id="9" name="TextBox 8">
            <a:extLst>
              <a:ext uri="{FF2B5EF4-FFF2-40B4-BE49-F238E27FC236}">
                <a16:creationId xmlns:a16="http://schemas.microsoft.com/office/drawing/2014/main" id="{E0DDD31B-6FF6-CADD-F43B-881313E6998D}"/>
              </a:ext>
            </a:extLst>
          </p:cNvPr>
          <p:cNvSpPr txBox="1"/>
          <p:nvPr/>
        </p:nvSpPr>
        <p:spPr>
          <a:xfrm>
            <a:off x="3003406" y="286143"/>
            <a:ext cx="8964120" cy="1200329"/>
          </a:xfrm>
          <a:prstGeom prst="rect">
            <a:avLst/>
          </a:prstGeom>
          <a:noFill/>
        </p:spPr>
        <p:txBody>
          <a:bodyPr wrap="square">
            <a:spAutoFit/>
          </a:bodyPr>
          <a:lstStyle/>
          <a:p>
            <a:pPr algn="ctr"/>
            <a:r>
              <a:rPr lang="de-DE" sz="3600" i="0" cap="all" dirty="0">
                <a:solidFill>
                  <a:srgbClr val="0258A1"/>
                </a:solidFill>
                <a:effectLst/>
                <a:latin typeface="Arial" panose="020B0604020202020204" pitchFamily="34" charset="0"/>
              </a:rPr>
              <a:t>Webinar Series</a:t>
            </a:r>
            <a:r>
              <a:rPr lang="de-DE" sz="3600" b="1" i="0" cap="all" dirty="0">
                <a:solidFill>
                  <a:srgbClr val="0258A1"/>
                </a:solidFill>
                <a:effectLst/>
                <a:latin typeface="Arial" panose="020B0604020202020204" pitchFamily="34" charset="0"/>
              </a:rPr>
              <a:t>: </a:t>
            </a:r>
            <a:r>
              <a:rPr lang="en-US" sz="3600" b="1" i="0" cap="all" dirty="0">
                <a:solidFill>
                  <a:srgbClr val="0258A1"/>
                </a:solidFill>
                <a:effectLst/>
                <a:latin typeface="Arial" panose="020B0604020202020204" pitchFamily="34" charset="0"/>
              </a:rPr>
              <a:t>EDUCATION AND TRAINING IN THE SPACE SECTOR</a:t>
            </a:r>
            <a:r>
              <a:rPr lang="de-DE" sz="3600" b="1" i="0" cap="all" dirty="0">
                <a:solidFill>
                  <a:srgbClr val="0258A1"/>
                </a:solidFill>
                <a:effectLst/>
                <a:latin typeface="Arial" panose="020B0604020202020204" pitchFamily="34" charset="0"/>
              </a:rPr>
              <a:t> </a:t>
            </a:r>
          </a:p>
        </p:txBody>
      </p:sp>
      <p:sp>
        <p:nvSpPr>
          <p:cNvPr id="10" name="TextBox 9">
            <a:extLst>
              <a:ext uri="{FF2B5EF4-FFF2-40B4-BE49-F238E27FC236}">
                <a16:creationId xmlns:a16="http://schemas.microsoft.com/office/drawing/2014/main" id="{EF5CD0B9-6A0E-C7E2-783F-B4B8C1F9097B}"/>
              </a:ext>
            </a:extLst>
          </p:cNvPr>
          <p:cNvSpPr txBox="1"/>
          <p:nvPr/>
        </p:nvSpPr>
        <p:spPr>
          <a:xfrm>
            <a:off x="3227880" y="6018964"/>
            <a:ext cx="8964120" cy="461665"/>
          </a:xfrm>
          <a:prstGeom prst="rect">
            <a:avLst/>
          </a:prstGeom>
          <a:noFill/>
        </p:spPr>
        <p:txBody>
          <a:bodyPr wrap="square">
            <a:spAutoFit/>
          </a:bodyPr>
          <a:lstStyle/>
          <a:p>
            <a:pPr algn="ctr"/>
            <a:r>
              <a:rPr lang="de-DE" sz="2400" dirty="0"/>
              <a:t>https://www.nereus-regions.eu/category/events/education-training/</a:t>
            </a:r>
            <a:endParaRPr lang="en-BE" sz="2400" dirty="0"/>
          </a:p>
        </p:txBody>
      </p:sp>
      <p:pic>
        <p:nvPicPr>
          <p:cNvPr id="11" name="Picture 10" descr="Graphical user interface, website&#10;&#10;Description automatically generated">
            <a:extLst>
              <a:ext uri="{FF2B5EF4-FFF2-40B4-BE49-F238E27FC236}">
                <a16:creationId xmlns:a16="http://schemas.microsoft.com/office/drawing/2014/main" id="{CEDDD3FB-9D4F-11B9-ACF6-53DC8572B394}"/>
              </a:ext>
            </a:extLst>
          </p:cNvPr>
          <p:cNvPicPr>
            <a:picLocks noChangeAspect="1"/>
          </p:cNvPicPr>
          <p:nvPr/>
        </p:nvPicPr>
        <p:blipFill rotWithShape="1">
          <a:blip r:embed="rId3"/>
          <a:srcRect l="67521" t="41596" r="8014" b="34662"/>
          <a:stretch/>
        </p:blipFill>
        <p:spPr bwMode="auto">
          <a:xfrm>
            <a:off x="5242035" y="1501903"/>
            <a:ext cx="3781404" cy="20640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3143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382"/>
            <a:ext cx="2809103" cy="69363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7" name="Rectangle 6"/>
          <p:cNvSpPr/>
          <p:nvPr/>
        </p:nvSpPr>
        <p:spPr>
          <a:xfrm>
            <a:off x="3297503" y="3036369"/>
            <a:ext cx="8088701" cy="437043"/>
          </a:xfrm>
          <a:prstGeom prst="rect">
            <a:avLst/>
          </a:prstGeom>
        </p:spPr>
        <p:txBody>
          <a:bodyPr wrap="square">
            <a:spAutoFit/>
          </a:bodyPr>
          <a:lstStyle/>
          <a:p>
            <a:pPr marL="342900" indent="-342900" algn="just">
              <a:lnSpc>
                <a:spcPct val="120000"/>
              </a:lnSpc>
              <a:buFont typeface="Wingdings" panose="05000000000000000000" pitchFamily="2" charset="2"/>
              <a:buChar char="§"/>
            </a:pPr>
            <a:endParaRPr lang="en-GB" sz="2000">
              <a:solidFill>
                <a:srgbClr val="002060"/>
              </a:solidFill>
            </a:endParaRPr>
          </a:p>
        </p:txBody>
      </p:sp>
      <p:sp>
        <p:nvSpPr>
          <p:cNvPr id="4" name="TextBox 3"/>
          <p:cNvSpPr txBox="1"/>
          <p:nvPr/>
        </p:nvSpPr>
        <p:spPr>
          <a:xfrm>
            <a:off x="3498257" y="1049860"/>
            <a:ext cx="7974418" cy="461665"/>
          </a:xfrm>
          <a:prstGeom prst="rect">
            <a:avLst/>
          </a:prstGeom>
          <a:noFill/>
        </p:spPr>
        <p:txBody>
          <a:bodyPr wrap="square" rtlCol="0">
            <a:spAutoFit/>
          </a:bodyPr>
          <a:lstStyle/>
          <a:p>
            <a:pPr algn="ctr"/>
            <a:endParaRPr lang="en-US" sz="2400">
              <a:solidFill>
                <a:schemeClr val="accent5">
                  <a:lumMod val="50000"/>
                </a:schemeClr>
              </a:solidFill>
            </a:endParaRPr>
          </a:p>
        </p:txBody>
      </p:sp>
      <p:pic>
        <p:nvPicPr>
          <p:cNvPr id="9" name="Picture 8" descr="A collage of two women&#10;&#10;AI-generated content may be incorrect.">
            <a:extLst>
              <a:ext uri="{FF2B5EF4-FFF2-40B4-BE49-F238E27FC236}">
                <a16:creationId xmlns:a16="http://schemas.microsoft.com/office/drawing/2014/main" id="{A1619BE9-465E-23A9-3886-B7CFC311C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170" y="576863"/>
            <a:ext cx="6161867" cy="2544315"/>
          </a:xfrm>
          <a:prstGeom prst="rect">
            <a:avLst/>
          </a:prstGeom>
        </p:spPr>
      </p:pic>
      <p:pic>
        <p:nvPicPr>
          <p:cNvPr id="11" name="Picture 10" descr="A collage of images of a planet and a person&#10;&#10;AI-generated content may be incorrect.">
            <a:extLst>
              <a:ext uri="{FF2B5EF4-FFF2-40B4-BE49-F238E27FC236}">
                <a16:creationId xmlns:a16="http://schemas.microsoft.com/office/drawing/2014/main" id="{5A7255CF-4417-AC8E-33A4-DBC80F20BA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0105" y="3715374"/>
            <a:ext cx="7705309" cy="2565763"/>
          </a:xfrm>
          <a:prstGeom prst="rect">
            <a:avLst/>
          </a:prstGeom>
        </p:spPr>
      </p:pic>
      <p:sp>
        <p:nvSpPr>
          <p:cNvPr id="12" name="TextBox 11">
            <a:extLst>
              <a:ext uri="{FF2B5EF4-FFF2-40B4-BE49-F238E27FC236}">
                <a16:creationId xmlns:a16="http://schemas.microsoft.com/office/drawing/2014/main" id="{EAE2500A-B76B-DA63-219D-00506D63EF29}"/>
              </a:ext>
            </a:extLst>
          </p:cNvPr>
          <p:cNvSpPr txBox="1"/>
          <p:nvPr/>
        </p:nvSpPr>
        <p:spPr>
          <a:xfrm>
            <a:off x="-135536" y="2533946"/>
            <a:ext cx="2944637" cy="954107"/>
          </a:xfrm>
          <a:prstGeom prst="rect">
            <a:avLst/>
          </a:prstGeom>
          <a:noFill/>
        </p:spPr>
        <p:txBody>
          <a:bodyPr wrap="square" rtlCol="0">
            <a:spAutoFit/>
          </a:bodyPr>
          <a:lstStyle/>
          <a:p>
            <a:pPr marL="0" lvl="1" algn="ctr">
              <a:spcAft>
                <a:spcPts val="1200"/>
              </a:spcAft>
            </a:pPr>
            <a:r>
              <a:rPr lang="de-DE" sz="2800" dirty="0">
                <a:solidFill>
                  <a:srgbClr val="E3B803"/>
                </a:solidFill>
              </a:rPr>
              <a:t>Education/training series</a:t>
            </a:r>
          </a:p>
        </p:txBody>
      </p:sp>
    </p:spTree>
    <p:extLst>
      <p:ext uri="{BB962C8B-B14F-4D97-AF65-F5344CB8AC3E}">
        <p14:creationId xmlns:p14="http://schemas.microsoft.com/office/powerpoint/2010/main" val="2887860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B0FFC-2B29-D3AD-014C-ACFBF079FC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C329A39-C950-9941-1DBE-077AD06BCF4A}"/>
              </a:ext>
            </a:extLst>
          </p:cNvPr>
          <p:cNvSpPr/>
          <p:nvPr/>
        </p:nvSpPr>
        <p:spPr>
          <a:xfrm>
            <a:off x="0" y="-78382"/>
            <a:ext cx="2809103" cy="69363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a:extLst>
              <a:ext uri="{FF2B5EF4-FFF2-40B4-BE49-F238E27FC236}">
                <a16:creationId xmlns:a16="http://schemas.microsoft.com/office/drawing/2014/main" id="{27B81E82-0209-32BD-5E1B-D7F4BB3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7" name="Rectangle 6">
            <a:extLst>
              <a:ext uri="{FF2B5EF4-FFF2-40B4-BE49-F238E27FC236}">
                <a16:creationId xmlns:a16="http://schemas.microsoft.com/office/drawing/2014/main" id="{C3D4C375-ED66-56F7-D9F4-6B5B679BC126}"/>
              </a:ext>
            </a:extLst>
          </p:cNvPr>
          <p:cNvSpPr/>
          <p:nvPr/>
        </p:nvSpPr>
        <p:spPr>
          <a:xfrm>
            <a:off x="3297503" y="3036369"/>
            <a:ext cx="8088701" cy="437043"/>
          </a:xfrm>
          <a:prstGeom prst="rect">
            <a:avLst/>
          </a:prstGeom>
        </p:spPr>
        <p:txBody>
          <a:bodyPr wrap="square">
            <a:spAutoFit/>
          </a:bodyPr>
          <a:lstStyle/>
          <a:p>
            <a:pPr marL="342900" indent="-342900" algn="just">
              <a:lnSpc>
                <a:spcPct val="120000"/>
              </a:lnSpc>
              <a:buFont typeface="Wingdings" panose="05000000000000000000" pitchFamily="2" charset="2"/>
              <a:buChar char="§"/>
            </a:pPr>
            <a:endParaRPr lang="en-GB" sz="2000">
              <a:solidFill>
                <a:srgbClr val="002060"/>
              </a:solidFill>
            </a:endParaRPr>
          </a:p>
        </p:txBody>
      </p:sp>
      <p:sp>
        <p:nvSpPr>
          <p:cNvPr id="4" name="TextBox 3">
            <a:extLst>
              <a:ext uri="{FF2B5EF4-FFF2-40B4-BE49-F238E27FC236}">
                <a16:creationId xmlns:a16="http://schemas.microsoft.com/office/drawing/2014/main" id="{80C55436-DEDD-F46C-A83C-108D755C81C2}"/>
              </a:ext>
            </a:extLst>
          </p:cNvPr>
          <p:cNvSpPr txBox="1"/>
          <p:nvPr/>
        </p:nvSpPr>
        <p:spPr>
          <a:xfrm>
            <a:off x="3498257" y="1049860"/>
            <a:ext cx="7974418" cy="461665"/>
          </a:xfrm>
          <a:prstGeom prst="rect">
            <a:avLst/>
          </a:prstGeom>
          <a:noFill/>
        </p:spPr>
        <p:txBody>
          <a:bodyPr wrap="square" rtlCol="0">
            <a:spAutoFit/>
          </a:bodyPr>
          <a:lstStyle/>
          <a:p>
            <a:pPr algn="ctr"/>
            <a:endParaRPr lang="en-US" sz="2400">
              <a:solidFill>
                <a:schemeClr val="accent5">
                  <a:lumMod val="50000"/>
                </a:schemeClr>
              </a:solidFill>
            </a:endParaRPr>
          </a:p>
        </p:txBody>
      </p:sp>
      <p:sp>
        <p:nvSpPr>
          <p:cNvPr id="12" name="TextBox 11">
            <a:extLst>
              <a:ext uri="{FF2B5EF4-FFF2-40B4-BE49-F238E27FC236}">
                <a16:creationId xmlns:a16="http://schemas.microsoft.com/office/drawing/2014/main" id="{B4168149-FE11-3124-DFCA-7444C9B96C46}"/>
              </a:ext>
            </a:extLst>
          </p:cNvPr>
          <p:cNvSpPr txBox="1"/>
          <p:nvPr/>
        </p:nvSpPr>
        <p:spPr>
          <a:xfrm>
            <a:off x="-135536" y="2533946"/>
            <a:ext cx="2944637" cy="954107"/>
          </a:xfrm>
          <a:prstGeom prst="rect">
            <a:avLst/>
          </a:prstGeom>
          <a:noFill/>
        </p:spPr>
        <p:txBody>
          <a:bodyPr wrap="square" rtlCol="0">
            <a:spAutoFit/>
          </a:bodyPr>
          <a:lstStyle/>
          <a:p>
            <a:pPr marL="0" lvl="1" algn="ctr">
              <a:spcAft>
                <a:spcPts val="1200"/>
              </a:spcAft>
            </a:pPr>
            <a:r>
              <a:rPr lang="de-DE" sz="2800" dirty="0">
                <a:solidFill>
                  <a:srgbClr val="E3B803"/>
                </a:solidFill>
              </a:rPr>
              <a:t>Education/training series</a:t>
            </a:r>
          </a:p>
        </p:txBody>
      </p:sp>
      <p:sp>
        <p:nvSpPr>
          <p:cNvPr id="5" name="TextBox 4">
            <a:extLst>
              <a:ext uri="{FF2B5EF4-FFF2-40B4-BE49-F238E27FC236}">
                <a16:creationId xmlns:a16="http://schemas.microsoft.com/office/drawing/2014/main" id="{AA5113B0-B85A-D284-4CDE-6B13CA109D55}"/>
              </a:ext>
            </a:extLst>
          </p:cNvPr>
          <p:cNvSpPr txBox="1"/>
          <p:nvPr/>
        </p:nvSpPr>
        <p:spPr>
          <a:xfrm>
            <a:off x="3411787" y="126530"/>
            <a:ext cx="7974417" cy="923330"/>
          </a:xfrm>
          <a:prstGeom prst="rect">
            <a:avLst/>
          </a:prstGeom>
          <a:noFill/>
        </p:spPr>
        <p:txBody>
          <a:bodyPr wrap="square">
            <a:spAutoFit/>
          </a:bodyPr>
          <a:lstStyle/>
          <a:p>
            <a:pPr algn="just">
              <a:spcBef>
                <a:spcPts val="3000"/>
              </a:spcBef>
              <a:spcAft>
                <a:spcPts val="750"/>
              </a:spcAft>
              <a:buNone/>
            </a:pPr>
            <a:r>
              <a:rPr lang="en-GB" b="1" i="0" cap="all" dirty="0">
                <a:solidFill>
                  <a:srgbClr val="0258A1"/>
                </a:solidFill>
                <a:effectLst/>
                <a:latin typeface="Arial" panose="020B0604020202020204" pitchFamily="34" charset="0"/>
              </a:rPr>
              <a:t>Education/training in the Space sector XIX: Young Space: When Children, Teenagers, and Young Adults Reach for the Stars ON 13 NOVEMBER WITH </a:t>
            </a:r>
            <a:r>
              <a:rPr lang="en-GB" b="1" i="0" cap="all" dirty="0">
                <a:solidFill>
                  <a:srgbClr val="0258A1"/>
                </a:solidFill>
                <a:effectLst/>
                <a:highlight>
                  <a:srgbClr val="FFFF00"/>
                </a:highlight>
                <a:latin typeface="Arial" panose="020B0604020202020204" pitchFamily="34" charset="0"/>
              </a:rPr>
              <a:t>BADEN-WÜRTTEMBERG!</a:t>
            </a:r>
          </a:p>
        </p:txBody>
      </p:sp>
      <p:pic>
        <p:nvPicPr>
          <p:cNvPr id="8" name="Picture 7" descr="A person wearing headphones&#10;&#10;AI-generated content may be incorrect.">
            <a:extLst>
              <a:ext uri="{FF2B5EF4-FFF2-40B4-BE49-F238E27FC236}">
                <a16:creationId xmlns:a16="http://schemas.microsoft.com/office/drawing/2014/main" id="{5FCB3F54-1952-0F77-558B-8BB5B48E1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7598" y="1211981"/>
            <a:ext cx="8642794" cy="5404128"/>
          </a:xfrm>
          <a:prstGeom prst="rect">
            <a:avLst/>
          </a:prstGeom>
        </p:spPr>
      </p:pic>
    </p:spTree>
    <p:extLst>
      <p:ext uri="{BB962C8B-B14F-4D97-AF65-F5344CB8AC3E}">
        <p14:creationId xmlns:p14="http://schemas.microsoft.com/office/powerpoint/2010/main" val="2036172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9A538-E3CC-0721-BE20-53082DD2AA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B9B5CEC-A091-73DC-B2C3-063FAB6F21F7}"/>
              </a:ext>
            </a:extLst>
          </p:cNvPr>
          <p:cNvSpPr/>
          <p:nvPr/>
        </p:nvSpPr>
        <p:spPr>
          <a:xfrm>
            <a:off x="0" y="-78382"/>
            <a:ext cx="2809103" cy="69363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a:extLst>
              <a:ext uri="{FF2B5EF4-FFF2-40B4-BE49-F238E27FC236}">
                <a16:creationId xmlns:a16="http://schemas.microsoft.com/office/drawing/2014/main" id="{D2E7CABD-2F8E-BB79-095B-DF3F0F6325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7" name="Rectangle 6">
            <a:extLst>
              <a:ext uri="{FF2B5EF4-FFF2-40B4-BE49-F238E27FC236}">
                <a16:creationId xmlns:a16="http://schemas.microsoft.com/office/drawing/2014/main" id="{92A82C42-5946-A0AF-B61D-6E8267D42E00}"/>
              </a:ext>
            </a:extLst>
          </p:cNvPr>
          <p:cNvSpPr/>
          <p:nvPr/>
        </p:nvSpPr>
        <p:spPr>
          <a:xfrm>
            <a:off x="3297503" y="3036369"/>
            <a:ext cx="8088701" cy="437043"/>
          </a:xfrm>
          <a:prstGeom prst="rect">
            <a:avLst/>
          </a:prstGeom>
        </p:spPr>
        <p:txBody>
          <a:bodyPr wrap="square">
            <a:spAutoFit/>
          </a:bodyPr>
          <a:lstStyle/>
          <a:p>
            <a:pPr marL="342900" indent="-342900" algn="just">
              <a:lnSpc>
                <a:spcPct val="120000"/>
              </a:lnSpc>
              <a:buFont typeface="Wingdings" panose="05000000000000000000" pitchFamily="2" charset="2"/>
              <a:buChar char="§"/>
            </a:pPr>
            <a:endParaRPr lang="en-GB" sz="2000">
              <a:solidFill>
                <a:srgbClr val="002060"/>
              </a:solidFill>
            </a:endParaRPr>
          </a:p>
        </p:txBody>
      </p:sp>
      <p:sp>
        <p:nvSpPr>
          <p:cNvPr id="4" name="TextBox 3">
            <a:extLst>
              <a:ext uri="{FF2B5EF4-FFF2-40B4-BE49-F238E27FC236}">
                <a16:creationId xmlns:a16="http://schemas.microsoft.com/office/drawing/2014/main" id="{E33D2F6A-1E8C-67AA-F463-8F38077B726D}"/>
              </a:ext>
            </a:extLst>
          </p:cNvPr>
          <p:cNvSpPr txBox="1"/>
          <p:nvPr/>
        </p:nvSpPr>
        <p:spPr>
          <a:xfrm>
            <a:off x="3498257" y="1049860"/>
            <a:ext cx="7974418" cy="461665"/>
          </a:xfrm>
          <a:prstGeom prst="rect">
            <a:avLst/>
          </a:prstGeom>
          <a:noFill/>
        </p:spPr>
        <p:txBody>
          <a:bodyPr wrap="square" rtlCol="0">
            <a:spAutoFit/>
          </a:bodyPr>
          <a:lstStyle/>
          <a:p>
            <a:pPr algn="ctr"/>
            <a:endParaRPr lang="en-US" sz="2400">
              <a:solidFill>
                <a:schemeClr val="accent5">
                  <a:lumMod val="50000"/>
                </a:schemeClr>
              </a:solidFill>
            </a:endParaRPr>
          </a:p>
        </p:txBody>
      </p:sp>
      <p:sp>
        <p:nvSpPr>
          <p:cNvPr id="12" name="TextBox 11">
            <a:extLst>
              <a:ext uri="{FF2B5EF4-FFF2-40B4-BE49-F238E27FC236}">
                <a16:creationId xmlns:a16="http://schemas.microsoft.com/office/drawing/2014/main" id="{6D808F6F-DCC6-2227-4AA0-3E22ED458293}"/>
              </a:ext>
            </a:extLst>
          </p:cNvPr>
          <p:cNvSpPr txBox="1"/>
          <p:nvPr/>
        </p:nvSpPr>
        <p:spPr>
          <a:xfrm>
            <a:off x="-135536" y="2533946"/>
            <a:ext cx="2944637" cy="954107"/>
          </a:xfrm>
          <a:prstGeom prst="rect">
            <a:avLst/>
          </a:prstGeom>
          <a:noFill/>
        </p:spPr>
        <p:txBody>
          <a:bodyPr wrap="square" rtlCol="0">
            <a:spAutoFit/>
          </a:bodyPr>
          <a:lstStyle/>
          <a:p>
            <a:pPr marL="0" lvl="1" algn="ctr">
              <a:spcAft>
                <a:spcPts val="1200"/>
              </a:spcAft>
            </a:pPr>
            <a:r>
              <a:rPr lang="de-DE" sz="2800" dirty="0">
                <a:solidFill>
                  <a:srgbClr val="E3B803"/>
                </a:solidFill>
              </a:rPr>
              <a:t>ERASMUS+ EO4GEO</a:t>
            </a:r>
          </a:p>
        </p:txBody>
      </p:sp>
      <p:sp>
        <p:nvSpPr>
          <p:cNvPr id="5" name="TextBox 4">
            <a:extLst>
              <a:ext uri="{FF2B5EF4-FFF2-40B4-BE49-F238E27FC236}">
                <a16:creationId xmlns:a16="http://schemas.microsoft.com/office/drawing/2014/main" id="{AA081140-CFD4-239D-F3F2-DE92DA4FF9C3}"/>
              </a:ext>
            </a:extLst>
          </p:cNvPr>
          <p:cNvSpPr txBox="1"/>
          <p:nvPr/>
        </p:nvSpPr>
        <p:spPr>
          <a:xfrm>
            <a:off x="3354644" y="222725"/>
            <a:ext cx="7974417" cy="646331"/>
          </a:xfrm>
          <a:prstGeom prst="rect">
            <a:avLst/>
          </a:prstGeom>
          <a:noFill/>
        </p:spPr>
        <p:txBody>
          <a:bodyPr wrap="square">
            <a:spAutoFit/>
          </a:bodyPr>
          <a:lstStyle/>
          <a:p>
            <a:pPr algn="just">
              <a:spcBef>
                <a:spcPts val="3000"/>
              </a:spcBef>
              <a:spcAft>
                <a:spcPts val="750"/>
              </a:spcAft>
              <a:buNone/>
            </a:pPr>
            <a:r>
              <a:rPr lang="en-GB" b="1" i="0" cap="all" dirty="0">
                <a:solidFill>
                  <a:srgbClr val="0258A1"/>
                </a:solidFill>
                <a:effectLst/>
                <a:latin typeface="Arial" panose="020B0604020202020204" pitchFamily="34" charset="0"/>
              </a:rPr>
              <a:t>EO4GEO- INNOVATIVE SOLUTIONS FOR EARTH OBSERVATION/ GEOINFORMATION TRAINING</a:t>
            </a:r>
            <a:endParaRPr lang="en-GB" b="1" i="0" cap="all" dirty="0">
              <a:solidFill>
                <a:srgbClr val="0258A1"/>
              </a:solidFill>
              <a:effectLst/>
              <a:highlight>
                <a:srgbClr val="FFFF00"/>
              </a:highlight>
              <a:latin typeface="Arial" panose="020B0604020202020204" pitchFamily="34" charset="0"/>
            </a:endParaRPr>
          </a:p>
        </p:txBody>
      </p:sp>
      <p:sp>
        <p:nvSpPr>
          <p:cNvPr id="6" name="TextBox 5">
            <a:extLst>
              <a:ext uri="{FF2B5EF4-FFF2-40B4-BE49-F238E27FC236}">
                <a16:creationId xmlns:a16="http://schemas.microsoft.com/office/drawing/2014/main" id="{F1C0ACC6-2379-7A8A-733D-27E0D7BBF0F0}"/>
              </a:ext>
            </a:extLst>
          </p:cNvPr>
          <p:cNvSpPr txBox="1"/>
          <p:nvPr/>
        </p:nvSpPr>
        <p:spPr>
          <a:xfrm>
            <a:off x="3013842" y="1043430"/>
            <a:ext cx="6164316" cy="1754326"/>
          </a:xfrm>
          <a:prstGeom prst="rect">
            <a:avLst/>
          </a:prstGeom>
          <a:noFill/>
        </p:spPr>
        <p:txBody>
          <a:bodyPr wrap="square">
            <a:spAutoFit/>
          </a:bodyPr>
          <a:lstStyle/>
          <a:p>
            <a:pPr algn="just"/>
            <a:r>
              <a:rPr lang="en-GB" dirty="0"/>
              <a:t>The initiative aimed at supporting the upskilling and reskilling of the workforce in the EO*GI sector and fostering the uptake and integration of EO*GI data and services in a broad range of application domains. EO4GEO focused on building education and capacity skills in the Earth Observation/Geoinformation sector. </a:t>
            </a:r>
          </a:p>
        </p:txBody>
      </p:sp>
      <p:pic>
        <p:nvPicPr>
          <p:cNvPr id="10" name="Picture 9" descr="A logo for a company&#10;&#10;AI-generated content may be incorrect.">
            <a:extLst>
              <a:ext uri="{FF2B5EF4-FFF2-40B4-BE49-F238E27FC236}">
                <a16:creationId xmlns:a16="http://schemas.microsoft.com/office/drawing/2014/main" id="{AF5E5C96-56D4-8460-5CC1-5D5717CA8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182" y="3982970"/>
            <a:ext cx="2225564" cy="2198087"/>
          </a:xfrm>
          <a:prstGeom prst="rect">
            <a:avLst/>
          </a:prstGeom>
        </p:spPr>
      </p:pic>
      <p:pic>
        <p:nvPicPr>
          <p:cNvPr id="14" name="Picture 13" descr="A stack of papers with a picture of a city&#10;&#10;AI-generated content may be incorrect.">
            <a:extLst>
              <a:ext uri="{FF2B5EF4-FFF2-40B4-BE49-F238E27FC236}">
                <a16:creationId xmlns:a16="http://schemas.microsoft.com/office/drawing/2014/main" id="{24452CF5-64C8-8024-4E40-40A830E20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0560" y="2655815"/>
            <a:ext cx="3245017" cy="3892750"/>
          </a:xfrm>
          <a:prstGeom prst="rect">
            <a:avLst/>
          </a:prstGeom>
        </p:spPr>
      </p:pic>
      <p:sp>
        <p:nvSpPr>
          <p:cNvPr id="16" name="TextBox 15">
            <a:extLst>
              <a:ext uri="{FF2B5EF4-FFF2-40B4-BE49-F238E27FC236}">
                <a16:creationId xmlns:a16="http://schemas.microsoft.com/office/drawing/2014/main" id="{15098984-0C84-56CA-CFEA-7F5FA6C1BE1A}"/>
              </a:ext>
            </a:extLst>
          </p:cNvPr>
          <p:cNvSpPr txBox="1"/>
          <p:nvPr/>
        </p:nvSpPr>
        <p:spPr>
          <a:xfrm>
            <a:off x="8043584" y="2578247"/>
            <a:ext cx="3831020" cy="3416320"/>
          </a:xfrm>
          <a:prstGeom prst="rect">
            <a:avLst/>
          </a:prstGeom>
          <a:noFill/>
        </p:spPr>
        <p:txBody>
          <a:bodyPr wrap="square">
            <a:spAutoFit/>
          </a:bodyPr>
          <a:lstStyle/>
          <a:p>
            <a:pPr algn="just"/>
            <a:r>
              <a:rPr lang="en-GB" dirty="0"/>
              <a:t>Project partners developed a wide range of </a:t>
            </a:r>
            <a:r>
              <a:rPr lang="en-GB" b="1" dirty="0"/>
              <a:t>training tools and webinars </a:t>
            </a:r>
            <a:r>
              <a:rPr lang="en-GB" dirty="0"/>
              <a:t>to support public authorities, academia, companies, SMEs and EO experts. </a:t>
            </a:r>
            <a:r>
              <a:rPr lang="en-GB" b="1" dirty="0"/>
              <a:t>NEREUS</a:t>
            </a:r>
            <a:r>
              <a:rPr lang="en-GB" dirty="0"/>
              <a:t> connected its regional stakeholders with the EO4GEO consortium to strengthen skills development and capacity building in EO and identify relevant EO*GI occupational profiles and training needs for regional businesses and administrations.</a:t>
            </a:r>
          </a:p>
        </p:txBody>
      </p:sp>
    </p:spTree>
    <p:extLst>
      <p:ext uri="{BB962C8B-B14F-4D97-AF65-F5344CB8AC3E}">
        <p14:creationId xmlns:p14="http://schemas.microsoft.com/office/powerpoint/2010/main" val="2775276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32D31-009E-38BE-D1E2-5623FCF4DE1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BB868E-A38A-676C-7302-212B186F8677}"/>
              </a:ext>
            </a:extLst>
          </p:cNvPr>
          <p:cNvSpPr/>
          <p:nvPr/>
        </p:nvSpPr>
        <p:spPr>
          <a:xfrm>
            <a:off x="0" y="-78382"/>
            <a:ext cx="2809103" cy="69363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a:extLst>
              <a:ext uri="{FF2B5EF4-FFF2-40B4-BE49-F238E27FC236}">
                <a16:creationId xmlns:a16="http://schemas.microsoft.com/office/drawing/2014/main" id="{64BCDFFA-7EFB-94E9-EBD4-02E47D105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7" name="Rectangle 6">
            <a:extLst>
              <a:ext uri="{FF2B5EF4-FFF2-40B4-BE49-F238E27FC236}">
                <a16:creationId xmlns:a16="http://schemas.microsoft.com/office/drawing/2014/main" id="{2F82741A-F840-1937-690E-9FF273D66854}"/>
              </a:ext>
            </a:extLst>
          </p:cNvPr>
          <p:cNvSpPr/>
          <p:nvPr/>
        </p:nvSpPr>
        <p:spPr>
          <a:xfrm>
            <a:off x="3297503" y="3036369"/>
            <a:ext cx="8088701" cy="437043"/>
          </a:xfrm>
          <a:prstGeom prst="rect">
            <a:avLst/>
          </a:prstGeom>
        </p:spPr>
        <p:txBody>
          <a:bodyPr wrap="square">
            <a:spAutoFit/>
          </a:bodyPr>
          <a:lstStyle/>
          <a:p>
            <a:pPr marL="342900" indent="-342900" algn="just">
              <a:lnSpc>
                <a:spcPct val="120000"/>
              </a:lnSpc>
              <a:buFont typeface="Wingdings" panose="05000000000000000000" pitchFamily="2" charset="2"/>
              <a:buChar char="§"/>
            </a:pPr>
            <a:endParaRPr lang="en-GB" sz="2000">
              <a:solidFill>
                <a:srgbClr val="002060"/>
              </a:solidFill>
            </a:endParaRPr>
          </a:p>
        </p:txBody>
      </p:sp>
      <p:sp>
        <p:nvSpPr>
          <p:cNvPr id="4" name="TextBox 3">
            <a:extLst>
              <a:ext uri="{FF2B5EF4-FFF2-40B4-BE49-F238E27FC236}">
                <a16:creationId xmlns:a16="http://schemas.microsoft.com/office/drawing/2014/main" id="{8626B168-8892-57F3-E5E9-4299D8EF8F6D}"/>
              </a:ext>
            </a:extLst>
          </p:cNvPr>
          <p:cNvSpPr txBox="1"/>
          <p:nvPr/>
        </p:nvSpPr>
        <p:spPr>
          <a:xfrm>
            <a:off x="3498257" y="1049860"/>
            <a:ext cx="7974418" cy="461665"/>
          </a:xfrm>
          <a:prstGeom prst="rect">
            <a:avLst/>
          </a:prstGeom>
          <a:noFill/>
        </p:spPr>
        <p:txBody>
          <a:bodyPr wrap="square" rtlCol="0">
            <a:spAutoFit/>
          </a:bodyPr>
          <a:lstStyle/>
          <a:p>
            <a:pPr algn="ctr"/>
            <a:endParaRPr lang="en-US" sz="2400">
              <a:solidFill>
                <a:schemeClr val="accent5">
                  <a:lumMod val="50000"/>
                </a:schemeClr>
              </a:solidFill>
            </a:endParaRPr>
          </a:p>
        </p:txBody>
      </p:sp>
      <p:sp>
        <p:nvSpPr>
          <p:cNvPr id="12" name="TextBox 11">
            <a:extLst>
              <a:ext uri="{FF2B5EF4-FFF2-40B4-BE49-F238E27FC236}">
                <a16:creationId xmlns:a16="http://schemas.microsoft.com/office/drawing/2014/main" id="{53560ED5-307B-0AA6-DFB9-49D2E5FE26F8}"/>
              </a:ext>
            </a:extLst>
          </p:cNvPr>
          <p:cNvSpPr txBox="1"/>
          <p:nvPr/>
        </p:nvSpPr>
        <p:spPr>
          <a:xfrm>
            <a:off x="-135536" y="2533946"/>
            <a:ext cx="2944637" cy="954107"/>
          </a:xfrm>
          <a:prstGeom prst="rect">
            <a:avLst/>
          </a:prstGeom>
          <a:noFill/>
        </p:spPr>
        <p:txBody>
          <a:bodyPr wrap="square" rtlCol="0">
            <a:spAutoFit/>
          </a:bodyPr>
          <a:lstStyle/>
          <a:p>
            <a:pPr marL="0" lvl="1" algn="ctr">
              <a:spcAft>
                <a:spcPts val="1200"/>
              </a:spcAft>
            </a:pPr>
            <a:r>
              <a:rPr lang="de-DE" sz="2800" dirty="0">
                <a:solidFill>
                  <a:srgbClr val="E3B803"/>
                </a:solidFill>
              </a:rPr>
              <a:t>ERASMUS+ UNIVERSEH</a:t>
            </a:r>
          </a:p>
        </p:txBody>
      </p:sp>
      <p:sp>
        <p:nvSpPr>
          <p:cNvPr id="5" name="TextBox 4">
            <a:extLst>
              <a:ext uri="{FF2B5EF4-FFF2-40B4-BE49-F238E27FC236}">
                <a16:creationId xmlns:a16="http://schemas.microsoft.com/office/drawing/2014/main" id="{0C1A216F-A5F3-EC33-50EF-557603460C4F}"/>
              </a:ext>
            </a:extLst>
          </p:cNvPr>
          <p:cNvSpPr txBox="1"/>
          <p:nvPr/>
        </p:nvSpPr>
        <p:spPr>
          <a:xfrm>
            <a:off x="3354644" y="222725"/>
            <a:ext cx="7974417" cy="646331"/>
          </a:xfrm>
          <a:prstGeom prst="rect">
            <a:avLst/>
          </a:prstGeom>
          <a:noFill/>
        </p:spPr>
        <p:txBody>
          <a:bodyPr wrap="square">
            <a:spAutoFit/>
          </a:bodyPr>
          <a:lstStyle/>
          <a:p>
            <a:pPr algn="just">
              <a:spcBef>
                <a:spcPts val="3000"/>
              </a:spcBef>
              <a:spcAft>
                <a:spcPts val="750"/>
              </a:spcAft>
              <a:buNone/>
            </a:pPr>
            <a:r>
              <a:rPr lang="en-GB" b="1" i="0" cap="all" dirty="0">
                <a:solidFill>
                  <a:srgbClr val="0258A1"/>
                </a:solidFill>
                <a:effectLst/>
                <a:latin typeface="Arial" panose="020B0604020202020204" pitchFamily="34" charset="0"/>
              </a:rPr>
              <a:t>UNIVERSEH, EUROPEAN SPACE UNIVERSITY FOR EARTH AND HUMANITY</a:t>
            </a:r>
            <a:endParaRPr lang="en-GB" b="1" i="0" cap="all" dirty="0">
              <a:solidFill>
                <a:srgbClr val="0258A1"/>
              </a:solidFill>
              <a:effectLst/>
              <a:highlight>
                <a:srgbClr val="FFFF00"/>
              </a:highlight>
              <a:latin typeface="Arial" panose="020B0604020202020204" pitchFamily="34" charset="0"/>
            </a:endParaRPr>
          </a:p>
        </p:txBody>
      </p:sp>
      <p:sp>
        <p:nvSpPr>
          <p:cNvPr id="8" name="TextBox 7">
            <a:extLst>
              <a:ext uri="{FF2B5EF4-FFF2-40B4-BE49-F238E27FC236}">
                <a16:creationId xmlns:a16="http://schemas.microsoft.com/office/drawing/2014/main" id="{05222E4B-C859-B07F-7318-716E397E5A50}"/>
              </a:ext>
            </a:extLst>
          </p:cNvPr>
          <p:cNvSpPr txBox="1"/>
          <p:nvPr/>
        </p:nvSpPr>
        <p:spPr>
          <a:xfrm>
            <a:off x="3930342" y="4163397"/>
            <a:ext cx="6164316" cy="1477328"/>
          </a:xfrm>
          <a:prstGeom prst="rect">
            <a:avLst/>
          </a:prstGeom>
          <a:noFill/>
        </p:spPr>
        <p:txBody>
          <a:bodyPr wrap="square">
            <a:spAutoFit/>
          </a:bodyPr>
          <a:lstStyle/>
          <a:p>
            <a:pPr algn="just"/>
            <a:r>
              <a:rPr lang="en-GB" dirty="0"/>
              <a:t>NEREUS President Thierry </a:t>
            </a:r>
            <a:r>
              <a:rPr lang="en-GB" dirty="0" err="1"/>
              <a:t>Cotelle</a:t>
            </a:r>
            <a:r>
              <a:rPr lang="en-GB" dirty="0"/>
              <a:t> is a member of the Advisory Board of UNIVERSEH, a European Universities alliance that brings together five leading institutions under the European Commission’s flagship initiative to innovate space-related education. </a:t>
            </a:r>
          </a:p>
        </p:txBody>
      </p:sp>
      <p:pic>
        <p:nvPicPr>
          <p:cNvPr id="11" name="Picture 10" descr="A logo with orange and blue text&#10;&#10;AI-generated content may be incorrect.">
            <a:extLst>
              <a:ext uri="{FF2B5EF4-FFF2-40B4-BE49-F238E27FC236}">
                <a16:creationId xmlns:a16="http://schemas.microsoft.com/office/drawing/2014/main" id="{A6DA5C18-5A76-E3D5-9EC1-DB72D7AEE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059" y="1049860"/>
            <a:ext cx="4457919" cy="2683006"/>
          </a:xfrm>
          <a:prstGeom prst="rect">
            <a:avLst/>
          </a:prstGeom>
        </p:spPr>
      </p:pic>
      <p:sp>
        <p:nvSpPr>
          <p:cNvPr id="17" name="TextBox 16">
            <a:extLst>
              <a:ext uri="{FF2B5EF4-FFF2-40B4-BE49-F238E27FC236}">
                <a16:creationId xmlns:a16="http://schemas.microsoft.com/office/drawing/2014/main" id="{FC039A96-B7EE-72EF-05E1-79C5D87E9CF6}"/>
              </a:ext>
            </a:extLst>
          </p:cNvPr>
          <p:cNvSpPr txBox="1"/>
          <p:nvPr/>
        </p:nvSpPr>
        <p:spPr>
          <a:xfrm>
            <a:off x="4028090" y="5961378"/>
            <a:ext cx="6164316" cy="369332"/>
          </a:xfrm>
          <a:prstGeom prst="rect">
            <a:avLst/>
          </a:prstGeom>
          <a:noFill/>
        </p:spPr>
        <p:txBody>
          <a:bodyPr wrap="square">
            <a:spAutoFit/>
          </a:bodyPr>
          <a:lstStyle/>
          <a:p>
            <a:r>
              <a:rPr lang="en-GB" dirty="0"/>
              <a:t>https://universeh.eu/</a:t>
            </a:r>
          </a:p>
        </p:txBody>
      </p:sp>
    </p:spTree>
    <p:extLst>
      <p:ext uri="{BB962C8B-B14F-4D97-AF65-F5344CB8AC3E}">
        <p14:creationId xmlns:p14="http://schemas.microsoft.com/office/powerpoint/2010/main" val="485471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22080-A103-80CB-040E-7D873FD10F99}"/>
            </a:ext>
          </a:extLst>
        </p:cNvPr>
        <p:cNvGrpSpPr/>
        <p:nvPr/>
      </p:nvGrpSpPr>
      <p:grpSpPr>
        <a:xfrm>
          <a:off x="0" y="0"/>
          <a:ext cx="0" cy="0"/>
          <a:chOff x="0" y="0"/>
          <a:chExt cx="0" cy="0"/>
        </a:xfrm>
      </p:grpSpPr>
      <p:sp>
        <p:nvSpPr>
          <p:cNvPr id="33797" name="TextBox 6">
            <a:extLst>
              <a:ext uri="{FF2B5EF4-FFF2-40B4-BE49-F238E27FC236}">
                <a16:creationId xmlns:a16="http://schemas.microsoft.com/office/drawing/2014/main" id="{22C2BDB5-715E-DE2F-4FC2-8B05A0E8512D}"/>
              </a:ext>
            </a:extLst>
          </p:cNvPr>
          <p:cNvSpPr txBox="1">
            <a:spLocks noChangeArrowheads="1"/>
          </p:cNvSpPr>
          <p:nvPr/>
        </p:nvSpPr>
        <p:spPr bwMode="auto">
          <a:xfrm>
            <a:off x="4452936" y="3403035"/>
            <a:ext cx="57816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2400" b="1">
                <a:solidFill>
                  <a:srgbClr val="FFC000"/>
                </a:solidFill>
                <a:hlinkClick r:id="rId3"/>
              </a:rPr>
              <a:t>www.nereus-regions.eu</a:t>
            </a:r>
            <a:endParaRPr lang="it-IT" altLang="it-IT" sz="2400" b="1">
              <a:solidFill>
                <a:srgbClr val="FFC000"/>
              </a:solidFill>
            </a:endParaRPr>
          </a:p>
          <a:p>
            <a:pPr eaLnBrk="1" hangingPunct="1">
              <a:lnSpc>
                <a:spcPct val="100000"/>
              </a:lnSpc>
              <a:spcBef>
                <a:spcPct val="0"/>
              </a:spcBef>
              <a:buFontTx/>
              <a:buNone/>
            </a:pPr>
            <a:endParaRPr lang="it-IT" altLang="it-IT" sz="2400" b="1">
              <a:solidFill>
                <a:srgbClr val="FFC000"/>
              </a:solidFill>
            </a:endParaRPr>
          </a:p>
          <a:p>
            <a:pPr eaLnBrk="1" hangingPunct="1">
              <a:lnSpc>
                <a:spcPct val="100000"/>
              </a:lnSpc>
              <a:spcBef>
                <a:spcPct val="0"/>
              </a:spcBef>
              <a:buFontTx/>
              <a:buNone/>
            </a:pPr>
            <a:r>
              <a:rPr lang="it-IT" altLang="it-IT" sz="2400" b="1">
                <a:solidFill>
                  <a:srgbClr val="002060"/>
                </a:solidFill>
              </a:rPr>
              <a:t>@NEREUSaisbl</a:t>
            </a:r>
          </a:p>
          <a:p>
            <a:pPr eaLnBrk="1" hangingPunct="1">
              <a:lnSpc>
                <a:spcPct val="100000"/>
              </a:lnSpc>
              <a:spcBef>
                <a:spcPct val="0"/>
              </a:spcBef>
              <a:buFontTx/>
              <a:buNone/>
            </a:pPr>
            <a:endParaRPr lang="it-IT" altLang="it-IT" sz="2400" b="1">
              <a:solidFill>
                <a:srgbClr val="002060"/>
              </a:solidFill>
            </a:endParaRPr>
          </a:p>
          <a:p>
            <a:pPr eaLnBrk="1" hangingPunct="1">
              <a:lnSpc>
                <a:spcPct val="100000"/>
              </a:lnSpc>
              <a:spcBef>
                <a:spcPct val="0"/>
              </a:spcBef>
              <a:buFontTx/>
              <a:buNone/>
            </a:pPr>
            <a:r>
              <a:rPr lang="it-IT" altLang="it-IT" sz="2400" b="1">
                <a:solidFill>
                  <a:srgbClr val="002060"/>
                </a:solidFill>
              </a:rPr>
              <a:t>NEREUSaisbl</a:t>
            </a:r>
          </a:p>
          <a:p>
            <a:pPr eaLnBrk="1" hangingPunct="1">
              <a:lnSpc>
                <a:spcPct val="100000"/>
              </a:lnSpc>
              <a:spcBef>
                <a:spcPct val="0"/>
              </a:spcBef>
              <a:buFontTx/>
              <a:buNone/>
            </a:pPr>
            <a:endParaRPr lang="it-IT" altLang="it-IT" sz="2400" b="1">
              <a:solidFill>
                <a:srgbClr val="002060"/>
              </a:solidFill>
            </a:endParaRPr>
          </a:p>
          <a:p>
            <a:pPr eaLnBrk="1" hangingPunct="1">
              <a:lnSpc>
                <a:spcPct val="100000"/>
              </a:lnSpc>
              <a:spcBef>
                <a:spcPct val="0"/>
              </a:spcBef>
              <a:buFontTx/>
              <a:buNone/>
            </a:pPr>
            <a:r>
              <a:rPr lang="it-IT" altLang="it-IT" sz="2400" b="1">
                <a:solidFill>
                  <a:srgbClr val="002060"/>
                </a:solidFill>
              </a:rPr>
              <a:t>Network of European Regions Using Space</a:t>
            </a:r>
          </a:p>
        </p:txBody>
      </p:sp>
      <p:sp>
        <p:nvSpPr>
          <p:cNvPr id="33798" name="TextBox 7">
            <a:extLst>
              <a:ext uri="{FF2B5EF4-FFF2-40B4-BE49-F238E27FC236}">
                <a16:creationId xmlns:a16="http://schemas.microsoft.com/office/drawing/2014/main" id="{21F2E4A6-7AD3-8B1D-CB41-4452E3FCD401}"/>
              </a:ext>
            </a:extLst>
          </p:cNvPr>
          <p:cNvSpPr txBox="1">
            <a:spLocks noChangeArrowheads="1"/>
          </p:cNvSpPr>
          <p:nvPr/>
        </p:nvSpPr>
        <p:spPr bwMode="auto">
          <a:xfrm>
            <a:off x="3182715" y="2090787"/>
            <a:ext cx="80660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3600" b="1">
                <a:solidFill>
                  <a:srgbClr val="002060"/>
                </a:solidFill>
              </a:rPr>
              <a:t>THANK YOU!</a:t>
            </a:r>
          </a:p>
          <a:p>
            <a:pPr algn="ctr" eaLnBrk="1" hangingPunct="1">
              <a:lnSpc>
                <a:spcPct val="100000"/>
              </a:lnSpc>
              <a:spcBef>
                <a:spcPct val="0"/>
              </a:spcBef>
              <a:buFontTx/>
              <a:buNone/>
            </a:pPr>
            <a:endParaRPr lang="it-IT" altLang="it-IT" sz="3600" b="1">
              <a:solidFill>
                <a:srgbClr val="002060"/>
              </a:solidFill>
            </a:endParaRPr>
          </a:p>
        </p:txBody>
      </p:sp>
      <p:pic>
        <p:nvPicPr>
          <p:cNvPr id="33801" name="Picture 1">
            <a:extLst>
              <a:ext uri="{FF2B5EF4-FFF2-40B4-BE49-F238E27FC236}">
                <a16:creationId xmlns:a16="http://schemas.microsoft.com/office/drawing/2014/main" id="{87E38D83-DC02-4897-F36C-58F58EF01D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62375" y="3970338"/>
            <a:ext cx="515938"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2">
            <a:extLst>
              <a:ext uri="{FF2B5EF4-FFF2-40B4-BE49-F238E27FC236}">
                <a16:creationId xmlns:a16="http://schemas.microsoft.com/office/drawing/2014/main" id="{E72D49F2-5FD6-5501-B802-C3A99FBAF96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2375" y="4741863"/>
            <a:ext cx="515938"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4">
            <a:extLst>
              <a:ext uri="{FF2B5EF4-FFF2-40B4-BE49-F238E27FC236}">
                <a16:creationId xmlns:a16="http://schemas.microsoft.com/office/drawing/2014/main" id="{4A50C2B6-35D4-D016-5EF4-6B642122FD5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2375" y="5481638"/>
            <a:ext cx="515938"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9542CF8-51AB-CDB8-3B2B-02EB6881B5DB}"/>
              </a:ext>
            </a:extLst>
          </p:cNvPr>
          <p:cNvSpPr/>
          <p:nvPr/>
        </p:nvSpPr>
        <p:spPr>
          <a:xfrm>
            <a:off x="0" y="0"/>
            <a:ext cx="2504303" cy="68680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Picture 10">
            <a:extLst>
              <a:ext uri="{FF2B5EF4-FFF2-40B4-BE49-F238E27FC236}">
                <a16:creationId xmlns:a16="http://schemas.microsoft.com/office/drawing/2014/main" id="{5DD87935-AC33-1200-0017-030031C051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276" y="222725"/>
            <a:ext cx="1873250" cy="865187"/>
          </a:xfrm>
          <a:prstGeom prst="rect">
            <a:avLst/>
          </a:prstGeom>
        </p:spPr>
      </p:pic>
    </p:spTree>
    <p:extLst>
      <p:ext uri="{BB962C8B-B14F-4D97-AF65-F5344CB8AC3E}">
        <p14:creationId xmlns:p14="http://schemas.microsoft.com/office/powerpoint/2010/main" val="4031530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u="sng"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6" name="TextBox 5"/>
          <p:cNvSpPr txBox="1"/>
          <p:nvPr/>
        </p:nvSpPr>
        <p:spPr>
          <a:xfrm>
            <a:off x="3384103" y="146712"/>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rPr>
              <a:t>Associate Members</a:t>
            </a:r>
          </a:p>
        </p:txBody>
      </p:sp>
      <p:pic>
        <p:nvPicPr>
          <p:cNvPr id="5" name="Picture 4" descr="A collection of logos&#10;&#10;AI-generated content may be incorrect.">
            <a:extLst>
              <a:ext uri="{FF2B5EF4-FFF2-40B4-BE49-F238E27FC236}">
                <a16:creationId xmlns:a16="http://schemas.microsoft.com/office/drawing/2014/main" id="{0C65E3A0-66EB-975B-33F2-1BE9DFAB7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103" y="813639"/>
            <a:ext cx="7519268" cy="6044361"/>
          </a:xfrm>
          <a:prstGeom prst="rect">
            <a:avLst/>
          </a:prstGeom>
        </p:spPr>
      </p:pic>
      <p:sp>
        <p:nvSpPr>
          <p:cNvPr id="7" name="TextBox 6">
            <a:extLst>
              <a:ext uri="{FF2B5EF4-FFF2-40B4-BE49-F238E27FC236}">
                <a16:creationId xmlns:a16="http://schemas.microsoft.com/office/drawing/2014/main" id="{449008B0-D85D-F809-C5C7-A1C602FA58B2}"/>
              </a:ext>
            </a:extLst>
          </p:cNvPr>
          <p:cNvSpPr txBox="1"/>
          <p:nvPr/>
        </p:nvSpPr>
        <p:spPr>
          <a:xfrm>
            <a:off x="371061" y="2107096"/>
            <a:ext cx="1649896" cy="1569660"/>
          </a:xfrm>
          <a:prstGeom prst="rect">
            <a:avLst/>
          </a:prstGeom>
          <a:noFill/>
        </p:spPr>
        <p:txBody>
          <a:bodyPr wrap="square" rtlCol="0">
            <a:spAutoFit/>
          </a:bodyPr>
          <a:lstStyle/>
          <a:p>
            <a:r>
              <a:rPr lang="en-GB" sz="2400" b="1" dirty="0">
                <a:solidFill>
                  <a:schemeClr val="bg1"/>
                </a:solidFill>
              </a:rPr>
              <a:t>20 out 38 </a:t>
            </a:r>
            <a:r>
              <a:rPr lang="en-GB" b="1" dirty="0">
                <a:solidFill>
                  <a:schemeClr val="bg1"/>
                </a:solidFill>
              </a:rPr>
              <a:t>members are universities/ research centres!</a:t>
            </a:r>
          </a:p>
        </p:txBody>
      </p:sp>
    </p:spTree>
    <p:extLst>
      <p:ext uri="{BB962C8B-B14F-4D97-AF65-F5344CB8AC3E}">
        <p14:creationId xmlns:p14="http://schemas.microsoft.com/office/powerpoint/2010/main" val="3453921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Right 4">
            <a:extLst>
              <a:ext uri="{FF2B5EF4-FFF2-40B4-BE49-F238E27FC236}">
                <a16:creationId xmlns:a16="http://schemas.microsoft.com/office/drawing/2014/main" id="{F882EB7C-9095-4854-A828-E2E78F4F5F43}"/>
              </a:ext>
            </a:extLst>
          </p:cNvPr>
          <p:cNvSpPr/>
          <p:nvPr/>
        </p:nvSpPr>
        <p:spPr>
          <a:xfrm>
            <a:off x="6177584" y="6101127"/>
            <a:ext cx="3599561" cy="4213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3011" name="Rectangle 3"/>
          <p:cNvSpPr>
            <a:spLocks noGrp="1" noChangeArrowheads="1"/>
          </p:cNvSpPr>
          <p:nvPr>
            <p:ph type="body" idx="4294967295"/>
          </p:nvPr>
        </p:nvSpPr>
        <p:spPr>
          <a:xfrm>
            <a:off x="2533542" y="2320158"/>
            <a:ext cx="7726286" cy="4530725"/>
          </a:xfrm>
          <a:noFill/>
          <a:ln/>
        </p:spPr>
        <p:txBody>
          <a:bodyPr/>
          <a:lstStyle/>
          <a:p>
            <a:pPr marL="1436688" lvl="2" indent="-522288">
              <a:spcBef>
                <a:spcPct val="100000"/>
              </a:spcBef>
              <a:spcAft>
                <a:spcPct val="20000"/>
              </a:spcAft>
              <a:buSzPct val="75000"/>
              <a:buNone/>
            </a:pPr>
            <a:r>
              <a:rPr lang="en-GB" sz="4000"/>
              <a:t>	</a:t>
            </a:r>
            <a:endParaRPr lang="en-GB" sz="4000" u="sng"/>
          </a:p>
        </p:txBody>
      </p:sp>
      <p:sp>
        <p:nvSpPr>
          <p:cNvPr id="3" name="AutoShape 4" descr="Bildergebnis für symbol für verbindung"/>
          <p:cNvSpPr>
            <a:spLocks noChangeAspect="1" noChangeArrowheads="1"/>
          </p:cNvSpPr>
          <p:nvPr/>
        </p:nvSpPr>
        <p:spPr bwMode="auto">
          <a:xfrm>
            <a:off x="3719736" y="173672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descr="Bildergebnis für symbol für verbindung"/>
          <p:cNvSpPr>
            <a:spLocks noChangeAspect="1" noChangeArrowheads="1"/>
          </p:cNvSpPr>
          <p:nvPr/>
        </p:nvSpPr>
        <p:spPr bwMode="auto">
          <a:xfrm>
            <a:off x="4799856" y="31686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Rectangle 1"/>
          <p:cNvSpPr/>
          <p:nvPr/>
        </p:nvSpPr>
        <p:spPr>
          <a:xfrm>
            <a:off x="4510734" y="2867951"/>
            <a:ext cx="1667444" cy="307777"/>
          </a:xfrm>
          <a:prstGeom prst="rect">
            <a:avLst/>
          </a:prstGeom>
        </p:spPr>
        <p:txBody>
          <a:bodyPr wrap="none" lIns="91440" tIns="45720" rIns="91440" bIns="45720" anchor="t">
            <a:spAutoFit/>
          </a:bodyPr>
          <a:lstStyle/>
          <a:p>
            <a:r>
              <a:rPr lang="de-DE" sz="1400" i="1" err="1">
                <a:solidFill>
                  <a:schemeClr val="tx1">
                    <a:lumMod val="95000"/>
                  </a:schemeClr>
                </a:solidFill>
                <a:latin typeface="Arial"/>
                <a:cs typeface="Arial"/>
              </a:rPr>
              <a:t>Credit</a:t>
            </a:r>
            <a:r>
              <a:rPr lang="de-DE" sz="1400" i="1">
                <a:solidFill>
                  <a:schemeClr val="tx1">
                    <a:lumMod val="95000"/>
                  </a:schemeClr>
                </a:solidFill>
                <a:latin typeface="Arial"/>
                <a:cs typeface="Arial"/>
              </a:rPr>
              <a:t>: Copernicus</a:t>
            </a:r>
            <a:endParaRPr lang="de-DE">
              <a:solidFill>
                <a:schemeClr val="tx1">
                  <a:lumMod val="95000"/>
                </a:schemeClr>
              </a:solidFill>
            </a:endParaRPr>
          </a:p>
        </p:txBody>
      </p:sp>
      <p:sp>
        <p:nvSpPr>
          <p:cNvPr id="13" name="Right Arrow 12"/>
          <p:cNvSpPr/>
          <p:nvPr/>
        </p:nvSpPr>
        <p:spPr>
          <a:xfrm>
            <a:off x="7271886" y="1767237"/>
            <a:ext cx="1152525" cy="566316"/>
          </a:xfrm>
          <a:prstGeom prst="rightArrow">
            <a:avLst/>
          </a:prstGeom>
          <a:solidFill>
            <a:srgbClr val="62C4DD"/>
          </a:solidFill>
          <a:ln w="12700" cap="flat" cmpd="sng" algn="ctr">
            <a:solidFill>
              <a:srgbClr val="62C4DD">
                <a:shade val="50000"/>
              </a:srgbClr>
            </a:solidFill>
            <a:prstDash val="solid"/>
            <a:miter lim="800000"/>
          </a:ln>
          <a:effectLst/>
        </p:spPr>
        <p:txBody>
          <a:bodyPr rtlCol="0" anchor="ctr"/>
          <a:lstStyle/>
          <a:p>
            <a:pPr algn="ctr">
              <a:defRPr/>
            </a:pPr>
            <a:endParaRPr lang="en-GB" kern="0">
              <a:solidFill>
                <a:prstClr val="white"/>
              </a:solidFill>
              <a:latin typeface="Calibri"/>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7207" y="959400"/>
            <a:ext cx="2585987" cy="1988212"/>
          </a:xfrm>
          <a:prstGeom prst="rect">
            <a:avLst/>
          </a:prstGeom>
        </p:spPr>
      </p:pic>
      <p:sp>
        <p:nvSpPr>
          <p:cNvPr id="4" name="TextBox 3"/>
          <p:cNvSpPr txBox="1"/>
          <p:nvPr/>
        </p:nvSpPr>
        <p:spPr>
          <a:xfrm>
            <a:off x="8926547" y="2959227"/>
            <a:ext cx="2934701" cy="923330"/>
          </a:xfrm>
          <a:prstGeom prst="rect">
            <a:avLst/>
          </a:prstGeom>
          <a:noFill/>
        </p:spPr>
        <p:txBody>
          <a:bodyPr wrap="square" lIns="91440" tIns="45720" rIns="91440" bIns="45720" rtlCol="0" anchor="t">
            <a:spAutoFit/>
          </a:bodyPr>
          <a:lstStyle/>
          <a:p>
            <a:pPr algn="ctr"/>
            <a:r>
              <a:rPr lang="de-DE" err="1"/>
              <a:t>Useful</a:t>
            </a:r>
            <a:r>
              <a:rPr lang="de-DE"/>
              <a:t> Information </a:t>
            </a:r>
            <a:r>
              <a:rPr lang="de-DE" err="1"/>
              <a:t>for</a:t>
            </a:r>
            <a:r>
              <a:rPr lang="de-DE"/>
              <a:t> </a:t>
            </a:r>
            <a:r>
              <a:rPr lang="de-DE" err="1"/>
              <a:t>public</a:t>
            </a:r>
            <a:r>
              <a:rPr lang="de-DE"/>
              <a:t> </a:t>
            </a:r>
            <a:r>
              <a:rPr lang="de-DE" err="1"/>
              <a:t>authorities</a:t>
            </a:r>
            <a:r>
              <a:rPr lang="de-DE"/>
              <a:t>, </a:t>
            </a:r>
            <a:r>
              <a:rPr lang="de-DE" err="1"/>
              <a:t>people</a:t>
            </a:r>
            <a:r>
              <a:rPr lang="de-DE"/>
              <a:t>, </a:t>
            </a:r>
            <a:r>
              <a:rPr lang="de-DE" err="1"/>
              <a:t>companies</a:t>
            </a:r>
            <a:r>
              <a:rPr lang="de-DE"/>
              <a:t> and </a:t>
            </a:r>
            <a:r>
              <a:rPr lang="de-DE" err="1"/>
              <a:t>organisations</a:t>
            </a:r>
            <a:endParaRPr lang="en-GB" err="1">
              <a:cs typeface="Calibri" panose="020F0502020204030204"/>
            </a:endParaRPr>
          </a:p>
        </p:txBody>
      </p:sp>
      <p:sp>
        <p:nvSpPr>
          <p:cNvPr id="16" name="Rectangle 15"/>
          <p:cNvSpPr/>
          <p:nvPr/>
        </p:nvSpPr>
        <p:spPr>
          <a:xfrm>
            <a:off x="153" y="-20054"/>
            <a:ext cx="2603467" cy="690245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37" y="192214"/>
            <a:ext cx="2276206" cy="1140637"/>
          </a:xfrm>
          <a:prstGeom prst="rect">
            <a:avLst/>
          </a:prstGeom>
        </p:spPr>
      </p:pic>
      <p:sp>
        <p:nvSpPr>
          <p:cNvPr id="6" name="TextBox 5"/>
          <p:cNvSpPr txBox="1"/>
          <p:nvPr/>
        </p:nvSpPr>
        <p:spPr>
          <a:xfrm>
            <a:off x="59888" y="2594283"/>
            <a:ext cx="2483995" cy="1384995"/>
          </a:xfrm>
          <a:prstGeom prst="rect">
            <a:avLst/>
          </a:prstGeom>
          <a:noFill/>
        </p:spPr>
        <p:txBody>
          <a:bodyPr wrap="square" lIns="91440" tIns="45720" rIns="91440" bIns="45720" rtlCol="0" anchor="t">
            <a:spAutoFit/>
          </a:bodyPr>
          <a:lstStyle/>
          <a:p>
            <a:pPr algn="ctr"/>
            <a:r>
              <a:rPr lang="de-DE" sz="2800">
                <a:solidFill>
                  <a:srgbClr val="FFC000"/>
                </a:solidFill>
              </a:rPr>
              <a:t>NEREUS </a:t>
            </a:r>
            <a:r>
              <a:rPr lang="de-DE" sz="2800" err="1">
                <a:solidFill>
                  <a:srgbClr val="FFC000"/>
                </a:solidFill>
              </a:rPr>
              <a:t>is</a:t>
            </a:r>
            <a:r>
              <a:rPr lang="de-DE" sz="2800">
                <a:solidFill>
                  <a:srgbClr val="FFC000"/>
                </a:solidFill>
              </a:rPr>
              <a:t> </a:t>
            </a:r>
            <a:r>
              <a:rPr lang="de-DE" sz="2800" err="1">
                <a:solidFill>
                  <a:srgbClr val="FFC000"/>
                </a:solidFill>
              </a:rPr>
              <a:t>about</a:t>
            </a:r>
            <a:endParaRPr lang="de-DE" sz="2800">
              <a:solidFill>
                <a:srgbClr val="FFC000"/>
              </a:solidFill>
              <a:cs typeface="Calibri"/>
            </a:endParaRPr>
          </a:p>
          <a:p>
            <a:pPr algn="ctr"/>
            <a:r>
              <a:rPr lang="de-DE" sz="2800" err="1">
                <a:solidFill>
                  <a:srgbClr val="FFC000"/>
                </a:solidFill>
              </a:rPr>
              <a:t>using</a:t>
            </a:r>
            <a:r>
              <a:rPr lang="de-DE" sz="2800">
                <a:solidFill>
                  <a:srgbClr val="FFC000"/>
                </a:solidFill>
              </a:rPr>
              <a:t> Space</a:t>
            </a:r>
            <a:endParaRPr lang="en-GB" sz="2800">
              <a:solidFill>
                <a:srgbClr val="FFC000"/>
              </a:solidFill>
              <a:cs typeface="Calibri"/>
            </a:endParaRPr>
          </a:p>
        </p:txBody>
      </p:sp>
      <p:pic>
        <p:nvPicPr>
          <p:cNvPr id="5" name="Picture 4"/>
          <p:cNvPicPr>
            <a:picLocks noChangeAspect="1"/>
          </p:cNvPicPr>
          <p:nvPr/>
        </p:nvPicPr>
        <p:blipFill rotWithShape="1">
          <a:blip r:embed="rId5"/>
          <a:srcRect t="10200" r="1314"/>
          <a:stretch/>
        </p:blipFill>
        <p:spPr>
          <a:xfrm>
            <a:off x="6614503" y="3967462"/>
            <a:ext cx="2682932" cy="2190454"/>
          </a:xfrm>
          <a:prstGeom prst="rect">
            <a:avLst/>
          </a:prstGeom>
        </p:spPr>
      </p:pic>
      <p:sp>
        <p:nvSpPr>
          <p:cNvPr id="19" name="TextBox 18">
            <a:extLst>
              <a:ext uri="{FF2B5EF4-FFF2-40B4-BE49-F238E27FC236}">
                <a16:creationId xmlns:a16="http://schemas.microsoft.com/office/drawing/2014/main" id="{D389676A-7CDF-4115-B981-0B6D3EFBFA5E}"/>
              </a:ext>
            </a:extLst>
          </p:cNvPr>
          <p:cNvSpPr txBox="1"/>
          <p:nvPr/>
        </p:nvSpPr>
        <p:spPr>
          <a:xfrm>
            <a:off x="6342418" y="5779660"/>
            <a:ext cx="4051300" cy="369332"/>
          </a:xfrm>
          <a:prstGeom prst="rect">
            <a:avLst/>
          </a:prstGeom>
          <a:noFill/>
        </p:spPr>
        <p:txBody>
          <a:bodyPr wrap="square" lIns="91440" tIns="45720" rIns="91440" bIns="45720" rtlCol="0" anchor="t">
            <a:spAutoFit/>
          </a:bodyPr>
          <a:lstStyle/>
          <a:p>
            <a:r>
              <a:rPr lang="fr-BE" i="1" err="1"/>
              <a:t>Credit</a:t>
            </a:r>
            <a:r>
              <a:rPr lang="fr-BE" i="1"/>
              <a:t>: </a:t>
            </a:r>
            <a:r>
              <a:rPr lang="fr-BE" i="1" err="1"/>
              <a:t>Committee</a:t>
            </a:r>
            <a:r>
              <a:rPr lang="fr-BE" i="1"/>
              <a:t> of the </a:t>
            </a:r>
            <a:r>
              <a:rPr lang="fr-BE" i="1" err="1"/>
              <a:t>Regions</a:t>
            </a:r>
            <a:endParaRPr lang="fr-FR" i="1">
              <a:cs typeface="Calibri"/>
            </a:endParaRPr>
          </a:p>
        </p:txBody>
      </p:sp>
      <p:pic>
        <p:nvPicPr>
          <p:cNvPr id="10" name="Image 9" descr="Une image contenant Terre, carte, texte&#10;&#10;Description générée automatiquement">
            <a:extLst>
              <a:ext uri="{FF2B5EF4-FFF2-40B4-BE49-F238E27FC236}">
                <a16:creationId xmlns:a16="http://schemas.microsoft.com/office/drawing/2014/main" id="{CA025AEE-DCDE-687E-60CA-1E598164EAEE}"/>
              </a:ext>
            </a:extLst>
          </p:cNvPr>
          <p:cNvPicPr>
            <a:picLocks noChangeAspect="1"/>
          </p:cNvPicPr>
          <p:nvPr/>
        </p:nvPicPr>
        <p:blipFill>
          <a:blip r:embed="rId6"/>
          <a:stretch>
            <a:fillRect/>
          </a:stretch>
        </p:blipFill>
        <p:spPr>
          <a:xfrm>
            <a:off x="3350795" y="954442"/>
            <a:ext cx="2743200" cy="1981325"/>
          </a:xfrm>
          <a:prstGeom prst="rect">
            <a:avLst/>
          </a:prstGeom>
        </p:spPr>
      </p:pic>
      <p:sp>
        <p:nvSpPr>
          <p:cNvPr id="11" name="TextBox 3">
            <a:extLst>
              <a:ext uri="{FF2B5EF4-FFF2-40B4-BE49-F238E27FC236}">
                <a16:creationId xmlns:a16="http://schemas.microsoft.com/office/drawing/2014/main" id="{5C15D778-8CA1-C388-A60B-688F494727BF}"/>
              </a:ext>
            </a:extLst>
          </p:cNvPr>
          <p:cNvSpPr txBox="1"/>
          <p:nvPr/>
        </p:nvSpPr>
        <p:spPr>
          <a:xfrm>
            <a:off x="3251652" y="3165012"/>
            <a:ext cx="2934701" cy="646331"/>
          </a:xfrm>
          <a:prstGeom prst="rect">
            <a:avLst/>
          </a:prstGeom>
          <a:noFill/>
        </p:spPr>
        <p:txBody>
          <a:bodyPr wrap="square" lIns="91440" tIns="45720" rIns="91440" bIns="45720" rtlCol="0" anchor="t">
            <a:spAutoFit/>
          </a:bodyPr>
          <a:lstStyle/>
          <a:p>
            <a:pPr algn="ctr"/>
            <a:r>
              <a:rPr lang="de-DE"/>
              <a:t>Copernicus = 16 </a:t>
            </a:r>
            <a:r>
              <a:rPr lang="de-DE" err="1"/>
              <a:t>terabytes</a:t>
            </a:r>
            <a:r>
              <a:rPr lang="de-DE"/>
              <a:t> </a:t>
            </a:r>
            <a:r>
              <a:rPr lang="de-DE" err="1"/>
              <a:t>of</a:t>
            </a:r>
            <a:r>
              <a:rPr lang="de-DE"/>
              <a:t> high-quality </a:t>
            </a:r>
            <a:r>
              <a:rPr lang="de-DE" err="1"/>
              <a:t>data</a:t>
            </a:r>
            <a:r>
              <a:rPr lang="de-DE"/>
              <a:t> / </a:t>
            </a:r>
            <a:r>
              <a:rPr lang="de-DE" err="1"/>
              <a:t>day</a:t>
            </a:r>
            <a:endParaRPr lang="de-DE">
              <a:cs typeface="Calibri"/>
            </a:endParaRPr>
          </a:p>
        </p:txBody>
      </p:sp>
      <p:sp>
        <p:nvSpPr>
          <p:cNvPr id="15" name="TextBox 7">
            <a:extLst>
              <a:ext uri="{FF2B5EF4-FFF2-40B4-BE49-F238E27FC236}">
                <a16:creationId xmlns:a16="http://schemas.microsoft.com/office/drawing/2014/main" id="{EBA4D778-2C0C-D177-2C38-0C452712B3EA}"/>
              </a:ext>
            </a:extLst>
          </p:cNvPr>
          <p:cNvSpPr txBox="1"/>
          <p:nvPr/>
        </p:nvSpPr>
        <p:spPr>
          <a:xfrm>
            <a:off x="2532553" y="4714176"/>
            <a:ext cx="3618515" cy="954107"/>
          </a:xfrm>
          <a:prstGeom prst="rect">
            <a:avLst/>
          </a:prstGeom>
          <a:noFill/>
        </p:spPr>
        <p:txBody>
          <a:bodyPr wrap="square" lIns="91440" tIns="45720" rIns="91440" bIns="45720" rtlCol="0" anchor="t">
            <a:spAutoFit/>
          </a:bodyPr>
          <a:lstStyle/>
          <a:p>
            <a:pPr algn="ctr"/>
            <a:r>
              <a:rPr lang="en-US" sz="2800">
                <a:solidFill>
                  <a:srgbClr val="002060"/>
                </a:solidFill>
              </a:rPr>
              <a:t>Bringing Copernicus to regional Ecosystems</a:t>
            </a:r>
            <a:endParaRPr lang="fr-FR"/>
          </a:p>
        </p:txBody>
      </p:sp>
      <p:sp>
        <p:nvSpPr>
          <p:cNvPr id="20" name="TextBox 7">
            <a:extLst>
              <a:ext uri="{FF2B5EF4-FFF2-40B4-BE49-F238E27FC236}">
                <a16:creationId xmlns:a16="http://schemas.microsoft.com/office/drawing/2014/main" id="{162C115A-B7E6-FD05-CB12-4F5FFFBD28BB}"/>
              </a:ext>
            </a:extLst>
          </p:cNvPr>
          <p:cNvSpPr txBox="1"/>
          <p:nvPr/>
        </p:nvSpPr>
        <p:spPr>
          <a:xfrm>
            <a:off x="9419507" y="4397278"/>
            <a:ext cx="2867830" cy="1384995"/>
          </a:xfrm>
          <a:prstGeom prst="rect">
            <a:avLst/>
          </a:prstGeom>
          <a:noFill/>
        </p:spPr>
        <p:txBody>
          <a:bodyPr wrap="square" lIns="91440" tIns="45720" rIns="91440" bIns="45720" rtlCol="0" anchor="t">
            <a:spAutoFit/>
          </a:bodyPr>
          <a:lstStyle/>
          <a:p>
            <a:pPr algn="ctr"/>
            <a:r>
              <a:rPr lang="en-US" sz="2800">
                <a:solidFill>
                  <a:srgbClr val="002060"/>
                </a:solidFill>
              </a:rPr>
              <a:t>Better informed</a:t>
            </a:r>
          </a:p>
          <a:p>
            <a:pPr algn="ctr"/>
            <a:r>
              <a:rPr lang="en-US" sz="2800">
                <a:solidFill>
                  <a:srgbClr val="002060"/>
                </a:solidFill>
              </a:rPr>
              <a:t> and sustainable </a:t>
            </a:r>
          </a:p>
          <a:p>
            <a:pPr algn="ctr"/>
            <a:r>
              <a:rPr lang="en-US" sz="2800">
                <a:solidFill>
                  <a:srgbClr val="002060"/>
                </a:solidFill>
              </a:rPr>
              <a:t>policy-making</a:t>
            </a:r>
            <a:endParaRPr lang="en-US" sz="2800">
              <a:solidFill>
                <a:srgbClr val="002060"/>
              </a:solidFill>
              <a:cs typeface="Calibri"/>
            </a:endParaRPr>
          </a:p>
        </p:txBody>
      </p:sp>
    </p:spTree>
    <p:extLst>
      <p:ext uri="{BB962C8B-B14F-4D97-AF65-F5344CB8AC3E}">
        <p14:creationId xmlns:p14="http://schemas.microsoft.com/office/powerpoint/2010/main" val="3960407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Bildergebnis für symbol für verbindung"/>
          <p:cNvSpPr>
            <a:spLocks noChangeAspect="1" noChangeArrowheads="1"/>
          </p:cNvSpPr>
          <p:nvPr/>
        </p:nvSpPr>
        <p:spPr bwMode="auto">
          <a:xfrm>
            <a:off x="3719736" y="408804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utoShape 8" descr="Bildergebnis für symbol für verbindung"/>
          <p:cNvSpPr>
            <a:spLocks noChangeAspect="1" noChangeArrowheads="1"/>
          </p:cNvSpPr>
          <p:nvPr/>
        </p:nvSpPr>
        <p:spPr bwMode="auto">
          <a:xfrm>
            <a:off x="4799856" y="55199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p:cNvSpPr/>
          <p:nvPr/>
        </p:nvSpPr>
        <p:spPr>
          <a:xfrm>
            <a:off x="0" y="0"/>
            <a:ext cx="2504303" cy="68680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276" y="222725"/>
            <a:ext cx="1873250" cy="86518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t="11032" b="53082"/>
          <a:stretch>
            <a:fillRect/>
          </a:stretch>
        </p:blipFill>
        <p:spPr bwMode="auto">
          <a:xfrm>
            <a:off x="2504303" y="-4447"/>
            <a:ext cx="9686224" cy="194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a:extLst>
              <a:ext uri="{FF2B5EF4-FFF2-40B4-BE49-F238E27FC236}">
                <a16:creationId xmlns:a16="http://schemas.microsoft.com/office/drawing/2014/main" id="{05A68BCC-CCD8-FD5C-C230-154B855813E5}"/>
              </a:ext>
            </a:extLst>
          </p:cNvPr>
          <p:cNvSpPr txBox="1"/>
          <p:nvPr/>
        </p:nvSpPr>
        <p:spPr>
          <a:xfrm>
            <a:off x="199811" y="2588903"/>
            <a:ext cx="2106715" cy="1815882"/>
          </a:xfrm>
          <a:prstGeom prst="rect">
            <a:avLst/>
          </a:prstGeom>
          <a:noFill/>
        </p:spPr>
        <p:txBody>
          <a:bodyPr wrap="square" lIns="91440" tIns="45720" rIns="91440" bIns="45720" rtlCol="0" anchor="t">
            <a:spAutoFit/>
          </a:bodyPr>
          <a:lstStyle/>
          <a:p>
            <a:pPr algn="ctr"/>
            <a:r>
              <a:rPr lang="it-IT" sz="2800" err="1">
                <a:solidFill>
                  <a:srgbClr val="E3B803"/>
                </a:solidFill>
              </a:rPr>
              <a:t>What</a:t>
            </a:r>
            <a:r>
              <a:rPr lang="it-IT" sz="2800">
                <a:solidFill>
                  <a:srgbClr val="E3B803"/>
                </a:solidFill>
              </a:rPr>
              <a:t> </a:t>
            </a:r>
            <a:r>
              <a:rPr lang="it-IT" sz="2800" err="1">
                <a:solidFill>
                  <a:srgbClr val="E3B803"/>
                </a:solidFill>
              </a:rPr>
              <a:t>does</a:t>
            </a:r>
            <a:r>
              <a:rPr lang="it-IT" sz="2800">
                <a:solidFill>
                  <a:srgbClr val="E3B803"/>
                </a:solidFill>
              </a:rPr>
              <a:t> NEREUS </a:t>
            </a:r>
            <a:r>
              <a:rPr lang="it-IT" sz="2800" err="1">
                <a:solidFill>
                  <a:srgbClr val="E3B803"/>
                </a:solidFill>
              </a:rPr>
              <a:t>offer</a:t>
            </a:r>
            <a:r>
              <a:rPr lang="it-IT" sz="2800">
                <a:solidFill>
                  <a:srgbClr val="E3B803"/>
                </a:solidFill>
              </a:rPr>
              <a:t> </a:t>
            </a:r>
            <a:r>
              <a:rPr lang="it-IT" sz="2800" err="1">
                <a:solidFill>
                  <a:srgbClr val="E3B803"/>
                </a:solidFill>
              </a:rPr>
              <a:t>its</a:t>
            </a:r>
            <a:r>
              <a:rPr lang="it-IT" sz="2800">
                <a:solidFill>
                  <a:srgbClr val="E3B803"/>
                </a:solidFill>
              </a:rPr>
              <a:t> </a:t>
            </a:r>
            <a:r>
              <a:rPr lang="it-IT" sz="2800" err="1">
                <a:solidFill>
                  <a:srgbClr val="E3B803"/>
                </a:solidFill>
              </a:rPr>
              <a:t>members</a:t>
            </a:r>
            <a:r>
              <a:rPr lang="it-IT" sz="2800">
                <a:solidFill>
                  <a:srgbClr val="E3B803"/>
                </a:solidFill>
              </a:rPr>
              <a:t> ?</a:t>
            </a:r>
            <a:endParaRPr lang="fr-BE" sz="3600">
              <a:solidFill>
                <a:srgbClr val="E3B803"/>
              </a:solidFill>
            </a:endParaRPr>
          </a:p>
        </p:txBody>
      </p:sp>
      <p:sp>
        <p:nvSpPr>
          <p:cNvPr id="10" name="Rectangle 9">
            <a:extLst>
              <a:ext uri="{FF2B5EF4-FFF2-40B4-BE49-F238E27FC236}">
                <a16:creationId xmlns:a16="http://schemas.microsoft.com/office/drawing/2014/main" id="{D4753625-E306-FB8F-4236-1592262B8FD6}"/>
              </a:ext>
            </a:extLst>
          </p:cNvPr>
          <p:cNvSpPr/>
          <p:nvPr/>
        </p:nvSpPr>
        <p:spPr>
          <a:xfrm>
            <a:off x="2755017" y="1831063"/>
            <a:ext cx="8981540" cy="4420441"/>
          </a:xfrm>
          <a:prstGeom prst="rect">
            <a:avLst/>
          </a:prstGeom>
        </p:spPr>
        <p:txBody>
          <a:bodyPr wrap="square" lIns="91440" tIns="45720" rIns="91440" bIns="45720" anchor="ctr">
            <a:spAutoFit/>
          </a:bodyPr>
          <a:lstStyle/>
          <a:p>
            <a:pPr algn="just">
              <a:lnSpc>
                <a:spcPct val="125000"/>
              </a:lnSpc>
            </a:pPr>
            <a:r>
              <a:rPr lang="it-IT" sz="2500">
                <a:solidFill>
                  <a:srgbClr val="002060"/>
                </a:solidFill>
              </a:rPr>
              <a:t>A JOINT PLATFORM TO: </a:t>
            </a:r>
          </a:p>
          <a:p>
            <a:pPr algn="just"/>
            <a:endParaRPr lang="it-IT" sz="2500">
              <a:solidFill>
                <a:srgbClr val="002060"/>
              </a:solidFill>
              <a:cs typeface="Calibri" panose="020F0502020204030204"/>
            </a:endParaRPr>
          </a:p>
          <a:p>
            <a:pPr marL="457200" indent="-457200">
              <a:buFont typeface="Wingdings" panose="05000000000000000000" pitchFamily="2" charset="2"/>
              <a:buChar char="§"/>
            </a:pPr>
            <a:r>
              <a:rPr lang="it-IT" sz="2500">
                <a:solidFill>
                  <a:srgbClr val="002060"/>
                </a:solidFill>
                <a:ea typeface="+mn-lt"/>
                <a:cs typeface="+mn-lt"/>
              </a:rPr>
              <a:t>Highlight the </a:t>
            </a:r>
            <a:r>
              <a:rPr lang="it-IT" sz="2500" b="1">
                <a:solidFill>
                  <a:srgbClr val="002060"/>
                </a:solidFill>
                <a:ea typeface="+mn-lt"/>
                <a:cs typeface="+mn-lt"/>
              </a:rPr>
              <a:t>regional dimension</a:t>
            </a:r>
            <a:r>
              <a:rPr lang="it-IT" sz="2500">
                <a:solidFill>
                  <a:srgbClr val="002060"/>
                </a:solidFill>
                <a:ea typeface="+mn-lt"/>
                <a:cs typeface="+mn-lt"/>
              </a:rPr>
              <a:t> of European space policy </a:t>
            </a:r>
          </a:p>
          <a:p>
            <a:r>
              <a:rPr lang="it-IT" sz="2500">
                <a:solidFill>
                  <a:srgbClr val="002060"/>
                </a:solidFill>
                <a:ea typeface="+mn-lt"/>
                <a:cs typeface="+mn-lt"/>
              </a:rPr>
              <a:t>   and programmes</a:t>
            </a:r>
            <a:endParaRPr lang="it-IT">
              <a:ea typeface="Calibri" panose="020F0502020204030204"/>
              <a:cs typeface="Calibri" panose="020F0502020204030204"/>
            </a:endParaRPr>
          </a:p>
          <a:p>
            <a:pPr marL="457200" indent="-457200">
              <a:buFont typeface="Wingdings" panose="05000000000000000000" pitchFamily="2" charset="2"/>
              <a:buChar char="§"/>
            </a:pPr>
            <a:r>
              <a:rPr lang="it-IT" sz="2500">
                <a:solidFill>
                  <a:srgbClr val="002060"/>
                </a:solidFill>
                <a:ea typeface="Calibri"/>
                <a:cs typeface="Calibri"/>
              </a:rPr>
              <a:t>Build</a:t>
            </a:r>
            <a:r>
              <a:rPr lang="it-IT" sz="2500">
                <a:solidFill>
                  <a:srgbClr val="002060"/>
                </a:solidFill>
              </a:rPr>
              <a:t> </a:t>
            </a:r>
            <a:r>
              <a:rPr lang="it-IT" sz="2500" b="1">
                <a:solidFill>
                  <a:srgbClr val="002060"/>
                </a:solidFill>
              </a:rPr>
              <a:t>partnerships</a:t>
            </a:r>
            <a:r>
              <a:rPr lang="it-IT" sz="2500">
                <a:solidFill>
                  <a:srgbClr val="002060"/>
                </a:solidFill>
              </a:rPr>
              <a:t> and networks at a European scale </a:t>
            </a:r>
            <a:endParaRPr lang="it-IT" sz="2500">
              <a:solidFill>
                <a:srgbClr val="002060"/>
              </a:solidFill>
              <a:ea typeface="Calibri"/>
              <a:cs typeface="Calibri"/>
            </a:endParaRPr>
          </a:p>
          <a:p>
            <a:pPr marL="457200" indent="-457200">
              <a:buFont typeface="Wingdings" panose="05000000000000000000" pitchFamily="2" charset="2"/>
              <a:buChar char="§"/>
            </a:pPr>
            <a:r>
              <a:rPr lang="it-IT" sz="2500">
                <a:solidFill>
                  <a:srgbClr val="002060"/>
                </a:solidFill>
              </a:rPr>
              <a:t>Facilitate the </a:t>
            </a:r>
            <a:r>
              <a:rPr lang="it-IT" sz="2500" b="1">
                <a:solidFill>
                  <a:srgbClr val="002060"/>
                </a:solidFill>
              </a:rPr>
              <a:t>involvement</a:t>
            </a:r>
            <a:r>
              <a:rPr lang="it-IT" sz="2500">
                <a:solidFill>
                  <a:srgbClr val="002060"/>
                </a:solidFill>
              </a:rPr>
              <a:t> in EU/ESA-funded activities</a:t>
            </a:r>
            <a:endParaRPr lang="it-IT" sz="2500">
              <a:solidFill>
                <a:srgbClr val="002060"/>
              </a:solidFill>
              <a:cs typeface="Calibri"/>
            </a:endParaRPr>
          </a:p>
          <a:p>
            <a:pPr marL="457200" indent="-457200">
              <a:buFont typeface="Wingdings" panose="05000000000000000000" pitchFamily="2" charset="2"/>
              <a:buChar char="§"/>
            </a:pPr>
            <a:r>
              <a:rPr lang="it-IT" sz="2500">
                <a:solidFill>
                  <a:srgbClr val="002060"/>
                </a:solidFill>
                <a:cs typeface="Calibri"/>
              </a:rPr>
              <a:t>Enhance </a:t>
            </a:r>
            <a:r>
              <a:rPr lang="it-IT" sz="2500" b="1">
                <a:solidFill>
                  <a:srgbClr val="002060"/>
                </a:solidFill>
                <a:cs typeface="Calibri"/>
              </a:rPr>
              <a:t>cross-sectorial exchanges</a:t>
            </a:r>
            <a:r>
              <a:rPr lang="it-IT" sz="2500">
                <a:solidFill>
                  <a:srgbClr val="002060"/>
                </a:solidFill>
                <a:cs typeface="Calibri"/>
              </a:rPr>
              <a:t> among operators</a:t>
            </a:r>
          </a:p>
          <a:p>
            <a:pPr marL="457200" indent="-457200">
              <a:buFont typeface="Wingdings" panose="05000000000000000000" pitchFamily="2" charset="2"/>
              <a:buChar char="§"/>
            </a:pPr>
            <a:r>
              <a:rPr lang="it-IT" sz="2500">
                <a:solidFill>
                  <a:srgbClr val="002060"/>
                </a:solidFill>
              </a:rPr>
              <a:t>Access crucial </a:t>
            </a:r>
            <a:r>
              <a:rPr lang="it-IT" sz="2500" b="1">
                <a:solidFill>
                  <a:srgbClr val="002060"/>
                </a:solidFill>
              </a:rPr>
              <a:t>information</a:t>
            </a:r>
            <a:r>
              <a:rPr lang="it-IT" sz="2500">
                <a:solidFill>
                  <a:srgbClr val="002060"/>
                </a:solidFill>
              </a:rPr>
              <a:t> in advance</a:t>
            </a:r>
          </a:p>
          <a:p>
            <a:pPr marL="457200" indent="-457200">
              <a:buFont typeface="Wingdings" panose="05000000000000000000" pitchFamily="2" charset="2"/>
              <a:buChar char="§"/>
            </a:pPr>
            <a:r>
              <a:rPr lang="it-IT" sz="2500">
                <a:solidFill>
                  <a:srgbClr val="002060"/>
                </a:solidFill>
                <a:ea typeface="+mn-lt"/>
                <a:cs typeface="+mn-lt"/>
              </a:rPr>
              <a:t>Develop</a:t>
            </a:r>
            <a:r>
              <a:rPr lang="it-IT" sz="2500">
                <a:solidFill>
                  <a:srgbClr val="002060"/>
                </a:solidFill>
              </a:rPr>
              <a:t> j</a:t>
            </a:r>
            <a:r>
              <a:rPr lang="it-IT" sz="2500" b="1">
                <a:solidFill>
                  <a:srgbClr val="002060"/>
                </a:solidFill>
              </a:rPr>
              <a:t>oint positions as European users of space technologies</a:t>
            </a:r>
            <a:r>
              <a:rPr lang="it-IT" sz="2500">
                <a:solidFill>
                  <a:srgbClr val="002060"/>
                </a:solidFill>
              </a:rPr>
              <a:t>, voice them, and provide enhanced </a:t>
            </a:r>
            <a:r>
              <a:rPr lang="it-IT" sz="2500" b="1">
                <a:solidFill>
                  <a:srgbClr val="002060"/>
                </a:solidFill>
              </a:rPr>
              <a:t>visibility </a:t>
            </a:r>
            <a:r>
              <a:rPr lang="it-IT" sz="2500">
                <a:solidFill>
                  <a:srgbClr val="002060"/>
                </a:solidFill>
              </a:rPr>
              <a:t>of regions at the European level</a:t>
            </a:r>
            <a:endParaRPr lang="it-IT" sz="2500">
              <a:solidFill>
                <a:srgbClr val="002060"/>
              </a:solidFill>
              <a:ea typeface="Calibri"/>
              <a:cs typeface="Calibri"/>
            </a:endParaRPr>
          </a:p>
        </p:txBody>
      </p:sp>
    </p:spTree>
    <p:extLst>
      <p:ext uri="{BB962C8B-B14F-4D97-AF65-F5344CB8AC3E}">
        <p14:creationId xmlns:p14="http://schemas.microsoft.com/office/powerpoint/2010/main" val="3998899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80910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14" name="TextBox 13"/>
          <p:cNvSpPr txBox="1"/>
          <p:nvPr/>
        </p:nvSpPr>
        <p:spPr>
          <a:xfrm>
            <a:off x="163498" y="1997839"/>
            <a:ext cx="2529223" cy="2308324"/>
          </a:xfrm>
          <a:prstGeom prst="rect">
            <a:avLst/>
          </a:prstGeom>
          <a:noFill/>
        </p:spPr>
        <p:txBody>
          <a:bodyPr wrap="square" rtlCol="0">
            <a:spAutoFit/>
          </a:bodyPr>
          <a:lstStyle/>
          <a:p>
            <a:pPr algn="ctr"/>
            <a:r>
              <a:rPr lang="fr-BE" sz="3600" err="1">
                <a:solidFill>
                  <a:srgbClr val="E3B803"/>
                </a:solidFill>
              </a:rPr>
              <a:t>Political</a:t>
            </a:r>
            <a:r>
              <a:rPr lang="fr-BE" sz="3600">
                <a:solidFill>
                  <a:srgbClr val="E3B803"/>
                </a:solidFill>
              </a:rPr>
              <a:t> Dialogue/ Strategic</a:t>
            </a:r>
          </a:p>
          <a:p>
            <a:pPr algn="ctr"/>
            <a:r>
              <a:rPr lang="fr-BE" sz="3600">
                <a:solidFill>
                  <a:srgbClr val="E3B803"/>
                </a:solidFill>
              </a:rPr>
              <a:t>Partnerships </a:t>
            </a:r>
          </a:p>
        </p:txBody>
      </p:sp>
      <p:sp>
        <p:nvSpPr>
          <p:cNvPr id="8" name="Rectangle 3"/>
          <p:cNvSpPr txBox="1">
            <a:spLocks noChangeArrowheads="1"/>
          </p:cNvSpPr>
          <p:nvPr/>
        </p:nvSpPr>
        <p:spPr>
          <a:xfrm>
            <a:off x="3615898" y="1785487"/>
            <a:ext cx="7826375" cy="4327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a:spcAft>
                <a:spcPct val="20000"/>
              </a:spcAft>
              <a:defRPr/>
            </a:pPr>
            <a:endParaRPr lang="en-GB" altLang="de-DE" sz="2400">
              <a:sym typeface="Wingdings" pitchFamily="2" charset="2"/>
            </a:endParaRPr>
          </a:p>
        </p:txBody>
      </p:sp>
      <p:sp>
        <p:nvSpPr>
          <p:cNvPr id="3" name="TextBox 2"/>
          <p:cNvSpPr txBox="1"/>
          <p:nvPr/>
        </p:nvSpPr>
        <p:spPr>
          <a:xfrm>
            <a:off x="2978835" y="793043"/>
            <a:ext cx="8749552" cy="4862870"/>
          </a:xfrm>
          <a:prstGeom prst="rect">
            <a:avLst/>
          </a:prstGeom>
          <a:noFill/>
        </p:spPr>
        <p:txBody>
          <a:bodyPr wrap="square" rtlCol="0">
            <a:spAutoFit/>
          </a:bodyPr>
          <a:lstStyle/>
          <a:p>
            <a:endParaRPr lang="de-DE" sz="2800"/>
          </a:p>
          <a:p>
            <a:pPr marL="457200" indent="-457200" algn="just">
              <a:spcAft>
                <a:spcPts val="1200"/>
              </a:spcAft>
              <a:buFont typeface="Wingdings" panose="05000000000000000000" pitchFamily="2" charset="2"/>
              <a:buChar char="§"/>
            </a:pPr>
            <a:r>
              <a:rPr lang="en-GB" sz="2800">
                <a:solidFill>
                  <a:srgbClr val="002060"/>
                </a:solidFill>
              </a:rPr>
              <a:t>Monitoring relevant EU policy developments and advocating towards the European institutions</a:t>
            </a:r>
          </a:p>
          <a:p>
            <a:pPr marL="457200" indent="-457200" algn="just">
              <a:spcAft>
                <a:spcPts val="1200"/>
              </a:spcAft>
              <a:buFont typeface="Wingdings" panose="05000000000000000000" pitchFamily="2" charset="2"/>
              <a:buChar char="§"/>
            </a:pPr>
            <a:r>
              <a:rPr lang="en-GB" sz="2800">
                <a:solidFill>
                  <a:srgbClr val="002060"/>
                </a:solidFill>
              </a:rPr>
              <a:t>Providing regions a joint platform to define common positions and advocate them</a:t>
            </a:r>
          </a:p>
          <a:p>
            <a:pPr marL="457200" indent="-457200" algn="just">
              <a:spcAft>
                <a:spcPts val="1200"/>
              </a:spcAft>
              <a:buFont typeface="Wingdings" panose="05000000000000000000" pitchFamily="2" charset="2"/>
              <a:buChar char="§"/>
            </a:pPr>
            <a:r>
              <a:rPr lang="en-GB" sz="2800">
                <a:solidFill>
                  <a:srgbClr val="002060"/>
                </a:solidFill>
              </a:rPr>
              <a:t>Advocating regional dimension of space</a:t>
            </a:r>
          </a:p>
          <a:p>
            <a:pPr marL="457200" indent="-457200" algn="just">
              <a:spcAft>
                <a:spcPts val="1200"/>
              </a:spcAft>
              <a:buFont typeface="Wingdings" panose="05000000000000000000" pitchFamily="2" charset="2"/>
              <a:buChar char="§"/>
            </a:pPr>
            <a:r>
              <a:rPr lang="de-DE" sz="2800">
                <a:solidFill>
                  <a:srgbClr val="002060"/>
                </a:solidFill>
              </a:rPr>
              <a:t>Giving regions more visibility as active player of the space community towards strategic partners (European Commission, European Parliament, Committee of the Regions, European Space Agency (ESA))</a:t>
            </a:r>
          </a:p>
        </p:txBody>
      </p:sp>
    </p:spTree>
    <p:extLst>
      <p:ext uri="{BB962C8B-B14F-4D97-AF65-F5344CB8AC3E}">
        <p14:creationId xmlns:p14="http://schemas.microsoft.com/office/powerpoint/2010/main" val="1484014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890"/>
            <a:ext cx="280910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14" name="TextBox 13"/>
          <p:cNvSpPr txBox="1"/>
          <p:nvPr/>
        </p:nvSpPr>
        <p:spPr>
          <a:xfrm>
            <a:off x="198581" y="2599099"/>
            <a:ext cx="2411939" cy="1200329"/>
          </a:xfrm>
          <a:prstGeom prst="rect">
            <a:avLst/>
          </a:prstGeom>
          <a:noFill/>
        </p:spPr>
        <p:txBody>
          <a:bodyPr wrap="square" rtlCol="0">
            <a:spAutoFit/>
          </a:bodyPr>
          <a:lstStyle/>
          <a:p>
            <a:r>
              <a:rPr lang="fr-BE" sz="3600">
                <a:solidFill>
                  <a:srgbClr val="E3B803"/>
                </a:solidFill>
              </a:rPr>
              <a:t>Strategic </a:t>
            </a:r>
            <a:r>
              <a:rPr lang="fr-BE" sz="3600" err="1">
                <a:solidFill>
                  <a:srgbClr val="E3B803"/>
                </a:solidFill>
              </a:rPr>
              <a:t>Partners</a:t>
            </a:r>
            <a:r>
              <a:rPr lang="fr-BE" sz="3600">
                <a:solidFill>
                  <a:srgbClr val="E3B803"/>
                </a:solidFill>
              </a:rPr>
              <a:t> </a:t>
            </a:r>
          </a:p>
        </p:txBody>
      </p:sp>
      <p:sp>
        <p:nvSpPr>
          <p:cNvPr id="8" name="Rectangle 3"/>
          <p:cNvSpPr txBox="1">
            <a:spLocks noChangeArrowheads="1"/>
          </p:cNvSpPr>
          <p:nvPr/>
        </p:nvSpPr>
        <p:spPr>
          <a:xfrm>
            <a:off x="3615898" y="1785487"/>
            <a:ext cx="7826375" cy="4327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a:spcAft>
                <a:spcPct val="20000"/>
              </a:spcAft>
              <a:defRPr/>
            </a:pPr>
            <a:endParaRPr lang="en-GB" altLang="de-DE" sz="2400">
              <a:sym typeface="Wingdings" pitchFamily="2" charset="2"/>
            </a:endParaRPr>
          </a:p>
        </p:txBody>
      </p:sp>
      <p:sp>
        <p:nvSpPr>
          <p:cNvPr id="4" name="Oval 3"/>
          <p:cNvSpPr/>
          <p:nvPr/>
        </p:nvSpPr>
        <p:spPr>
          <a:xfrm>
            <a:off x="2755210" y="1706603"/>
            <a:ext cx="3650719" cy="38661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3670614" y="2864697"/>
            <a:ext cx="1732788" cy="830997"/>
          </a:xfrm>
          <a:prstGeom prst="rect">
            <a:avLst/>
          </a:prstGeom>
          <a:noFill/>
        </p:spPr>
        <p:txBody>
          <a:bodyPr wrap="square" rtlCol="0">
            <a:spAutoFit/>
          </a:bodyPr>
          <a:lstStyle/>
          <a:p>
            <a:pPr algn="ctr"/>
            <a:r>
              <a:rPr lang="de-DE" sz="2400"/>
              <a:t>European Parliament</a:t>
            </a:r>
            <a:endParaRPr lang="en-GB" sz="2400"/>
          </a:p>
        </p:txBody>
      </p:sp>
      <p:sp>
        <p:nvSpPr>
          <p:cNvPr id="12" name="TextBox 11"/>
          <p:cNvSpPr txBox="1"/>
          <p:nvPr/>
        </p:nvSpPr>
        <p:spPr>
          <a:xfrm>
            <a:off x="5847915" y="1456573"/>
            <a:ext cx="1970281" cy="830997"/>
          </a:xfrm>
          <a:prstGeom prst="rect">
            <a:avLst/>
          </a:prstGeom>
          <a:noFill/>
        </p:spPr>
        <p:txBody>
          <a:bodyPr wrap="square" rtlCol="0">
            <a:spAutoFit/>
          </a:bodyPr>
          <a:lstStyle/>
          <a:p>
            <a:pPr algn="ctr"/>
            <a:r>
              <a:rPr lang="de-DE" sz="2400"/>
              <a:t>European Commission</a:t>
            </a:r>
            <a:endParaRPr lang="en-GB" sz="2400"/>
          </a:p>
        </p:txBody>
      </p:sp>
      <p:sp>
        <p:nvSpPr>
          <p:cNvPr id="5" name="Oval 4"/>
          <p:cNvSpPr/>
          <p:nvPr/>
        </p:nvSpPr>
        <p:spPr>
          <a:xfrm>
            <a:off x="5059081" y="80780"/>
            <a:ext cx="3747568" cy="319941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6085834" y="1408587"/>
            <a:ext cx="2250537" cy="830997"/>
          </a:xfrm>
          <a:prstGeom prst="rect">
            <a:avLst/>
          </a:prstGeom>
          <a:noFill/>
        </p:spPr>
        <p:txBody>
          <a:bodyPr wrap="square" rtlCol="0">
            <a:spAutoFit/>
          </a:bodyPr>
          <a:lstStyle/>
          <a:p>
            <a:pPr algn="ctr"/>
            <a:r>
              <a:rPr lang="de-DE" sz="2400"/>
              <a:t>European Commission</a:t>
            </a:r>
            <a:endParaRPr lang="en-GB" sz="2400"/>
          </a:p>
        </p:txBody>
      </p:sp>
      <p:sp>
        <p:nvSpPr>
          <p:cNvPr id="17" name="TextBox 16"/>
          <p:cNvSpPr txBox="1"/>
          <p:nvPr/>
        </p:nvSpPr>
        <p:spPr>
          <a:xfrm>
            <a:off x="5529189" y="3199263"/>
            <a:ext cx="2852221" cy="523220"/>
          </a:xfrm>
          <a:prstGeom prst="rect">
            <a:avLst/>
          </a:prstGeom>
          <a:noFill/>
        </p:spPr>
        <p:txBody>
          <a:bodyPr wrap="square" rtlCol="0">
            <a:spAutoFit/>
          </a:bodyPr>
          <a:lstStyle/>
          <a:p>
            <a:pPr algn="ctr"/>
            <a:r>
              <a:rPr lang="de-DE" sz="2800"/>
              <a:t>NEREUS</a:t>
            </a:r>
            <a:endParaRPr lang="en-GB" sz="2800"/>
          </a:p>
        </p:txBody>
      </p:sp>
      <p:pic>
        <p:nvPicPr>
          <p:cNvPr id="18" name="Picture 17"/>
          <p:cNvPicPr>
            <a:picLocks noChangeAspect="1"/>
          </p:cNvPicPr>
          <p:nvPr/>
        </p:nvPicPr>
        <p:blipFill>
          <a:blip r:embed="rId4"/>
          <a:stretch>
            <a:fillRect/>
          </a:stretch>
        </p:blipFill>
        <p:spPr>
          <a:xfrm>
            <a:off x="5387365" y="3653223"/>
            <a:ext cx="3322608" cy="3084744"/>
          </a:xfrm>
          <a:prstGeom prst="rect">
            <a:avLst/>
          </a:prstGeom>
          <a:noFill/>
          <a:ln>
            <a:noFill/>
          </a:ln>
          <a:effectLst>
            <a:innerShdw blurRad="63500" dist="50800" dir="13500000">
              <a:schemeClr val="bg1">
                <a:alpha val="49000"/>
              </a:schemeClr>
            </a:innerShdw>
          </a:effectLst>
        </p:spPr>
      </p:pic>
      <p:sp>
        <p:nvSpPr>
          <p:cNvPr id="19" name="TextBox 18"/>
          <p:cNvSpPr txBox="1"/>
          <p:nvPr/>
        </p:nvSpPr>
        <p:spPr>
          <a:xfrm>
            <a:off x="5852353" y="3237371"/>
            <a:ext cx="2083842" cy="461665"/>
          </a:xfrm>
          <a:prstGeom prst="rect">
            <a:avLst/>
          </a:prstGeom>
          <a:noFill/>
        </p:spPr>
        <p:txBody>
          <a:bodyPr wrap="square" rtlCol="0">
            <a:spAutoFit/>
          </a:bodyPr>
          <a:lstStyle/>
          <a:p>
            <a:pPr algn="ctr"/>
            <a:r>
              <a:rPr lang="de-DE" sz="2400"/>
              <a:t>NEREUS</a:t>
            </a:r>
            <a:endParaRPr lang="en-GB" sz="2400"/>
          </a:p>
        </p:txBody>
      </p:sp>
      <p:sp>
        <p:nvSpPr>
          <p:cNvPr id="20" name="TextBox 19"/>
          <p:cNvSpPr txBox="1"/>
          <p:nvPr/>
        </p:nvSpPr>
        <p:spPr>
          <a:xfrm>
            <a:off x="5741662" y="4884033"/>
            <a:ext cx="2596573" cy="830997"/>
          </a:xfrm>
          <a:prstGeom prst="rect">
            <a:avLst/>
          </a:prstGeom>
          <a:noFill/>
        </p:spPr>
        <p:txBody>
          <a:bodyPr wrap="square" rtlCol="0">
            <a:spAutoFit/>
          </a:bodyPr>
          <a:lstStyle/>
          <a:p>
            <a:pPr algn="ctr"/>
            <a:r>
              <a:rPr lang="de-DE" sz="2400"/>
              <a:t>Committee of the Regions</a:t>
            </a:r>
            <a:endParaRPr lang="en-GB" sz="2400"/>
          </a:p>
        </p:txBody>
      </p:sp>
      <p:sp>
        <p:nvSpPr>
          <p:cNvPr id="21" name="Oval 20"/>
          <p:cNvSpPr/>
          <p:nvPr/>
        </p:nvSpPr>
        <p:spPr>
          <a:xfrm>
            <a:off x="7918933" y="636366"/>
            <a:ext cx="3155267" cy="3270035"/>
          </a:xfrm>
          <a:prstGeom prst="ellipse">
            <a:avLst/>
          </a:prstGeom>
          <a:solidFill>
            <a:srgbClr val="57D6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8664407" y="1394677"/>
            <a:ext cx="1664317" cy="1200329"/>
          </a:xfrm>
          <a:prstGeom prst="rect">
            <a:avLst/>
          </a:prstGeom>
          <a:noFill/>
        </p:spPr>
        <p:txBody>
          <a:bodyPr wrap="square" rtlCol="0">
            <a:spAutoFit/>
          </a:bodyPr>
          <a:lstStyle/>
          <a:p>
            <a:pPr algn="ctr"/>
            <a:r>
              <a:rPr lang="de-DE" sz="2400"/>
              <a:t>European Space Agency </a:t>
            </a:r>
            <a:endParaRPr lang="en-GB" sz="2400"/>
          </a:p>
        </p:txBody>
      </p:sp>
      <p:sp>
        <p:nvSpPr>
          <p:cNvPr id="24" name="Oval 23"/>
          <p:cNvSpPr/>
          <p:nvPr/>
        </p:nvSpPr>
        <p:spPr>
          <a:xfrm>
            <a:off x="8220410" y="3540741"/>
            <a:ext cx="3070877" cy="3029562"/>
          </a:xfrm>
          <a:prstGeom prst="ellipse">
            <a:avLst/>
          </a:prstGeom>
          <a:solidFill>
            <a:srgbClr val="4AE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8461467" y="4748981"/>
            <a:ext cx="2363015" cy="830997"/>
          </a:xfrm>
          <a:prstGeom prst="rect">
            <a:avLst/>
          </a:prstGeom>
          <a:noFill/>
        </p:spPr>
        <p:txBody>
          <a:bodyPr wrap="square" rtlCol="0">
            <a:spAutoFit/>
          </a:bodyPr>
          <a:lstStyle/>
          <a:p>
            <a:pPr algn="ctr"/>
            <a:r>
              <a:rPr lang="de-DE" sz="2400"/>
              <a:t>National Space Agencies</a:t>
            </a:r>
            <a:endParaRPr lang="en-GB" sz="2400"/>
          </a:p>
        </p:txBody>
      </p:sp>
      <p:sp>
        <p:nvSpPr>
          <p:cNvPr id="16" name="Rectangle 15"/>
          <p:cNvSpPr/>
          <p:nvPr/>
        </p:nvSpPr>
        <p:spPr>
          <a:xfrm>
            <a:off x="5458117" y="2915786"/>
            <a:ext cx="4182458" cy="1447800"/>
          </a:xfrm>
          <a:prstGeom prst="rect">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6788262" y="3444736"/>
            <a:ext cx="1955960" cy="461665"/>
          </a:xfrm>
          <a:prstGeom prst="rect">
            <a:avLst/>
          </a:prstGeom>
          <a:noFill/>
        </p:spPr>
        <p:txBody>
          <a:bodyPr wrap="square" rtlCol="0">
            <a:spAutoFit/>
          </a:bodyPr>
          <a:lstStyle/>
          <a:p>
            <a:pPr algn="ctr"/>
            <a:r>
              <a:rPr lang="de-DE" sz="2400"/>
              <a:t>NEREUS</a:t>
            </a:r>
            <a:endParaRPr lang="en-GB" sz="2400"/>
          </a:p>
        </p:txBody>
      </p:sp>
    </p:spTree>
    <p:extLst>
      <p:ext uri="{BB962C8B-B14F-4D97-AF65-F5344CB8AC3E}">
        <p14:creationId xmlns:p14="http://schemas.microsoft.com/office/powerpoint/2010/main" val="2200114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55804-C3AF-F6D1-1EBF-05ADB90E8FC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95F0B0B-A5FC-CA6E-F0E8-7CD3CA4CBC78}"/>
              </a:ext>
            </a:extLst>
          </p:cNvPr>
          <p:cNvSpPr/>
          <p:nvPr/>
        </p:nvSpPr>
        <p:spPr>
          <a:xfrm>
            <a:off x="0" y="0"/>
            <a:ext cx="280910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BE" sz="2800" dirty="0" err="1">
                <a:solidFill>
                  <a:srgbClr val="E3B803"/>
                </a:solidFill>
              </a:rPr>
              <a:t>Positioning</a:t>
            </a:r>
            <a:r>
              <a:rPr lang="fr-BE" sz="2800" dirty="0">
                <a:solidFill>
                  <a:srgbClr val="E3B803"/>
                </a:solidFill>
              </a:rPr>
              <a:t> the network</a:t>
            </a:r>
          </a:p>
          <a:p>
            <a:pPr algn="ctr"/>
            <a:endParaRPr lang="fr-BE" sz="2800" dirty="0">
              <a:solidFill>
                <a:srgbClr val="E3B803"/>
              </a:solidFill>
              <a:ea typeface="Calibri"/>
              <a:cs typeface="Calibri"/>
            </a:endParaRPr>
          </a:p>
        </p:txBody>
      </p:sp>
      <p:pic>
        <p:nvPicPr>
          <p:cNvPr id="13" name="Picture 12">
            <a:extLst>
              <a:ext uri="{FF2B5EF4-FFF2-40B4-BE49-F238E27FC236}">
                <a16:creationId xmlns:a16="http://schemas.microsoft.com/office/drawing/2014/main" id="{3EC13169-DD52-0E01-9DA8-EF3B4DB55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8" name="Rectangle 3">
            <a:extLst>
              <a:ext uri="{FF2B5EF4-FFF2-40B4-BE49-F238E27FC236}">
                <a16:creationId xmlns:a16="http://schemas.microsoft.com/office/drawing/2014/main" id="{4FD97960-03F1-0AF3-BD96-71AF43372C62}"/>
              </a:ext>
            </a:extLst>
          </p:cNvPr>
          <p:cNvSpPr txBox="1">
            <a:spLocks noChangeArrowheads="1"/>
          </p:cNvSpPr>
          <p:nvPr/>
        </p:nvSpPr>
        <p:spPr>
          <a:xfrm>
            <a:off x="3615898" y="1785487"/>
            <a:ext cx="7826375" cy="4327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a:spcAft>
                <a:spcPct val="20000"/>
              </a:spcAft>
              <a:defRPr/>
            </a:pPr>
            <a:endParaRPr lang="en-GB" altLang="de-DE" sz="2400" dirty="0">
              <a:sym typeface="Wingdings" pitchFamily="2" charset="2"/>
            </a:endParaRPr>
          </a:p>
        </p:txBody>
      </p:sp>
      <p:sp>
        <p:nvSpPr>
          <p:cNvPr id="3" name="TextBox 2">
            <a:extLst>
              <a:ext uri="{FF2B5EF4-FFF2-40B4-BE49-F238E27FC236}">
                <a16:creationId xmlns:a16="http://schemas.microsoft.com/office/drawing/2014/main" id="{783FDBB6-6690-DCD6-00CE-D0A5E2E776F7}"/>
              </a:ext>
            </a:extLst>
          </p:cNvPr>
          <p:cNvSpPr txBox="1"/>
          <p:nvPr/>
        </p:nvSpPr>
        <p:spPr>
          <a:xfrm>
            <a:off x="3154309" y="269823"/>
            <a:ext cx="8749552" cy="954107"/>
          </a:xfrm>
          <a:prstGeom prst="rect">
            <a:avLst/>
          </a:prstGeom>
          <a:noFill/>
        </p:spPr>
        <p:txBody>
          <a:bodyPr wrap="square" rtlCol="0">
            <a:spAutoFit/>
          </a:bodyPr>
          <a:lstStyle/>
          <a:p>
            <a:pPr algn="ctr"/>
            <a:r>
              <a:rPr lang="de-DE" sz="2800" dirty="0">
                <a:solidFill>
                  <a:srgbClr val="002060"/>
                </a:solidFill>
              </a:rPr>
              <a:t>Response to the EC consultation with a view to a </a:t>
            </a:r>
          </a:p>
          <a:p>
            <a:pPr algn="ctr"/>
            <a:r>
              <a:rPr lang="de-DE" sz="2800" b="0" i="0" dirty="0">
                <a:solidFill>
                  <a:srgbClr val="002060"/>
                </a:solidFill>
                <a:effectLst/>
              </a:rPr>
              <a:t>European Water Resilience Strategy</a:t>
            </a:r>
            <a:endParaRPr lang="de-DE" sz="2800" dirty="0">
              <a:solidFill>
                <a:srgbClr val="002060"/>
              </a:solidFill>
            </a:endParaRPr>
          </a:p>
        </p:txBody>
      </p:sp>
      <p:sp>
        <p:nvSpPr>
          <p:cNvPr id="9" name="TextBox 8">
            <a:extLst>
              <a:ext uri="{FF2B5EF4-FFF2-40B4-BE49-F238E27FC236}">
                <a16:creationId xmlns:a16="http://schemas.microsoft.com/office/drawing/2014/main" id="{75D5AE8F-8D5F-6262-4A2F-C3FAA673EC9E}"/>
              </a:ext>
            </a:extLst>
          </p:cNvPr>
          <p:cNvSpPr txBox="1"/>
          <p:nvPr/>
        </p:nvSpPr>
        <p:spPr>
          <a:xfrm>
            <a:off x="3077328" y="1593662"/>
            <a:ext cx="8826533" cy="646331"/>
          </a:xfrm>
          <a:prstGeom prst="rect">
            <a:avLst/>
          </a:prstGeom>
          <a:noFill/>
        </p:spPr>
        <p:txBody>
          <a:bodyPr wrap="square">
            <a:spAutoFit/>
          </a:bodyPr>
          <a:lstStyle/>
          <a:p>
            <a:pPr algn="l">
              <a:spcBef>
                <a:spcPts val="3000"/>
              </a:spcBef>
              <a:spcAft>
                <a:spcPts val="750"/>
              </a:spcAft>
            </a:pPr>
            <a:r>
              <a:rPr lang="de-DE" b="1" i="0" cap="all" dirty="0">
                <a:solidFill>
                  <a:srgbClr val="0258A1"/>
                </a:solidFill>
                <a:effectLst/>
                <a:latin typeface="Arial" panose="020B0604020202020204" pitchFamily="34" charset="0"/>
              </a:rPr>
              <a:t>3rd edition European Symposium by NEREUS Regions on Space Data for Water &amp; Energy, 2-3 October 2024, Toulouse/Occitanie</a:t>
            </a:r>
          </a:p>
        </p:txBody>
      </p:sp>
      <p:pic>
        <p:nvPicPr>
          <p:cNvPr id="11" name="Picture 10" descr="A group of people posing for a photo&#10;&#10;AI-generated content may be incorrect.">
            <a:extLst>
              <a:ext uri="{FF2B5EF4-FFF2-40B4-BE49-F238E27FC236}">
                <a16:creationId xmlns:a16="http://schemas.microsoft.com/office/drawing/2014/main" id="{C8D7A1D8-AFAF-8C9B-8E92-2246A3A7DB22}"/>
              </a:ext>
            </a:extLst>
          </p:cNvPr>
          <p:cNvPicPr>
            <a:picLocks noChangeAspect="1"/>
          </p:cNvPicPr>
          <p:nvPr/>
        </p:nvPicPr>
        <p:blipFill>
          <a:blip r:embed="rId3" cstate="print">
            <a:extLst>
              <a:ext uri="{28A0092B-C50C-407E-A947-70E740481C1C}">
                <a14:useLocalDpi xmlns:a14="http://schemas.microsoft.com/office/drawing/2010/main" val="0"/>
              </a:ext>
            </a:extLst>
          </a:blip>
          <a:srcRect t="35561" r="1865" b="13577"/>
          <a:stretch/>
        </p:blipFill>
        <p:spPr>
          <a:xfrm>
            <a:off x="3077328" y="2331561"/>
            <a:ext cx="6326371" cy="2459099"/>
          </a:xfrm>
          <a:prstGeom prst="rect">
            <a:avLst/>
          </a:prstGeom>
        </p:spPr>
      </p:pic>
      <p:pic>
        <p:nvPicPr>
          <p:cNvPr id="3074" name="Picture 2">
            <a:extLst>
              <a:ext uri="{FF2B5EF4-FFF2-40B4-BE49-F238E27FC236}">
                <a16:creationId xmlns:a16="http://schemas.microsoft.com/office/drawing/2014/main" id="{97A2546E-C62E-FCA2-BF29-17F8088BD0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789"/>
          <a:stretch/>
        </p:blipFill>
        <p:spPr bwMode="auto">
          <a:xfrm>
            <a:off x="8330342" y="3464458"/>
            <a:ext cx="3760303" cy="330973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6732BDCF-2AB5-D47C-19D0-E9A1F86ECF77}"/>
              </a:ext>
            </a:extLst>
          </p:cNvPr>
          <p:cNvSpPr/>
          <p:nvPr/>
        </p:nvSpPr>
        <p:spPr>
          <a:xfrm>
            <a:off x="3861659" y="4599634"/>
            <a:ext cx="4334571" cy="19885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TextBox 4">
            <a:extLst>
              <a:ext uri="{FF2B5EF4-FFF2-40B4-BE49-F238E27FC236}">
                <a16:creationId xmlns:a16="http://schemas.microsoft.com/office/drawing/2014/main" id="{6B32F62B-8E53-331F-4746-D737D8F65EFA}"/>
              </a:ext>
            </a:extLst>
          </p:cNvPr>
          <p:cNvSpPr txBox="1"/>
          <p:nvPr/>
        </p:nvSpPr>
        <p:spPr>
          <a:xfrm>
            <a:off x="4318255" y="5119323"/>
            <a:ext cx="3309731" cy="923330"/>
          </a:xfrm>
          <a:prstGeom prst="rect">
            <a:avLst/>
          </a:prstGeom>
          <a:noFill/>
        </p:spPr>
        <p:txBody>
          <a:bodyPr wrap="square" rtlCol="0">
            <a:spAutoFit/>
          </a:bodyPr>
          <a:lstStyle/>
          <a:p>
            <a:pPr algn="ctr"/>
            <a:r>
              <a:rPr lang="en-US" dirty="0"/>
              <a:t>Water is a priority for many regions – more than 12 Best Practices</a:t>
            </a:r>
            <a:endParaRPr lang="en-BE" dirty="0"/>
          </a:p>
        </p:txBody>
      </p:sp>
    </p:spTree>
    <p:extLst>
      <p:ext uri="{BB962C8B-B14F-4D97-AF65-F5344CB8AC3E}">
        <p14:creationId xmlns:p14="http://schemas.microsoft.com/office/powerpoint/2010/main" val="2354805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B8617-CCA0-A7C8-2F97-4EAB204AFF5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879EFFC-82C1-BC9C-84EE-DAF7C4A5E3CF}"/>
              </a:ext>
            </a:extLst>
          </p:cNvPr>
          <p:cNvSpPr/>
          <p:nvPr/>
        </p:nvSpPr>
        <p:spPr>
          <a:xfrm>
            <a:off x="0" y="0"/>
            <a:ext cx="280910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err="1">
                <a:solidFill>
                  <a:srgbClr val="E3B803"/>
                </a:solidFill>
              </a:rPr>
              <a:t>Positioning</a:t>
            </a:r>
            <a:r>
              <a:rPr lang="fr-BE" sz="2800" dirty="0">
                <a:solidFill>
                  <a:srgbClr val="E3B803"/>
                </a:solidFill>
              </a:rPr>
              <a:t> the network</a:t>
            </a:r>
          </a:p>
          <a:p>
            <a:pPr algn="ctr"/>
            <a:r>
              <a:rPr lang="fr-BE" sz="2800" dirty="0">
                <a:solidFill>
                  <a:srgbClr val="E3B803"/>
                </a:solidFill>
              </a:rPr>
              <a:t>(4)</a:t>
            </a:r>
          </a:p>
        </p:txBody>
      </p:sp>
      <p:pic>
        <p:nvPicPr>
          <p:cNvPr id="13" name="Picture 12">
            <a:extLst>
              <a:ext uri="{FF2B5EF4-FFF2-40B4-BE49-F238E27FC236}">
                <a16:creationId xmlns:a16="http://schemas.microsoft.com/office/drawing/2014/main" id="{0A4335DA-5E1C-AA5D-C8B9-7FE1FC2972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732" y="222725"/>
            <a:ext cx="2469637" cy="1140637"/>
          </a:xfrm>
          <a:prstGeom prst="rect">
            <a:avLst/>
          </a:prstGeom>
        </p:spPr>
      </p:pic>
      <p:sp>
        <p:nvSpPr>
          <p:cNvPr id="8" name="Rectangle 3">
            <a:extLst>
              <a:ext uri="{FF2B5EF4-FFF2-40B4-BE49-F238E27FC236}">
                <a16:creationId xmlns:a16="http://schemas.microsoft.com/office/drawing/2014/main" id="{1F30FBCA-1B53-E9F3-19A1-2B0E1054CDBE}"/>
              </a:ext>
            </a:extLst>
          </p:cNvPr>
          <p:cNvSpPr txBox="1">
            <a:spLocks noChangeArrowheads="1"/>
          </p:cNvSpPr>
          <p:nvPr/>
        </p:nvSpPr>
        <p:spPr>
          <a:xfrm>
            <a:off x="3271439" y="1265237"/>
            <a:ext cx="8632422" cy="4327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a:spcAft>
                <a:spcPct val="20000"/>
              </a:spcAft>
              <a:defRPr/>
            </a:pPr>
            <a:endParaRPr lang="en-GB" altLang="de-DE" sz="2400" dirty="0">
              <a:sym typeface="Wingdings" pitchFamily="2" charset="2"/>
            </a:endParaRPr>
          </a:p>
        </p:txBody>
      </p:sp>
      <p:sp>
        <p:nvSpPr>
          <p:cNvPr id="3" name="TextBox 2">
            <a:extLst>
              <a:ext uri="{FF2B5EF4-FFF2-40B4-BE49-F238E27FC236}">
                <a16:creationId xmlns:a16="http://schemas.microsoft.com/office/drawing/2014/main" id="{C8D17013-BCA8-3469-DFCE-896BEDBECB44}"/>
              </a:ext>
            </a:extLst>
          </p:cNvPr>
          <p:cNvSpPr txBox="1"/>
          <p:nvPr/>
        </p:nvSpPr>
        <p:spPr>
          <a:xfrm>
            <a:off x="3154309" y="234131"/>
            <a:ext cx="8749552" cy="954107"/>
          </a:xfrm>
          <a:prstGeom prst="rect">
            <a:avLst/>
          </a:prstGeom>
          <a:noFill/>
        </p:spPr>
        <p:txBody>
          <a:bodyPr wrap="square" rtlCol="0">
            <a:spAutoFit/>
          </a:bodyPr>
          <a:lstStyle/>
          <a:p>
            <a:pPr algn="ctr"/>
            <a:r>
              <a:rPr lang="de-DE" sz="2800" dirty="0">
                <a:solidFill>
                  <a:srgbClr val="002060"/>
                </a:solidFill>
              </a:rPr>
              <a:t>Response to the EC consultation with a view to a </a:t>
            </a:r>
          </a:p>
          <a:p>
            <a:pPr algn="ctr"/>
            <a:r>
              <a:rPr lang="de-DE" sz="2800" b="0" i="0" dirty="0">
                <a:solidFill>
                  <a:srgbClr val="002060"/>
                </a:solidFill>
                <a:effectLst/>
              </a:rPr>
              <a:t>European Water Resilience Strategy</a:t>
            </a:r>
            <a:endParaRPr lang="de-DE" sz="2800" dirty="0">
              <a:solidFill>
                <a:srgbClr val="002060"/>
              </a:solidFill>
            </a:endParaRPr>
          </a:p>
        </p:txBody>
      </p:sp>
      <p:sp>
        <p:nvSpPr>
          <p:cNvPr id="12" name="TextBox 11">
            <a:extLst>
              <a:ext uri="{FF2B5EF4-FFF2-40B4-BE49-F238E27FC236}">
                <a16:creationId xmlns:a16="http://schemas.microsoft.com/office/drawing/2014/main" id="{BD8F871D-EC85-65F2-AC7A-F4BD869DAC54}"/>
              </a:ext>
            </a:extLst>
          </p:cNvPr>
          <p:cNvSpPr txBox="1"/>
          <p:nvPr/>
        </p:nvSpPr>
        <p:spPr>
          <a:xfrm>
            <a:off x="3271439" y="1514777"/>
            <a:ext cx="8632422" cy="4154984"/>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rgbClr val="002060"/>
                </a:solidFill>
              </a:rPr>
              <a:t>NEREUS Position submitted /Position paper available on    website</a:t>
            </a:r>
          </a:p>
          <a:p>
            <a:pPr marL="342900" indent="-342900">
              <a:buFont typeface="Wingdings" panose="05000000000000000000" pitchFamily="2" charset="2"/>
              <a:buChar char="§"/>
            </a:pPr>
            <a:r>
              <a:rPr lang="en-US" sz="2400" dirty="0">
                <a:solidFill>
                  <a:srgbClr val="002060"/>
                </a:solidFill>
              </a:rPr>
              <a:t>Objective of European Water Resilience Strategy: </a:t>
            </a:r>
          </a:p>
          <a:p>
            <a:pPr marL="800100" lvl="1" indent="-342900">
              <a:buFont typeface="Courier New" panose="02070309020205020404" pitchFamily="49" charset="0"/>
              <a:buChar char="o"/>
            </a:pPr>
            <a:r>
              <a:rPr lang="en-US" sz="2400" dirty="0">
                <a:solidFill>
                  <a:srgbClr val="002060"/>
                </a:solidFill>
              </a:rPr>
              <a:t>make Europe water-resilient, ensuring that water sources are properly managed and scarcity is addressed</a:t>
            </a:r>
          </a:p>
          <a:p>
            <a:pPr marL="800100" lvl="1" indent="-342900">
              <a:buFont typeface="Courier New" panose="02070309020205020404" pitchFamily="49" charset="0"/>
              <a:buChar char="o"/>
            </a:pPr>
            <a:r>
              <a:rPr lang="en-US" sz="2400" dirty="0">
                <a:solidFill>
                  <a:srgbClr val="002060"/>
                </a:solidFill>
              </a:rPr>
              <a:t>strengthen the competitiveness and innovative edge of our water industry and take a circular economy approach.</a:t>
            </a:r>
          </a:p>
          <a:p>
            <a:pPr marL="342900" indent="-342900">
              <a:buFont typeface="Wingdings" panose="05000000000000000000" pitchFamily="2" charset="2"/>
              <a:buChar char="§"/>
            </a:pPr>
            <a:r>
              <a:rPr lang="en-US" sz="2400" dirty="0">
                <a:solidFill>
                  <a:srgbClr val="002060"/>
                </a:solidFill>
              </a:rPr>
              <a:t>Consultation covered  Water Resilience and Water Efficiency</a:t>
            </a:r>
          </a:p>
          <a:p>
            <a:pPr marL="342900" indent="-342900">
              <a:buFont typeface="Wingdings" panose="05000000000000000000" pitchFamily="2" charset="2"/>
              <a:buChar char="§"/>
            </a:pPr>
            <a:r>
              <a:rPr lang="en-US" sz="2400" dirty="0">
                <a:solidFill>
                  <a:srgbClr val="002060"/>
                </a:solidFill>
              </a:rPr>
              <a:t>More information here: </a:t>
            </a:r>
            <a:r>
              <a:rPr lang="en-US" sz="2400" dirty="0">
                <a:hlinkClick r:id="rId3"/>
              </a:rPr>
              <a:t>https://ec.europa.eu/info/law/better-regulation/have-your-say/initiatives/14491-European-Water-Resilience-Strategy_en</a:t>
            </a:r>
            <a:r>
              <a:rPr lang="en-US" sz="2400" dirty="0"/>
              <a:t> </a:t>
            </a:r>
          </a:p>
        </p:txBody>
      </p:sp>
    </p:spTree>
    <p:extLst>
      <p:ext uri="{BB962C8B-B14F-4D97-AF65-F5344CB8AC3E}">
        <p14:creationId xmlns:p14="http://schemas.microsoft.com/office/powerpoint/2010/main" val="23213521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yle Guid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580D06AB-8ED6-465E-8192-CFBAB0A81006}"/>
    </a:ext>
  </a:extLst>
</a:theme>
</file>

<file path=ppt/theme/theme3.xml><?xml version="1.0" encoding="utf-8"?>
<a:theme xmlns:a="http://schemas.openxmlformats.org/drawingml/2006/main" name="1_Style Guid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580D06AB-8ED6-465E-8192-CFBAB0A8100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57df818-c70e-43a7-bdb7-3feefbbd5a4f" xsi:nil="true"/>
    <lcf76f155ced4ddcb4097134ff3c332f xmlns="c71f459f-d4d7-4daf-a11e-4ec67a1c437c">
      <Terms xmlns="http://schemas.microsoft.com/office/infopath/2007/PartnerControls"/>
    </lcf76f155ced4ddcb4097134ff3c332f>
    <SharedWithUsers xmlns="f57df818-c70e-43a7-bdb7-3feefbbd5a4f">
      <UserInfo>
        <DisplayName>Emmanuelle Lambert</DisplayName>
        <AccountId>12</AccountId>
        <AccountType/>
      </UserInfo>
      <UserInfo>
        <DisplayName>Roya Ayazi</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7A6DCDDC45FA46AC26AEAD66851C1D" ma:contentTypeVersion="15" ma:contentTypeDescription="Create a new document." ma:contentTypeScope="" ma:versionID="75639fd40af49d7b33d5ecd11c3c34eb">
  <xsd:schema xmlns:xsd="http://www.w3.org/2001/XMLSchema" xmlns:xs="http://www.w3.org/2001/XMLSchema" xmlns:p="http://schemas.microsoft.com/office/2006/metadata/properties" xmlns:ns2="c71f459f-d4d7-4daf-a11e-4ec67a1c437c" xmlns:ns3="f57df818-c70e-43a7-bdb7-3feefbbd5a4f" targetNamespace="http://schemas.microsoft.com/office/2006/metadata/properties" ma:root="true" ma:fieldsID="4928189ffc16f8a963b4a9ecc68351eb" ns2:_="" ns3:_="">
    <xsd:import namespace="c71f459f-d4d7-4daf-a11e-4ec67a1c437c"/>
    <xsd:import namespace="f57df818-c70e-43a7-bdb7-3feefbbd5a4f"/>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1f459f-d4d7-4daf-a11e-4ec67a1c4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9571d56-329a-47a3-a844-1a47ab2e4d1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7df818-c70e-43a7-bdb7-3feefbbd5a4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033883d-fd5d-4f01-bffd-91d18bfe7a87}" ma:internalName="TaxCatchAll" ma:showField="CatchAllData" ma:web="f57df818-c70e-43a7-bdb7-3feefbbd5a4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5DF754-3195-42CA-A57F-EE4E76DF81D1}">
  <ds:schemaRefs>
    <ds:schemaRef ds:uri="http://schemas.microsoft.com/sharepoint/v3/contenttype/forms"/>
  </ds:schemaRefs>
</ds:datastoreItem>
</file>

<file path=customXml/itemProps2.xml><?xml version="1.0" encoding="utf-8"?>
<ds:datastoreItem xmlns:ds="http://schemas.openxmlformats.org/officeDocument/2006/customXml" ds:itemID="{042391E5-A31F-4329-8333-33A0EF8365FC}">
  <ds:schemaRefs>
    <ds:schemaRef ds:uri="c71f459f-d4d7-4daf-a11e-4ec67a1c437c"/>
    <ds:schemaRef ds:uri="f57df818-c70e-43a7-bdb7-3feefbbd5a4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686ECE-0665-4CC5-9706-1B34C59B0D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1f459f-d4d7-4daf-a11e-4ec67a1c437c"/>
    <ds:schemaRef ds:uri="f57df818-c70e-43a7-bdb7-3feefbbd5a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273</TotalTime>
  <Words>1635</Words>
  <Application>Microsoft Office PowerPoint</Application>
  <PresentationFormat>Widescreen</PresentationFormat>
  <Paragraphs>163</Paragraphs>
  <Slides>28</Slides>
  <Notes>21</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Theme</vt:lpstr>
      <vt:lpstr>Style Guide</vt:lpstr>
      <vt:lpstr>1_Style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Ilaria d'Auria</dc:creator>
  <cp:lastModifiedBy>Margarita Chrysaki</cp:lastModifiedBy>
  <cp:revision>36</cp:revision>
  <cp:lastPrinted>2023-02-20T10:03:29Z</cp:lastPrinted>
  <dcterms:created xsi:type="dcterms:W3CDTF">2015-10-15T09:31:05Z</dcterms:created>
  <dcterms:modified xsi:type="dcterms:W3CDTF">2025-11-24T09:56:19Z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0x010100AA7A6DCDDC45FA46AC26AEAD66851C1D</vt:lpwstr>
  </property>
  <property fmtid="{D5CDD505-2E9C-101B-9397-08002B2CF9AE}" pid="3" name="MediaServiceImageTags">
    <vt:lpwstr/>
  </property>
</Properties>
</file>